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theme/themeOverride1.xml" ContentType="application/vnd.openxmlformats-officedocument.themeOverride+xml"/>
  <Override PartName="/ppt/charts/chart8.xml" ContentType="application/vnd.openxmlformats-officedocument.drawingml.chart+xml"/>
  <Override PartName="/ppt/notesSlides/notesSlide9.xml" ContentType="application/vnd.openxmlformats-officedocument.presentationml.notesSlide+xml"/>
  <Override PartName="/ppt/charts/chart9.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9" r:id="rId1"/>
    <p:sldMasterId id="2147483677" r:id="rId2"/>
  </p:sldMasterIdLst>
  <p:notesMasterIdLst>
    <p:notesMasterId r:id="rId19"/>
  </p:notesMasterIdLst>
  <p:handoutMasterIdLst>
    <p:handoutMasterId r:id="rId20"/>
  </p:handoutMasterIdLst>
  <p:sldIdLst>
    <p:sldId id="256" r:id="rId3"/>
    <p:sldId id="316" r:id="rId4"/>
    <p:sldId id="317" r:id="rId5"/>
    <p:sldId id="319" r:id="rId6"/>
    <p:sldId id="320" r:id="rId7"/>
    <p:sldId id="311" r:id="rId8"/>
    <p:sldId id="322" r:id="rId9"/>
    <p:sldId id="301" r:id="rId10"/>
    <p:sldId id="304" r:id="rId11"/>
    <p:sldId id="315" r:id="rId12"/>
    <p:sldId id="310" r:id="rId13"/>
    <p:sldId id="308" r:id="rId14"/>
    <p:sldId id="309" r:id="rId15"/>
    <p:sldId id="312" r:id="rId16"/>
    <p:sldId id="313" r:id="rId17"/>
    <p:sldId id="314" r:id="rId18"/>
  </p:sldIdLst>
  <p:sldSz cx="9144000" cy="6858000" type="screen4x3"/>
  <p:notesSz cx="6797675" cy="9928225"/>
  <p:embeddedFontLst>
    <p:embeddedFont>
      <p:font typeface="Calibri" panose="020F0502020204030204" pitchFamily="34" charset="0"/>
      <p:regular r:id="rId21"/>
      <p:bold r:id="rId22"/>
      <p:italic r:id="rId23"/>
      <p:boldItalic r:id="rId24"/>
    </p:embeddedFont>
    <p:embeddedFont>
      <p:font typeface="Arial Narrow" panose="020B0606020202030204" pitchFamily="34" charset="0"/>
      <p:regular r:id="rId25"/>
      <p:bold r:id="rId26"/>
      <p:italic r:id="rId27"/>
      <p:boldItalic r:id="rId28"/>
    </p:embeddedFont>
    <p:embeddedFont>
      <p:font typeface="Alstom" panose="020B0604020202020204" charset="0"/>
      <p:regular r:id="rId29"/>
      <p:bold r:id="rId30"/>
    </p:embeddedFont>
  </p:embeddedFontLst>
  <p:defaultTextStyle>
    <a:defPPr>
      <a:defRPr lang="fr-FR"/>
    </a:defPPr>
    <a:lvl1pPr algn="l" rtl="0" fontAlgn="base">
      <a:spcBef>
        <a:spcPct val="0"/>
      </a:spcBef>
      <a:spcAft>
        <a:spcPct val="0"/>
      </a:spcAft>
      <a:defRPr sz="1400" kern="1200">
        <a:solidFill>
          <a:schemeClr val="tx1"/>
        </a:solidFill>
        <a:latin typeface="Alstom" pitchFamily="2" charset="0"/>
        <a:ea typeface="+mn-ea"/>
        <a:cs typeface="+mn-cs"/>
      </a:defRPr>
    </a:lvl1pPr>
    <a:lvl2pPr marL="457200" algn="l" rtl="0" fontAlgn="base">
      <a:spcBef>
        <a:spcPct val="0"/>
      </a:spcBef>
      <a:spcAft>
        <a:spcPct val="0"/>
      </a:spcAft>
      <a:defRPr sz="1400" kern="1200">
        <a:solidFill>
          <a:schemeClr val="tx1"/>
        </a:solidFill>
        <a:latin typeface="Alstom" pitchFamily="2" charset="0"/>
        <a:ea typeface="+mn-ea"/>
        <a:cs typeface="+mn-cs"/>
      </a:defRPr>
    </a:lvl2pPr>
    <a:lvl3pPr marL="914400" algn="l" rtl="0" fontAlgn="base">
      <a:spcBef>
        <a:spcPct val="0"/>
      </a:spcBef>
      <a:spcAft>
        <a:spcPct val="0"/>
      </a:spcAft>
      <a:defRPr sz="1400" kern="1200">
        <a:solidFill>
          <a:schemeClr val="tx1"/>
        </a:solidFill>
        <a:latin typeface="Alstom" pitchFamily="2" charset="0"/>
        <a:ea typeface="+mn-ea"/>
        <a:cs typeface="+mn-cs"/>
      </a:defRPr>
    </a:lvl3pPr>
    <a:lvl4pPr marL="1371600" algn="l" rtl="0" fontAlgn="base">
      <a:spcBef>
        <a:spcPct val="0"/>
      </a:spcBef>
      <a:spcAft>
        <a:spcPct val="0"/>
      </a:spcAft>
      <a:defRPr sz="1400" kern="1200">
        <a:solidFill>
          <a:schemeClr val="tx1"/>
        </a:solidFill>
        <a:latin typeface="Alstom" pitchFamily="2" charset="0"/>
        <a:ea typeface="+mn-ea"/>
        <a:cs typeface="+mn-cs"/>
      </a:defRPr>
    </a:lvl4pPr>
    <a:lvl5pPr marL="1828800" algn="l" rtl="0" fontAlgn="base">
      <a:spcBef>
        <a:spcPct val="0"/>
      </a:spcBef>
      <a:spcAft>
        <a:spcPct val="0"/>
      </a:spcAft>
      <a:defRPr sz="1400" kern="1200">
        <a:solidFill>
          <a:schemeClr val="tx1"/>
        </a:solidFill>
        <a:latin typeface="Alstom" pitchFamily="2" charset="0"/>
        <a:ea typeface="+mn-ea"/>
        <a:cs typeface="+mn-cs"/>
      </a:defRPr>
    </a:lvl5pPr>
    <a:lvl6pPr marL="2286000" algn="l" defTabSz="914400" rtl="0" eaLnBrk="1" latinLnBrk="0" hangingPunct="1">
      <a:defRPr sz="1400" kern="1200">
        <a:solidFill>
          <a:schemeClr val="tx1"/>
        </a:solidFill>
        <a:latin typeface="Alstom" pitchFamily="2" charset="0"/>
        <a:ea typeface="+mn-ea"/>
        <a:cs typeface="+mn-cs"/>
      </a:defRPr>
    </a:lvl6pPr>
    <a:lvl7pPr marL="2743200" algn="l" defTabSz="914400" rtl="0" eaLnBrk="1" latinLnBrk="0" hangingPunct="1">
      <a:defRPr sz="1400" kern="1200">
        <a:solidFill>
          <a:schemeClr val="tx1"/>
        </a:solidFill>
        <a:latin typeface="Alstom" pitchFamily="2" charset="0"/>
        <a:ea typeface="+mn-ea"/>
        <a:cs typeface="+mn-cs"/>
      </a:defRPr>
    </a:lvl7pPr>
    <a:lvl8pPr marL="3200400" algn="l" defTabSz="914400" rtl="0" eaLnBrk="1" latinLnBrk="0" hangingPunct="1">
      <a:defRPr sz="1400" kern="1200">
        <a:solidFill>
          <a:schemeClr val="tx1"/>
        </a:solidFill>
        <a:latin typeface="Alstom" pitchFamily="2" charset="0"/>
        <a:ea typeface="+mn-ea"/>
        <a:cs typeface="+mn-cs"/>
      </a:defRPr>
    </a:lvl8pPr>
    <a:lvl9pPr marL="3657600" algn="l" defTabSz="914400" rtl="0" eaLnBrk="1" latinLnBrk="0" hangingPunct="1">
      <a:defRPr sz="1400" kern="1200">
        <a:solidFill>
          <a:schemeClr val="tx1"/>
        </a:solidFill>
        <a:latin typeface="Alstom" pitchFamily="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DDDDD"/>
    <a:srgbClr val="1B5CA5"/>
    <a:srgbClr val="C8DAE8"/>
    <a:srgbClr val="1A74B7"/>
    <a:srgbClr val="003D71"/>
    <a:srgbClr val="5F5F5F"/>
    <a:srgbClr val="543775"/>
    <a:srgbClr val="E85D27"/>
    <a:srgbClr val="6C1F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7143" autoAdjust="0"/>
    <p:restoredTop sz="99876" autoAdjust="0"/>
  </p:normalViewPr>
  <p:slideViewPr>
    <p:cSldViewPr snapToGrid="0">
      <p:cViewPr varScale="1">
        <p:scale>
          <a:sx n="74" d="100"/>
          <a:sy n="74" d="100"/>
        </p:scale>
        <p:origin x="1716" y="72"/>
      </p:cViewPr>
      <p:guideLst>
        <p:guide orient="horz" pos="2160"/>
        <p:guide pos="288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2" d="100"/>
          <a:sy n="72" d="100"/>
        </p:scale>
        <p:origin x="-2220" y="-102"/>
      </p:cViewPr>
      <p:guideLst>
        <p:guide orient="horz" pos="3126"/>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font" Target="fonts/font1.fntdata"/><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s>
</file>

<file path=ppt/_rels/viewProps.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slide" Target="slides/slide3.xml"/><Relationship Id="rId1"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D:\Documents%20and%20Settings\100726316\Bureau\Barbara\Group%20presentation\Graphs\Commande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Documents%20and%20Settings\100726316\Bureau\Barbara\Group%20presentation\Graphs\Commande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Documents%20and%20Settings\100726316\Bureau\Barbara\Group%20presentation\Graphs\Commande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Documents%20and%20Settings\100726316\Bureau\Barbara\Group%20presentation\Graphs\Commande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Documents%20and%20Settings\100726316\Bureau\Barbara\Group%20presentation\Graphs\Commandes.xlsx" TargetMode="Externa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doughnutChart>
        <c:varyColors val="1"/>
        <c:ser>
          <c:idx val="0"/>
          <c:order val="0"/>
          <c:spPr>
            <a:ln w="19050"/>
          </c:spPr>
          <c:dPt>
            <c:idx val="0"/>
            <c:bubble3D val="0"/>
            <c:spPr>
              <a:solidFill>
                <a:srgbClr val="005881"/>
              </a:solidFill>
              <a:ln w="19050"/>
            </c:spPr>
          </c:dPt>
          <c:dPt>
            <c:idx val="1"/>
            <c:bubble3D val="0"/>
            <c:spPr>
              <a:solidFill>
                <a:srgbClr val="3C8C7A"/>
              </a:solidFill>
              <a:ln w="19050"/>
            </c:spPr>
          </c:dPt>
          <c:dPt>
            <c:idx val="2"/>
            <c:bubble3D val="0"/>
            <c:spPr>
              <a:solidFill>
                <a:srgbClr val="517A8D"/>
              </a:solidFill>
              <a:ln w="19050"/>
            </c:spPr>
          </c:dPt>
          <c:dPt>
            <c:idx val="3"/>
            <c:bubble3D val="0"/>
            <c:spPr>
              <a:solidFill>
                <a:srgbClr val="F19300"/>
              </a:solidFill>
              <a:ln w="19050"/>
            </c:spPr>
          </c:dPt>
          <c:cat>
            <c:strRef>
              <c:f>Feuil1!$A$13:$A$16</c:f>
              <c:strCache>
                <c:ptCount val="4"/>
                <c:pt idx="0">
                  <c:v>Thermal</c:v>
                </c:pt>
                <c:pt idx="1">
                  <c:v>Renewable</c:v>
                </c:pt>
                <c:pt idx="2">
                  <c:v>Grid</c:v>
                </c:pt>
                <c:pt idx="3">
                  <c:v>Transport</c:v>
                </c:pt>
              </c:strCache>
            </c:strRef>
          </c:cat>
          <c:val>
            <c:numRef>
              <c:f>Feuil1!$B$13:$B$16</c:f>
              <c:numCache>
                <c:formatCode>@</c:formatCode>
                <c:ptCount val="4"/>
                <c:pt idx="0">
                  <c:v>2241</c:v>
                </c:pt>
                <c:pt idx="1">
                  <c:v>189</c:v>
                </c:pt>
                <c:pt idx="2">
                  <c:v>1963</c:v>
                </c:pt>
                <c:pt idx="3">
                  <c:v>5092</c:v>
                </c:pt>
              </c:numCache>
            </c:numRef>
          </c:val>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spPr>
    <a:noFill/>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doughnutChart>
        <c:varyColors val="1"/>
        <c:ser>
          <c:idx val="0"/>
          <c:order val="0"/>
          <c:spPr>
            <a:ln w="19050"/>
          </c:spPr>
          <c:dPt>
            <c:idx val="1"/>
            <c:bubble3D val="0"/>
            <c:spPr>
              <a:solidFill>
                <a:srgbClr val="005881"/>
              </a:solidFill>
              <a:ln w="19050"/>
            </c:spPr>
          </c:dPt>
          <c:dPt>
            <c:idx val="2"/>
            <c:bubble3D val="0"/>
            <c:spPr>
              <a:solidFill>
                <a:srgbClr val="3C8C7A"/>
              </a:solidFill>
              <a:ln w="19050"/>
            </c:spPr>
          </c:dPt>
          <c:dPt>
            <c:idx val="3"/>
            <c:bubble3D val="0"/>
            <c:spPr>
              <a:solidFill>
                <a:srgbClr val="517A8D"/>
              </a:solidFill>
              <a:ln w="19050"/>
            </c:spPr>
          </c:dPt>
          <c:dPt>
            <c:idx val="4"/>
            <c:bubble3D val="0"/>
            <c:spPr>
              <a:solidFill>
                <a:srgbClr val="F19300"/>
              </a:solidFill>
              <a:ln w="19050"/>
            </c:spPr>
          </c:dPt>
          <c:cat>
            <c:strRef>
              <c:f>Feuil1!$A$26:$A$30</c:f>
              <c:strCache>
                <c:ptCount val="5"/>
                <c:pt idx="0">
                  <c:v>Amérique latine</c:v>
                </c:pt>
                <c:pt idx="1">
                  <c:v>Thermal</c:v>
                </c:pt>
                <c:pt idx="2">
                  <c:v>Renewable</c:v>
                </c:pt>
                <c:pt idx="3">
                  <c:v>Grid</c:v>
                </c:pt>
                <c:pt idx="4">
                  <c:v>Transport</c:v>
                </c:pt>
              </c:strCache>
            </c:strRef>
          </c:cat>
          <c:val>
            <c:numRef>
              <c:f>Feuil1!$B$26:$B$30</c:f>
              <c:numCache>
                <c:formatCode>@</c:formatCode>
                <c:ptCount val="5"/>
                <c:pt idx="1">
                  <c:v>106</c:v>
                </c:pt>
                <c:pt idx="2">
                  <c:v>1283</c:v>
                </c:pt>
                <c:pt idx="3">
                  <c:v>332</c:v>
                </c:pt>
                <c:pt idx="4">
                  <c:v>829</c:v>
                </c:pt>
              </c:numCache>
            </c:numRef>
          </c:val>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spPr>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doughnutChart>
        <c:varyColors val="1"/>
        <c:ser>
          <c:idx val="0"/>
          <c:order val="0"/>
          <c:spPr>
            <a:ln w="19050"/>
          </c:spPr>
          <c:dPt>
            <c:idx val="0"/>
            <c:bubble3D val="0"/>
            <c:spPr>
              <a:solidFill>
                <a:srgbClr val="005881"/>
              </a:solidFill>
              <a:ln w="19050"/>
            </c:spPr>
          </c:dPt>
          <c:dPt>
            <c:idx val="1"/>
            <c:bubble3D val="0"/>
            <c:spPr>
              <a:solidFill>
                <a:srgbClr val="3C8C7A"/>
              </a:solidFill>
              <a:ln w="19050"/>
            </c:spPr>
          </c:dPt>
          <c:dPt>
            <c:idx val="2"/>
            <c:bubble3D val="0"/>
            <c:spPr>
              <a:solidFill>
                <a:srgbClr val="517A8D"/>
              </a:solidFill>
              <a:ln w="19050"/>
            </c:spPr>
          </c:dPt>
          <c:dPt>
            <c:idx val="3"/>
            <c:bubble3D val="0"/>
            <c:spPr>
              <a:solidFill>
                <a:srgbClr val="F19300"/>
              </a:solidFill>
              <a:ln w="19050"/>
            </c:spPr>
          </c:dPt>
          <c:cat>
            <c:strRef>
              <c:f>Feuil1!$A$41:$A$44</c:f>
              <c:strCache>
                <c:ptCount val="4"/>
                <c:pt idx="0">
                  <c:v>Thermal</c:v>
                </c:pt>
                <c:pt idx="1">
                  <c:v>Renewable</c:v>
                </c:pt>
                <c:pt idx="2">
                  <c:v>Grid</c:v>
                </c:pt>
                <c:pt idx="3">
                  <c:v>Transport</c:v>
                </c:pt>
              </c:strCache>
            </c:strRef>
          </c:cat>
          <c:val>
            <c:numRef>
              <c:f>Feuil1!$B$41:$B$44</c:f>
              <c:numCache>
                <c:formatCode>@</c:formatCode>
                <c:ptCount val="4"/>
                <c:pt idx="0">
                  <c:v>2687</c:v>
                </c:pt>
                <c:pt idx="1">
                  <c:v>298</c:v>
                </c:pt>
                <c:pt idx="2">
                  <c:v>761</c:v>
                </c:pt>
                <c:pt idx="3">
                  <c:v>244</c:v>
                </c:pt>
              </c:numCache>
            </c:numRef>
          </c:val>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spPr>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doughnutChart>
        <c:varyColors val="1"/>
        <c:ser>
          <c:idx val="0"/>
          <c:order val="0"/>
          <c:spPr>
            <a:ln w="19050"/>
          </c:spPr>
          <c:dPt>
            <c:idx val="0"/>
            <c:bubble3D val="0"/>
            <c:spPr>
              <a:solidFill>
                <a:srgbClr val="005881"/>
              </a:solidFill>
              <a:ln w="19050"/>
            </c:spPr>
          </c:dPt>
          <c:dPt>
            <c:idx val="1"/>
            <c:bubble3D val="0"/>
            <c:spPr>
              <a:solidFill>
                <a:srgbClr val="3C8C7A"/>
              </a:solidFill>
              <a:ln w="19050"/>
            </c:spPr>
          </c:dPt>
          <c:dPt>
            <c:idx val="2"/>
            <c:bubble3D val="0"/>
            <c:spPr>
              <a:solidFill>
                <a:srgbClr val="517A8D"/>
              </a:solidFill>
              <a:ln w="19050"/>
            </c:spPr>
          </c:dPt>
          <c:dPt>
            <c:idx val="3"/>
            <c:bubble3D val="0"/>
            <c:spPr>
              <a:solidFill>
                <a:srgbClr val="F19300"/>
              </a:solidFill>
              <a:ln w="19050"/>
            </c:spPr>
          </c:dPt>
          <c:cat>
            <c:strRef>
              <c:f>Feuil1!$I$13:$I$16</c:f>
              <c:strCache>
                <c:ptCount val="4"/>
                <c:pt idx="0">
                  <c:v>Thermal</c:v>
                </c:pt>
                <c:pt idx="1">
                  <c:v>Renewable</c:v>
                </c:pt>
                <c:pt idx="2">
                  <c:v>Grid</c:v>
                </c:pt>
                <c:pt idx="3">
                  <c:v>Transport</c:v>
                </c:pt>
              </c:strCache>
            </c:strRef>
          </c:cat>
          <c:val>
            <c:numRef>
              <c:f>Feuil1!$J$13:$J$16</c:f>
              <c:numCache>
                <c:formatCode>@</c:formatCode>
                <c:ptCount val="4"/>
                <c:pt idx="0">
                  <c:v>2179</c:v>
                </c:pt>
                <c:pt idx="1">
                  <c:v>131</c:v>
                </c:pt>
                <c:pt idx="2">
                  <c:v>418</c:v>
                </c:pt>
                <c:pt idx="3">
                  <c:v>543</c:v>
                </c:pt>
              </c:numCache>
            </c:numRef>
          </c:val>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spPr>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doughnutChart>
        <c:varyColors val="1"/>
        <c:ser>
          <c:idx val="0"/>
          <c:order val="0"/>
          <c:spPr>
            <a:ln w="19050"/>
          </c:spPr>
          <c:dPt>
            <c:idx val="1"/>
            <c:bubble3D val="0"/>
            <c:spPr>
              <a:solidFill>
                <a:srgbClr val="005881"/>
              </a:solidFill>
              <a:ln w="19050"/>
            </c:spPr>
          </c:dPt>
          <c:dPt>
            <c:idx val="2"/>
            <c:bubble3D val="0"/>
            <c:spPr>
              <a:solidFill>
                <a:srgbClr val="3C8C7A"/>
              </a:solidFill>
              <a:ln w="19050"/>
            </c:spPr>
          </c:dPt>
          <c:dPt>
            <c:idx val="3"/>
            <c:bubble3D val="0"/>
            <c:spPr>
              <a:solidFill>
                <a:srgbClr val="517A8D"/>
              </a:solidFill>
              <a:ln w="19050"/>
            </c:spPr>
          </c:dPt>
          <c:dPt>
            <c:idx val="4"/>
            <c:bubble3D val="0"/>
            <c:spPr>
              <a:solidFill>
                <a:srgbClr val="F19300"/>
              </a:solidFill>
              <a:ln w="19050"/>
            </c:spPr>
          </c:dPt>
          <c:cat>
            <c:strRef>
              <c:f>Feuil1!$I$26:$I$30</c:f>
              <c:strCache>
                <c:ptCount val="5"/>
                <c:pt idx="0">
                  <c:v>Asie et Pacifique</c:v>
                </c:pt>
                <c:pt idx="1">
                  <c:v>Thermal</c:v>
                </c:pt>
                <c:pt idx="2">
                  <c:v>Renewable</c:v>
                </c:pt>
                <c:pt idx="3">
                  <c:v>Grid</c:v>
                </c:pt>
                <c:pt idx="4">
                  <c:v>Transport</c:v>
                </c:pt>
              </c:strCache>
            </c:strRef>
          </c:cat>
          <c:val>
            <c:numRef>
              <c:f>Feuil1!$J$26:$J$30</c:f>
              <c:numCache>
                <c:formatCode>@</c:formatCode>
                <c:ptCount val="5"/>
                <c:pt idx="1">
                  <c:v>2361</c:v>
                </c:pt>
                <c:pt idx="2">
                  <c:v>128</c:v>
                </c:pt>
                <c:pt idx="3">
                  <c:v>1584</c:v>
                </c:pt>
                <c:pt idx="4">
                  <c:v>401</c:v>
                </c:pt>
              </c:numCache>
            </c:numRef>
          </c:val>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spPr>
    <a:ln>
      <a:no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100" baseline="0" dirty="0" smtClean="0">
                <a:solidFill>
                  <a:schemeClr val="tx1">
                    <a:lumMod val="50000"/>
                  </a:schemeClr>
                </a:solidFill>
                <a:latin typeface="Calibri" pitchFamily="34" charset="0"/>
                <a:cs typeface="Calibri" pitchFamily="34" charset="0"/>
              </a:rPr>
              <a:t>Exim Banks</a:t>
            </a:r>
            <a:endParaRPr lang="en-US" sz="1100" dirty="0">
              <a:solidFill>
                <a:schemeClr val="tx1">
                  <a:lumMod val="50000"/>
                </a:schemeClr>
              </a:solidFill>
              <a:latin typeface="Calibri" pitchFamily="34" charset="0"/>
              <a:cs typeface="Calibri" pitchFamily="34" charset="0"/>
            </a:endParaRPr>
          </a:p>
        </c:rich>
      </c:tx>
      <c:layout>
        <c:manualLayout>
          <c:xMode val="edge"/>
          <c:yMode val="edge"/>
          <c:x val="0.3502483716030429"/>
          <c:y val="3.3920321076760976E-2"/>
        </c:manualLayout>
      </c:layout>
      <c:overlay val="0"/>
    </c:title>
    <c:autoTitleDeleted val="0"/>
    <c:plotArea>
      <c:layout>
        <c:manualLayout>
          <c:layoutTarget val="inner"/>
          <c:xMode val="edge"/>
          <c:yMode val="edge"/>
          <c:x val="0.15230811477081729"/>
          <c:y val="0.26491770760950323"/>
          <c:w val="0.64609342042659257"/>
          <c:h val="0.53601630312124826"/>
        </c:manualLayout>
      </c:layout>
      <c:barChart>
        <c:barDir val="col"/>
        <c:grouping val="clustered"/>
        <c:varyColors val="0"/>
        <c:ser>
          <c:idx val="0"/>
          <c:order val="0"/>
          <c:tx>
            <c:strRef>
              <c:f>'mise à jour graph Asia'!$B$110</c:f>
              <c:strCache>
                <c:ptCount val="1"/>
                <c:pt idx="0">
                  <c:v>2012</c:v>
                </c:pt>
              </c:strCache>
            </c:strRef>
          </c:tx>
          <c:invertIfNegative val="0"/>
          <c:cat>
            <c:strRef>
              <c:f>'mise à jour graph Asia'!$A$111:$A$113</c:f>
              <c:strCache>
                <c:ptCount val="3"/>
                <c:pt idx="0">
                  <c:v>India Exim Bank </c:v>
                </c:pt>
                <c:pt idx="1">
                  <c:v>China Exim Bank</c:v>
                </c:pt>
                <c:pt idx="2">
                  <c:v>US Exim Bank</c:v>
                </c:pt>
              </c:strCache>
            </c:strRef>
          </c:cat>
          <c:val>
            <c:numRef>
              <c:f>'mise à jour graph Asia'!$B$111:$B$113</c:f>
              <c:numCache>
                <c:formatCode>General</c:formatCode>
                <c:ptCount val="3"/>
                <c:pt idx="0">
                  <c:v>8.16</c:v>
                </c:pt>
                <c:pt idx="1">
                  <c:v>131</c:v>
                </c:pt>
                <c:pt idx="2">
                  <c:v>35.799999999999997</c:v>
                </c:pt>
              </c:numCache>
            </c:numRef>
          </c:val>
        </c:ser>
        <c:dLbls>
          <c:showLegendKey val="0"/>
          <c:showVal val="0"/>
          <c:showCatName val="0"/>
          <c:showSerName val="0"/>
          <c:showPercent val="0"/>
          <c:showBubbleSize val="0"/>
        </c:dLbls>
        <c:gapWidth val="150"/>
        <c:axId val="319181280"/>
        <c:axId val="319181672"/>
      </c:barChart>
      <c:catAx>
        <c:axId val="319181280"/>
        <c:scaling>
          <c:orientation val="minMax"/>
        </c:scaling>
        <c:delete val="0"/>
        <c:axPos val="b"/>
        <c:numFmt formatCode="General" sourceLinked="0"/>
        <c:majorTickMark val="none"/>
        <c:minorTickMark val="none"/>
        <c:tickLblPos val="nextTo"/>
        <c:crossAx val="319181672"/>
        <c:crosses val="autoZero"/>
        <c:auto val="1"/>
        <c:lblAlgn val="ctr"/>
        <c:lblOffset val="100"/>
        <c:noMultiLvlLbl val="0"/>
      </c:catAx>
      <c:valAx>
        <c:axId val="319181672"/>
        <c:scaling>
          <c:orientation val="minMax"/>
        </c:scaling>
        <c:delete val="0"/>
        <c:axPos val="l"/>
        <c:majorGridlines/>
        <c:title>
          <c:tx>
            <c:rich>
              <a:bodyPr/>
              <a:lstStyle/>
              <a:p>
                <a:pPr algn="ctr" rtl="0">
                  <a:defRPr lang="en-US" sz="900" b="0" i="0" u="none" strike="noStrike" kern="1200" baseline="0" dirty="0">
                    <a:solidFill>
                      <a:srgbClr val="5F5F5F"/>
                    </a:solidFill>
                    <a:effectLst/>
                    <a:latin typeface="+mn-lt"/>
                    <a:ea typeface="+mn-ea"/>
                    <a:cs typeface="+mn-cs"/>
                  </a:defRPr>
                </a:pPr>
                <a:r>
                  <a:rPr lang="en-US" sz="900" b="0" i="0" u="none" strike="noStrike" kern="1200" baseline="0" dirty="0" smtClean="0">
                    <a:solidFill>
                      <a:srgbClr val="5F5F5F"/>
                    </a:solidFill>
                    <a:effectLst/>
                    <a:latin typeface="+mn-lt"/>
                    <a:ea typeface="+mn-ea"/>
                    <a:cs typeface="+mn-cs"/>
                  </a:rPr>
                  <a:t>USD Billions</a:t>
                </a:r>
                <a:endParaRPr lang="en-US" sz="900" b="0" i="0" u="none" strike="noStrike" kern="1200" baseline="0" dirty="0">
                  <a:solidFill>
                    <a:srgbClr val="5F5F5F"/>
                  </a:solidFill>
                  <a:effectLst/>
                  <a:latin typeface="+mn-lt"/>
                  <a:ea typeface="+mn-ea"/>
                  <a:cs typeface="+mn-cs"/>
                </a:endParaRPr>
              </a:p>
            </c:rich>
          </c:tx>
          <c:layout>
            <c:manualLayout>
              <c:xMode val="edge"/>
              <c:yMode val="edge"/>
              <c:x val="2.9459789355539417E-2"/>
              <c:y val="0.33134500305149345"/>
            </c:manualLayout>
          </c:layout>
          <c:overlay val="0"/>
        </c:title>
        <c:numFmt formatCode="General" sourceLinked="1"/>
        <c:majorTickMark val="out"/>
        <c:minorTickMark val="none"/>
        <c:tickLblPos val="nextTo"/>
        <c:crossAx val="319181280"/>
        <c:crosses val="autoZero"/>
        <c:crossBetween val="between"/>
      </c:valAx>
    </c:plotArea>
    <c:legend>
      <c:legendPos val="r"/>
      <c:layout>
        <c:manualLayout>
          <c:xMode val="edge"/>
          <c:yMode val="edge"/>
          <c:x val="0.8333820252543056"/>
          <c:y val="0.53051916342338834"/>
          <c:w val="0.11497243395181704"/>
          <c:h val="0.11907857807082403"/>
        </c:manualLayout>
      </c:layout>
      <c:overlay val="0"/>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a:lstStyle/>
          <a:p>
            <a:pPr>
              <a:defRPr/>
            </a:pPr>
            <a:r>
              <a:rPr lang="en-US" sz="1100" dirty="0" smtClean="0"/>
              <a:t>Bilateral </a:t>
            </a:r>
            <a:r>
              <a:rPr lang="en-US" sz="1100" dirty="0"/>
              <a:t>IFIs</a:t>
            </a:r>
          </a:p>
        </c:rich>
      </c:tx>
      <c:overlay val="0"/>
    </c:title>
    <c:autoTitleDeleted val="0"/>
    <c:plotArea>
      <c:layout/>
      <c:barChart>
        <c:barDir val="col"/>
        <c:grouping val="clustered"/>
        <c:varyColors val="0"/>
        <c:ser>
          <c:idx val="0"/>
          <c:order val="0"/>
          <c:tx>
            <c:strRef>
              <c:f>'mise à jour graph Asia'!$B$55</c:f>
              <c:strCache>
                <c:ptCount val="1"/>
                <c:pt idx="0">
                  <c:v>2009</c:v>
                </c:pt>
              </c:strCache>
            </c:strRef>
          </c:tx>
          <c:invertIfNegative val="0"/>
          <c:cat>
            <c:strRef>
              <c:f>'mise à jour graph Asia'!$A$56:$A$61</c:f>
              <c:strCache>
                <c:ptCount val="6"/>
                <c:pt idx="0">
                  <c:v>CDB</c:v>
                </c:pt>
                <c:pt idx="1">
                  <c:v>BNDES</c:v>
                </c:pt>
                <c:pt idx="2">
                  <c:v>KfW </c:v>
                </c:pt>
                <c:pt idx="3">
                  <c:v>AFD</c:v>
                </c:pt>
                <c:pt idx="4">
                  <c:v>JICA</c:v>
                </c:pt>
                <c:pt idx="5">
                  <c:v>JBIC </c:v>
                </c:pt>
              </c:strCache>
            </c:strRef>
          </c:cat>
          <c:val>
            <c:numRef>
              <c:f>'mise à jour graph Asia'!$B$56:$B$61</c:f>
              <c:numCache>
                <c:formatCode>General</c:formatCode>
                <c:ptCount val="6"/>
                <c:pt idx="0">
                  <c:v>100</c:v>
                </c:pt>
                <c:pt idx="1">
                  <c:v>67</c:v>
                </c:pt>
                <c:pt idx="2">
                  <c:v>5.6</c:v>
                </c:pt>
                <c:pt idx="3">
                  <c:v>7.7</c:v>
                </c:pt>
                <c:pt idx="4">
                  <c:v>6</c:v>
                </c:pt>
                <c:pt idx="5">
                  <c:v>12.5</c:v>
                </c:pt>
              </c:numCache>
            </c:numRef>
          </c:val>
        </c:ser>
        <c:ser>
          <c:idx val="1"/>
          <c:order val="1"/>
          <c:tx>
            <c:strRef>
              <c:f>'mise à jour graph Asia'!$C$55</c:f>
              <c:strCache>
                <c:ptCount val="1"/>
                <c:pt idx="0">
                  <c:v>2010</c:v>
                </c:pt>
              </c:strCache>
            </c:strRef>
          </c:tx>
          <c:invertIfNegative val="0"/>
          <c:cat>
            <c:strRef>
              <c:f>'mise à jour graph Asia'!$A$56:$A$61</c:f>
              <c:strCache>
                <c:ptCount val="6"/>
                <c:pt idx="0">
                  <c:v>CDB</c:v>
                </c:pt>
                <c:pt idx="1">
                  <c:v>BNDES</c:v>
                </c:pt>
                <c:pt idx="2">
                  <c:v>KfW </c:v>
                </c:pt>
                <c:pt idx="3">
                  <c:v>AFD</c:v>
                </c:pt>
                <c:pt idx="4">
                  <c:v>JICA</c:v>
                </c:pt>
                <c:pt idx="5">
                  <c:v>JBIC </c:v>
                </c:pt>
              </c:strCache>
            </c:strRef>
          </c:cat>
          <c:val>
            <c:numRef>
              <c:f>'mise à jour graph Asia'!$C$56:$C$61</c:f>
              <c:numCache>
                <c:formatCode>General</c:formatCode>
                <c:ptCount val="6"/>
                <c:pt idx="0">
                  <c:v>90</c:v>
                </c:pt>
                <c:pt idx="1">
                  <c:v>82</c:v>
                </c:pt>
                <c:pt idx="2">
                  <c:v>7.1</c:v>
                </c:pt>
                <c:pt idx="3">
                  <c:v>8.5</c:v>
                </c:pt>
                <c:pt idx="4">
                  <c:v>7.3</c:v>
                </c:pt>
                <c:pt idx="5">
                  <c:v>13.2</c:v>
                </c:pt>
              </c:numCache>
            </c:numRef>
          </c:val>
        </c:ser>
        <c:ser>
          <c:idx val="2"/>
          <c:order val="2"/>
          <c:tx>
            <c:strRef>
              <c:f>'mise à jour graph Asia'!$D$55</c:f>
              <c:strCache>
                <c:ptCount val="1"/>
                <c:pt idx="0">
                  <c:v>2011</c:v>
                </c:pt>
              </c:strCache>
            </c:strRef>
          </c:tx>
          <c:invertIfNegative val="0"/>
          <c:cat>
            <c:strRef>
              <c:f>'mise à jour graph Asia'!$A$56:$A$61</c:f>
              <c:strCache>
                <c:ptCount val="6"/>
                <c:pt idx="0">
                  <c:v>CDB</c:v>
                </c:pt>
                <c:pt idx="1">
                  <c:v>BNDES</c:v>
                </c:pt>
                <c:pt idx="2">
                  <c:v>KfW </c:v>
                </c:pt>
                <c:pt idx="3">
                  <c:v>AFD</c:v>
                </c:pt>
                <c:pt idx="4">
                  <c:v>JICA</c:v>
                </c:pt>
                <c:pt idx="5">
                  <c:v>JBIC </c:v>
                </c:pt>
              </c:strCache>
            </c:strRef>
          </c:cat>
          <c:val>
            <c:numRef>
              <c:f>'mise à jour graph Asia'!$D$56:$D$61</c:f>
              <c:numCache>
                <c:formatCode>General</c:formatCode>
                <c:ptCount val="6"/>
                <c:pt idx="0">
                  <c:v>107</c:v>
                </c:pt>
                <c:pt idx="1">
                  <c:v>68</c:v>
                </c:pt>
                <c:pt idx="2">
                  <c:v>7.2</c:v>
                </c:pt>
                <c:pt idx="3">
                  <c:v>8.5</c:v>
                </c:pt>
                <c:pt idx="4">
                  <c:v>9.1</c:v>
                </c:pt>
                <c:pt idx="5">
                  <c:v>11</c:v>
                </c:pt>
              </c:numCache>
            </c:numRef>
          </c:val>
        </c:ser>
        <c:ser>
          <c:idx val="3"/>
          <c:order val="3"/>
          <c:tx>
            <c:strRef>
              <c:f>'mise à jour graph Asia'!$E$55</c:f>
              <c:strCache>
                <c:ptCount val="1"/>
                <c:pt idx="0">
                  <c:v>2012</c:v>
                </c:pt>
              </c:strCache>
            </c:strRef>
          </c:tx>
          <c:invertIfNegative val="0"/>
          <c:cat>
            <c:strRef>
              <c:f>'mise à jour graph Asia'!$A$56:$A$61</c:f>
              <c:strCache>
                <c:ptCount val="6"/>
                <c:pt idx="0">
                  <c:v>CDB</c:v>
                </c:pt>
                <c:pt idx="1">
                  <c:v>BNDES</c:v>
                </c:pt>
                <c:pt idx="2">
                  <c:v>KfW </c:v>
                </c:pt>
                <c:pt idx="3">
                  <c:v>AFD</c:v>
                </c:pt>
                <c:pt idx="4">
                  <c:v>JICA</c:v>
                </c:pt>
                <c:pt idx="5">
                  <c:v>JBIC </c:v>
                </c:pt>
              </c:strCache>
            </c:strRef>
          </c:cat>
          <c:val>
            <c:numRef>
              <c:f>'mise à jour graph Asia'!$E$56:$E$61</c:f>
              <c:numCache>
                <c:formatCode>General</c:formatCode>
                <c:ptCount val="6"/>
                <c:pt idx="1">
                  <c:v>69</c:v>
                </c:pt>
                <c:pt idx="2">
                  <c:v>8.3000000000000007</c:v>
                </c:pt>
                <c:pt idx="3">
                  <c:v>9.1999999999999993</c:v>
                </c:pt>
                <c:pt idx="4">
                  <c:v>9.5</c:v>
                </c:pt>
                <c:pt idx="5">
                  <c:v>16.5</c:v>
                </c:pt>
              </c:numCache>
            </c:numRef>
          </c:val>
        </c:ser>
        <c:dLbls>
          <c:showLegendKey val="0"/>
          <c:showVal val="0"/>
          <c:showCatName val="0"/>
          <c:showSerName val="0"/>
          <c:showPercent val="0"/>
          <c:showBubbleSize val="0"/>
        </c:dLbls>
        <c:gapWidth val="150"/>
        <c:axId val="319179712"/>
        <c:axId val="319180104"/>
      </c:barChart>
      <c:catAx>
        <c:axId val="319179712"/>
        <c:scaling>
          <c:orientation val="minMax"/>
        </c:scaling>
        <c:delete val="0"/>
        <c:axPos val="b"/>
        <c:numFmt formatCode="General" sourceLinked="0"/>
        <c:majorTickMark val="none"/>
        <c:minorTickMark val="none"/>
        <c:tickLblPos val="nextTo"/>
        <c:crossAx val="319180104"/>
        <c:crosses val="autoZero"/>
        <c:auto val="1"/>
        <c:lblAlgn val="ctr"/>
        <c:lblOffset val="100"/>
        <c:noMultiLvlLbl val="0"/>
      </c:catAx>
      <c:valAx>
        <c:axId val="319180104"/>
        <c:scaling>
          <c:orientation val="minMax"/>
        </c:scaling>
        <c:delete val="0"/>
        <c:axPos val="l"/>
        <c:majorGridlines/>
        <c:title>
          <c:tx>
            <c:rich>
              <a:bodyPr/>
              <a:lstStyle/>
              <a:p>
                <a:pPr>
                  <a:defRPr b="0"/>
                </a:pPr>
                <a:r>
                  <a:rPr lang="en-US" b="0" dirty="0" smtClean="0"/>
                  <a:t>USD Billions</a:t>
                </a:r>
                <a:endParaRPr lang="en-US" b="0" dirty="0"/>
              </a:p>
            </c:rich>
          </c:tx>
          <c:layout>
            <c:manualLayout>
              <c:xMode val="edge"/>
              <c:yMode val="edge"/>
              <c:x val="1.1293362772132127E-2"/>
              <c:y val="0.22012579412552824"/>
            </c:manualLayout>
          </c:layout>
          <c:overlay val="0"/>
        </c:title>
        <c:numFmt formatCode="General" sourceLinked="1"/>
        <c:majorTickMark val="none"/>
        <c:minorTickMark val="none"/>
        <c:tickLblPos val="nextTo"/>
        <c:crossAx val="319179712"/>
        <c:crosses val="autoZero"/>
        <c:crossBetween val="between"/>
      </c:valAx>
      <c:dTable>
        <c:showHorzBorder val="1"/>
        <c:showVertBorder val="1"/>
        <c:showOutline val="1"/>
        <c:showKeys val="1"/>
      </c:dTable>
    </c:plotArea>
    <c:plotVisOnly val="1"/>
    <c:dispBlanksAs val="gap"/>
    <c:showDLblsOverMax val="0"/>
  </c:chart>
  <c:spPr>
    <a:solidFill>
      <a:srgbClr val="FFFFFF"/>
    </a:solidFill>
  </c:sp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a:pPr>
            <a:r>
              <a:rPr lang="en-US" sz="1100" b="1" dirty="0" smtClean="0">
                <a:effectLst/>
              </a:rPr>
              <a:t>Multilateral </a:t>
            </a:r>
            <a:r>
              <a:rPr lang="en-US" sz="1100" b="1" dirty="0">
                <a:effectLst/>
              </a:rPr>
              <a:t>IFIs &amp;</a:t>
            </a:r>
            <a:r>
              <a:rPr lang="en-US" sz="1100" b="1" baseline="0" dirty="0">
                <a:effectLst/>
              </a:rPr>
              <a:t> </a:t>
            </a:r>
            <a:r>
              <a:rPr lang="en-US" sz="1100" b="1" baseline="0" dirty="0" smtClean="0">
                <a:effectLst/>
              </a:rPr>
              <a:t>ECA</a:t>
            </a:r>
            <a:endParaRPr lang="en-US" sz="1100" b="1" baseline="0" dirty="0">
              <a:effectLst/>
            </a:endParaRPr>
          </a:p>
          <a:p>
            <a:pPr>
              <a:defRPr/>
            </a:pPr>
            <a:endParaRPr lang="en-US" sz="1100" dirty="0">
              <a:effectLst/>
            </a:endParaRPr>
          </a:p>
        </c:rich>
      </c:tx>
      <c:overlay val="0"/>
    </c:title>
    <c:autoTitleDeleted val="0"/>
    <c:plotArea>
      <c:layout/>
      <c:barChart>
        <c:barDir val="col"/>
        <c:grouping val="clustered"/>
        <c:varyColors val="0"/>
        <c:ser>
          <c:idx val="0"/>
          <c:order val="0"/>
          <c:tx>
            <c:strRef>
              <c:f>'ECA Financing'!$B$5</c:f>
              <c:strCache>
                <c:ptCount val="1"/>
                <c:pt idx="0">
                  <c:v>2009</c:v>
                </c:pt>
              </c:strCache>
            </c:strRef>
          </c:tx>
          <c:invertIfNegative val="0"/>
          <c:cat>
            <c:strRef>
              <c:f>'ECA Financing'!$A$6:$A$16</c:f>
              <c:strCache>
                <c:ptCount val="11"/>
                <c:pt idx="0">
                  <c:v>WBG (a)</c:v>
                </c:pt>
                <c:pt idx="1">
                  <c:v>EIB (b)</c:v>
                </c:pt>
                <c:pt idx="2">
                  <c:v>ADB</c:v>
                </c:pt>
                <c:pt idx="3">
                  <c:v>AfDB</c:v>
                </c:pt>
                <c:pt idx="4">
                  <c:v>EBRD</c:v>
                </c:pt>
                <c:pt idx="5">
                  <c:v>IADB</c:v>
                </c:pt>
                <c:pt idx="6">
                  <c:v>IsDB</c:v>
                </c:pt>
                <c:pt idx="7">
                  <c:v>CAF</c:v>
                </c:pt>
                <c:pt idx="8">
                  <c:v>G7 ECAs</c:v>
                </c:pt>
                <c:pt idx="9">
                  <c:v>Ksure </c:v>
                </c:pt>
                <c:pt idx="10">
                  <c:v>Sinosure</c:v>
                </c:pt>
              </c:strCache>
            </c:strRef>
          </c:cat>
          <c:val>
            <c:numRef>
              <c:f>'ECA Financing'!$B$6:$B$16</c:f>
              <c:numCache>
                <c:formatCode>0.0</c:formatCode>
                <c:ptCount val="11"/>
                <c:pt idx="0" formatCode="General">
                  <c:v>58.8</c:v>
                </c:pt>
                <c:pt idx="1">
                  <c:v>110.06675000000001</c:v>
                </c:pt>
                <c:pt idx="2" formatCode="General">
                  <c:v>19.100000000000001</c:v>
                </c:pt>
                <c:pt idx="3" formatCode="General">
                  <c:v>12.7</c:v>
                </c:pt>
                <c:pt idx="4">
                  <c:v>11.006675000000001</c:v>
                </c:pt>
                <c:pt idx="5" formatCode="General">
                  <c:v>15.3</c:v>
                </c:pt>
                <c:pt idx="7" formatCode="General">
                  <c:v>9.17</c:v>
                </c:pt>
                <c:pt idx="8" formatCode="General">
                  <c:v>64</c:v>
                </c:pt>
                <c:pt idx="10" formatCode="General">
                  <c:v>9.17</c:v>
                </c:pt>
              </c:numCache>
            </c:numRef>
          </c:val>
        </c:ser>
        <c:ser>
          <c:idx val="1"/>
          <c:order val="1"/>
          <c:tx>
            <c:strRef>
              <c:f>'ECA Financing'!$C$5</c:f>
              <c:strCache>
                <c:ptCount val="1"/>
                <c:pt idx="0">
                  <c:v>2010</c:v>
                </c:pt>
              </c:strCache>
            </c:strRef>
          </c:tx>
          <c:invertIfNegative val="0"/>
          <c:cat>
            <c:strRef>
              <c:f>'ECA Financing'!$A$6:$A$16</c:f>
              <c:strCache>
                <c:ptCount val="11"/>
                <c:pt idx="0">
                  <c:v>WBG (a)</c:v>
                </c:pt>
                <c:pt idx="1">
                  <c:v>EIB (b)</c:v>
                </c:pt>
                <c:pt idx="2">
                  <c:v>ADB</c:v>
                </c:pt>
                <c:pt idx="3">
                  <c:v>AfDB</c:v>
                </c:pt>
                <c:pt idx="4">
                  <c:v>EBRD</c:v>
                </c:pt>
                <c:pt idx="5">
                  <c:v>IADB</c:v>
                </c:pt>
                <c:pt idx="6">
                  <c:v>IsDB</c:v>
                </c:pt>
                <c:pt idx="7">
                  <c:v>CAF</c:v>
                </c:pt>
                <c:pt idx="8">
                  <c:v>G7 ECAs</c:v>
                </c:pt>
                <c:pt idx="9">
                  <c:v>Ksure </c:v>
                </c:pt>
                <c:pt idx="10">
                  <c:v>Sinosure</c:v>
                </c:pt>
              </c:strCache>
            </c:strRef>
          </c:cat>
          <c:val>
            <c:numRef>
              <c:f>'ECA Financing'!$C$6:$C$16</c:f>
              <c:numCache>
                <c:formatCode>0.0</c:formatCode>
                <c:ptCount val="11"/>
                <c:pt idx="0" formatCode="#,##0.0">
                  <c:v>72.900000000000006</c:v>
                </c:pt>
                <c:pt idx="1">
                  <c:v>95.542560000000009</c:v>
                </c:pt>
                <c:pt idx="2" formatCode="General">
                  <c:v>17.5</c:v>
                </c:pt>
                <c:pt idx="3" formatCode="General">
                  <c:v>6.3</c:v>
                </c:pt>
                <c:pt idx="4">
                  <c:v>11.942820000000001</c:v>
                </c:pt>
                <c:pt idx="5" formatCode="General">
                  <c:v>12.1</c:v>
                </c:pt>
                <c:pt idx="6" formatCode="General">
                  <c:v>7</c:v>
                </c:pt>
                <c:pt idx="7" formatCode="General">
                  <c:v>10.5</c:v>
                </c:pt>
                <c:pt idx="8" formatCode="General">
                  <c:v>70</c:v>
                </c:pt>
                <c:pt idx="10" formatCode="General">
                  <c:v>43</c:v>
                </c:pt>
              </c:numCache>
            </c:numRef>
          </c:val>
        </c:ser>
        <c:ser>
          <c:idx val="2"/>
          <c:order val="2"/>
          <c:tx>
            <c:strRef>
              <c:f>'ECA Financing'!$D$5</c:f>
              <c:strCache>
                <c:ptCount val="1"/>
                <c:pt idx="0">
                  <c:v>2011</c:v>
                </c:pt>
              </c:strCache>
            </c:strRef>
          </c:tx>
          <c:invertIfNegative val="0"/>
          <c:cat>
            <c:strRef>
              <c:f>'ECA Financing'!$A$6:$A$16</c:f>
              <c:strCache>
                <c:ptCount val="11"/>
                <c:pt idx="0">
                  <c:v>WBG (a)</c:v>
                </c:pt>
                <c:pt idx="1">
                  <c:v>EIB (b)</c:v>
                </c:pt>
                <c:pt idx="2">
                  <c:v>ADB</c:v>
                </c:pt>
                <c:pt idx="3">
                  <c:v>AfDB</c:v>
                </c:pt>
                <c:pt idx="4">
                  <c:v>EBRD</c:v>
                </c:pt>
                <c:pt idx="5">
                  <c:v>IADB</c:v>
                </c:pt>
                <c:pt idx="6">
                  <c:v>IsDB</c:v>
                </c:pt>
                <c:pt idx="7">
                  <c:v>CAF</c:v>
                </c:pt>
                <c:pt idx="8">
                  <c:v>G7 ECAs</c:v>
                </c:pt>
                <c:pt idx="9">
                  <c:v>Ksure </c:v>
                </c:pt>
                <c:pt idx="10">
                  <c:v>Sinosure</c:v>
                </c:pt>
              </c:strCache>
            </c:strRef>
          </c:cat>
          <c:val>
            <c:numRef>
              <c:f>'ECA Financing'!$D$6:$D$16</c:f>
              <c:numCache>
                <c:formatCode>0.0</c:formatCode>
                <c:ptCount val="11"/>
                <c:pt idx="0" formatCode="#,##0.0">
                  <c:v>57.3</c:v>
                </c:pt>
                <c:pt idx="1">
                  <c:v>84.894310000000004</c:v>
                </c:pt>
                <c:pt idx="2" formatCode="General">
                  <c:v>21.7</c:v>
                </c:pt>
                <c:pt idx="3" formatCode="General">
                  <c:v>8.5</c:v>
                </c:pt>
                <c:pt idx="4">
                  <c:v>12.664560999999999</c:v>
                </c:pt>
                <c:pt idx="5" formatCode="General">
                  <c:v>10.4</c:v>
                </c:pt>
                <c:pt idx="6" formatCode="General">
                  <c:v>8.3000000000000007</c:v>
                </c:pt>
                <c:pt idx="7" formatCode="General">
                  <c:v>10.1</c:v>
                </c:pt>
                <c:pt idx="8" formatCode="General">
                  <c:v>74</c:v>
                </c:pt>
                <c:pt idx="9" formatCode="General">
                  <c:v>9.8000000000000007</c:v>
                </c:pt>
                <c:pt idx="10" formatCode="General">
                  <c:v>35</c:v>
                </c:pt>
              </c:numCache>
            </c:numRef>
          </c:val>
        </c:ser>
        <c:ser>
          <c:idx val="3"/>
          <c:order val="3"/>
          <c:tx>
            <c:strRef>
              <c:f>'ECA Financing'!$E$5</c:f>
              <c:strCache>
                <c:ptCount val="1"/>
                <c:pt idx="0">
                  <c:v>2012</c:v>
                </c:pt>
              </c:strCache>
            </c:strRef>
          </c:tx>
          <c:invertIfNegative val="0"/>
          <c:cat>
            <c:strRef>
              <c:f>'ECA Financing'!$A$6:$A$16</c:f>
              <c:strCache>
                <c:ptCount val="11"/>
                <c:pt idx="0">
                  <c:v>WBG (a)</c:v>
                </c:pt>
                <c:pt idx="1">
                  <c:v>EIB (b)</c:v>
                </c:pt>
                <c:pt idx="2">
                  <c:v>ADB</c:v>
                </c:pt>
                <c:pt idx="3">
                  <c:v>AfDB</c:v>
                </c:pt>
                <c:pt idx="4">
                  <c:v>EBRD</c:v>
                </c:pt>
                <c:pt idx="5">
                  <c:v>IADB</c:v>
                </c:pt>
                <c:pt idx="6">
                  <c:v>IsDB</c:v>
                </c:pt>
                <c:pt idx="7">
                  <c:v>CAF</c:v>
                </c:pt>
                <c:pt idx="8">
                  <c:v>G7 ECAs</c:v>
                </c:pt>
                <c:pt idx="9">
                  <c:v>Ksure </c:v>
                </c:pt>
                <c:pt idx="10">
                  <c:v>Sinosure</c:v>
                </c:pt>
              </c:strCache>
            </c:strRef>
          </c:cat>
          <c:val>
            <c:numRef>
              <c:f>'ECA Financing'!$E$6:$E$16</c:f>
              <c:numCache>
                <c:formatCode>0.0</c:formatCode>
                <c:ptCount val="11"/>
                <c:pt idx="0" formatCode="General">
                  <c:v>52.6</c:v>
                </c:pt>
                <c:pt idx="1">
                  <c:v>66.859520000000003</c:v>
                </c:pt>
                <c:pt idx="2" formatCode="General">
                  <c:v>21.5</c:v>
                </c:pt>
                <c:pt idx="3" formatCode="General">
                  <c:v>6.3</c:v>
                </c:pt>
                <c:pt idx="4">
                  <c:v>11.443264000000001</c:v>
                </c:pt>
                <c:pt idx="5" formatCode="General">
                  <c:v>11.4</c:v>
                </c:pt>
                <c:pt idx="6" formatCode="General">
                  <c:v>9.8000000000000007</c:v>
                </c:pt>
                <c:pt idx="7" formatCode="General">
                  <c:v>9.3000000000000007</c:v>
                </c:pt>
                <c:pt idx="8" formatCode="General">
                  <c:v>73.900000000000006</c:v>
                </c:pt>
                <c:pt idx="9" formatCode="General">
                  <c:v>22.6</c:v>
                </c:pt>
                <c:pt idx="10" formatCode="General">
                  <c:v>45</c:v>
                </c:pt>
              </c:numCache>
            </c:numRef>
          </c:val>
        </c:ser>
        <c:dLbls>
          <c:showLegendKey val="0"/>
          <c:showVal val="0"/>
          <c:showCatName val="0"/>
          <c:showSerName val="0"/>
          <c:showPercent val="0"/>
          <c:showBubbleSize val="0"/>
        </c:dLbls>
        <c:gapWidth val="150"/>
        <c:axId val="319182848"/>
        <c:axId val="319183240"/>
      </c:barChart>
      <c:catAx>
        <c:axId val="319182848"/>
        <c:scaling>
          <c:orientation val="minMax"/>
        </c:scaling>
        <c:delete val="0"/>
        <c:axPos val="b"/>
        <c:numFmt formatCode="General" sourceLinked="0"/>
        <c:majorTickMark val="none"/>
        <c:minorTickMark val="none"/>
        <c:tickLblPos val="nextTo"/>
        <c:crossAx val="319183240"/>
        <c:crosses val="autoZero"/>
        <c:auto val="1"/>
        <c:lblAlgn val="ctr"/>
        <c:lblOffset val="100"/>
        <c:noMultiLvlLbl val="0"/>
      </c:catAx>
      <c:valAx>
        <c:axId val="319183240"/>
        <c:scaling>
          <c:orientation val="minMax"/>
        </c:scaling>
        <c:delete val="0"/>
        <c:axPos val="l"/>
        <c:majorGridlines/>
        <c:title>
          <c:tx>
            <c:rich>
              <a:bodyPr/>
              <a:lstStyle/>
              <a:p>
                <a:pPr>
                  <a:defRPr/>
                </a:pPr>
                <a:r>
                  <a:rPr lang="en-US" sz="900" b="0" dirty="0" smtClean="0">
                    <a:effectLst/>
                  </a:rPr>
                  <a:t>USD Billions</a:t>
                </a:r>
                <a:endParaRPr lang="en-US" sz="900" b="0" dirty="0">
                  <a:effectLst/>
                </a:endParaRPr>
              </a:p>
            </c:rich>
          </c:tx>
          <c:layout>
            <c:manualLayout>
              <c:xMode val="edge"/>
              <c:yMode val="edge"/>
              <c:x val="2.4094984302000629E-2"/>
              <c:y val="0.2630436270973272"/>
            </c:manualLayout>
          </c:layout>
          <c:overlay val="0"/>
        </c:title>
        <c:numFmt formatCode="General" sourceLinked="1"/>
        <c:majorTickMark val="none"/>
        <c:minorTickMark val="none"/>
        <c:tickLblPos val="nextTo"/>
        <c:crossAx val="319182848"/>
        <c:crosses val="autoZero"/>
        <c:crossBetween val="between"/>
      </c:valAx>
      <c:dTable>
        <c:showHorzBorder val="1"/>
        <c:showVertBorder val="1"/>
        <c:showOutline val="1"/>
        <c:showKeys val="1"/>
      </c:dTable>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a:pPr>
            <a:r>
              <a:rPr lang="en-US" sz="1100" b="1" baseline="0" dirty="0">
                <a:effectLst/>
              </a:rPr>
              <a:t>ECA </a:t>
            </a:r>
            <a:r>
              <a:rPr lang="en-US" sz="1100" b="1" baseline="0" dirty="0" smtClean="0">
                <a:effectLst/>
              </a:rPr>
              <a:t>financing commitments per exporting country </a:t>
            </a:r>
            <a:endParaRPr lang="en-US" sz="1100" b="1" baseline="0" dirty="0">
              <a:effectLst/>
            </a:endParaRPr>
          </a:p>
          <a:p>
            <a:pPr>
              <a:defRPr/>
            </a:pPr>
            <a:endParaRPr lang="en-US" sz="1100" dirty="0">
              <a:effectLst/>
            </a:endParaRPr>
          </a:p>
        </c:rich>
      </c:tx>
      <c:layout>
        <c:manualLayout>
          <c:xMode val="edge"/>
          <c:yMode val="edge"/>
          <c:x val="0.36249744682371232"/>
          <c:y val="3.5182185545860119E-2"/>
        </c:manualLayout>
      </c:layout>
      <c:overlay val="0"/>
    </c:title>
    <c:autoTitleDeleted val="0"/>
    <c:plotArea>
      <c:layout/>
      <c:barChart>
        <c:barDir val="col"/>
        <c:grouping val="clustered"/>
        <c:varyColors val="0"/>
        <c:ser>
          <c:idx val="0"/>
          <c:order val="0"/>
          <c:tx>
            <c:strRef>
              <c:f>'ECA Financing'!$B$5</c:f>
              <c:strCache>
                <c:ptCount val="1"/>
                <c:pt idx="0">
                  <c:v>2009</c:v>
                </c:pt>
              </c:strCache>
            </c:strRef>
          </c:tx>
          <c:invertIfNegative val="0"/>
          <c:cat>
            <c:strRef>
              <c:f>'ECA Financing'!$A$6:$A$16</c:f>
              <c:strCache>
                <c:ptCount val="11"/>
                <c:pt idx="0">
                  <c:v>Canada</c:v>
                </c:pt>
                <c:pt idx="1">
                  <c:v>France</c:v>
                </c:pt>
                <c:pt idx="2">
                  <c:v>Germany</c:v>
                </c:pt>
                <c:pt idx="3">
                  <c:v>Italy</c:v>
                </c:pt>
                <c:pt idx="4">
                  <c:v>Japan</c:v>
                </c:pt>
                <c:pt idx="5">
                  <c:v>United Kingdom</c:v>
                </c:pt>
                <c:pt idx="6">
                  <c:v>United States</c:v>
                </c:pt>
                <c:pt idx="7">
                  <c:v>Korea</c:v>
                </c:pt>
                <c:pt idx="8">
                  <c:v>Spain</c:v>
                </c:pt>
                <c:pt idx="9">
                  <c:v>Sweden</c:v>
                </c:pt>
                <c:pt idx="10">
                  <c:v>Denmark</c:v>
                </c:pt>
              </c:strCache>
            </c:strRef>
          </c:cat>
          <c:val>
            <c:numRef>
              <c:f>'ECA Financing'!$B$6:$B$16</c:f>
              <c:numCache>
                <c:formatCode>0.0</c:formatCode>
                <c:ptCount val="11"/>
                <c:pt idx="0" formatCode="General">
                  <c:v>2</c:v>
                </c:pt>
                <c:pt idx="1">
                  <c:v>17.8</c:v>
                </c:pt>
                <c:pt idx="2" formatCode="General">
                  <c:v>12.9</c:v>
                </c:pt>
                <c:pt idx="3" formatCode="General">
                  <c:v>8.1999999999999993</c:v>
                </c:pt>
                <c:pt idx="4">
                  <c:v>2.7</c:v>
                </c:pt>
                <c:pt idx="5" formatCode="General">
                  <c:v>3.4</c:v>
                </c:pt>
                <c:pt idx="6" formatCode="General">
                  <c:v>17</c:v>
                </c:pt>
              </c:numCache>
            </c:numRef>
          </c:val>
        </c:ser>
        <c:ser>
          <c:idx val="1"/>
          <c:order val="1"/>
          <c:tx>
            <c:strRef>
              <c:f>'ECA Financing'!$C$5</c:f>
              <c:strCache>
                <c:ptCount val="1"/>
                <c:pt idx="0">
                  <c:v>2010</c:v>
                </c:pt>
              </c:strCache>
            </c:strRef>
          </c:tx>
          <c:invertIfNegative val="0"/>
          <c:cat>
            <c:strRef>
              <c:f>'ECA Financing'!$A$6:$A$16</c:f>
              <c:strCache>
                <c:ptCount val="11"/>
                <c:pt idx="0">
                  <c:v>Canada</c:v>
                </c:pt>
                <c:pt idx="1">
                  <c:v>France</c:v>
                </c:pt>
                <c:pt idx="2">
                  <c:v>Germany</c:v>
                </c:pt>
                <c:pt idx="3">
                  <c:v>Italy</c:v>
                </c:pt>
                <c:pt idx="4">
                  <c:v>Japan</c:v>
                </c:pt>
                <c:pt idx="5">
                  <c:v>United Kingdom</c:v>
                </c:pt>
                <c:pt idx="6">
                  <c:v>United States</c:v>
                </c:pt>
                <c:pt idx="7">
                  <c:v>Korea</c:v>
                </c:pt>
                <c:pt idx="8">
                  <c:v>Spain</c:v>
                </c:pt>
                <c:pt idx="9">
                  <c:v>Sweden</c:v>
                </c:pt>
                <c:pt idx="10">
                  <c:v>Denmark</c:v>
                </c:pt>
              </c:strCache>
            </c:strRef>
          </c:cat>
          <c:val>
            <c:numRef>
              <c:f>'ECA Financing'!$C$6:$C$16</c:f>
              <c:numCache>
                <c:formatCode>0.0</c:formatCode>
                <c:ptCount val="11"/>
                <c:pt idx="0" formatCode="#,##0.0">
                  <c:v>2.6</c:v>
                </c:pt>
                <c:pt idx="1">
                  <c:v>17.399999999999999</c:v>
                </c:pt>
                <c:pt idx="2" formatCode="General">
                  <c:v>22.5</c:v>
                </c:pt>
                <c:pt idx="3" formatCode="General">
                  <c:v>5.8</c:v>
                </c:pt>
                <c:pt idx="4">
                  <c:v>4.9000000000000004</c:v>
                </c:pt>
                <c:pt idx="5" formatCode="General">
                  <c:v>4.0999999999999996</c:v>
                </c:pt>
                <c:pt idx="6" formatCode="General">
                  <c:v>13</c:v>
                </c:pt>
              </c:numCache>
            </c:numRef>
          </c:val>
        </c:ser>
        <c:ser>
          <c:idx val="2"/>
          <c:order val="2"/>
          <c:tx>
            <c:strRef>
              <c:f>'ECA Financing'!$D$5</c:f>
              <c:strCache>
                <c:ptCount val="1"/>
                <c:pt idx="0">
                  <c:v>2011</c:v>
                </c:pt>
              </c:strCache>
            </c:strRef>
          </c:tx>
          <c:invertIfNegative val="0"/>
          <c:cat>
            <c:strRef>
              <c:f>'ECA Financing'!$A$6:$A$16</c:f>
              <c:strCache>
                <c:ptCount val="11"/>
                <c:pt idx="0">
                  <c:v>Canada</c:v>
                </c:pt>
                <c:pt idx="1">
                  <c:v>France</c:v>
                </c:pt>
                <c:pt idx="2">
                  <c:v>Germany</c:v>
                </c:pt>
                <c:pt idx="3">
                  <c:v>Italy</c:v>
                </c:pt>
                <c:pt idx="4">
                  <c:v>Japan</c:v>
                </c:pt>
                <c:pt idx="5">
                  <c:v>United Kingdom</c:v>
                </c:pt>
                <c:pt idx="6">
                  <c:v>United States</c:v>
                </c:pt>
                <c:pt idx="7">
                  <c:v>Korea</c:v>
                </c:pt>
                <c:pt idx="8">
                  <c:v>Spain</c:v>
                </c:pt>
                <c:pt idx="9">
                  <c:v>Sweden</c:v>
                </c:pt>
                <c:pt idx="10">
                  <c:v>Denmark</c:v>
                </c:pt>
              </c:strCache>
            </c:strRef>
          </c:cat>
          <c:val>
            <c:numRef>
              <c:f>'ECA Financing'!$D$6:$D$16</c:f>
              <c:numCache>
                <c:formatCode>0.0</c:formatCode>
                <c:ptCount val="11"/>
                <c:pt idx="0" formatCode="#,##0.0">
                  <c:v>1.9</c:v>
                </c:pt>
                <c:pt idx="1">
                  <c:v>15.9</c:v>
                </c:pt>
                <c:pt idx="2" formatCode="General">
                  <c:v>16.7</c:v>
                </c:pt>
                <c:pt idx="3" formatCode="General">
                  <c:v>8</c:v>
                </c:pt>
                <c:pt idx="4">
                  <c:v>5.9</c:v>
                </c:pt>
                <c:pt idx="5" formatCode="General">
                  <c:v>4.2</c:v>
                </c:pt>
                <c:pt idx="6" formatCode="General">
                  <c:v>21.4</c:v>
                </c:pt>
                <c:pt idx="7" formatCode="General">
                  <c:v>9.8000000000000007</c:v>
                </c:pt>
                <c:pt idx="8" formatCode="General">
                  <c:v>4.4000000000000004</c:v>
                </c:pt>
                <c:pt idx="9" formatCode="General">
                  <c:v>6.3</c:v>
                </c:pt>
                <c:pt idx="10" formatCode="General">
                  <c:v>2.2000000000000002</c:v>
                </c:pt>
              </c:numCache>
            </c:numRef>
          </c:val>
        </c:ser>
        <c:ser>
          <c:idx val="3"/>
          <c:order val="3"/>
          <c:tx>
            <c:strRef>
              <c:f>'ECA Financing'!$E$5</c:f>
              <c:strCache>
                <c:ptCount val="1"/>
                <c:pt idx="0">
                  <c:v>2012</c:v>
                </c:pt>
              </c:strCache>
            </c:strRef>
          </c:tx>
          <c:invertIfNegative val="0"/>
          <c:cat>
            <c:strRef>
              <c:f>'ECA Financing'!$A$6:$A$16</c:f>
              <c:strCache>
                <c:ptCount val="11"/>
                <c:pt idx="0">
                  <c:v>Canada</c:v>
                </c:pt>
                <c:pt idx="1">
                  <c:v>France</c:v>
                </c:pt>
                <c:pt idx="2">
                  <c:v>Germany</c:v>
                </c:pt>
                <c:pt idx="3">
                  <c:v>Italy</c:v>
                </c:pt>
                <c:pt idx="4">
                  <c:v>Japan</c:v>
                </c:pt>
                <c:pt idx="5">
                  <c:v>United Kingdom</c:v>
                </c:pt>
                <c:pt idx="6">
                  <c:v>United States</c:v>
                </c:pt>
                <c:pt idx="7">
                  <c:v>Korea</c:v>
                </c:pt>
                <c:pt idx="8">
                  <c:v>Spain</c:v>
                </c:pt>
                <c:pt idx="9">
                  <c:v>Sweden</c:v>
                </c:pt>
                <c:pt idx="10">
                  <c:v>Denmark</c:v>
                </c:pt>
              </c:strCache>
            </c:strRef>
          </c:cat>
          <c:val>
            <c:numRef>
              <c:f>'ECA Financing'!$E$6:$E$16</c:f>
              <c:numCache>
                <c:formatCode>0.0</c:formatCode>
                <c:ptCount val="11"/>
                <c:pt idx="0" formatCode="General">
                  <c:v>1.7</c:v>
                </c:pt>
                <c:pt idx="1">
                  <c:v>13</c:v>
                </c:pt>
                <c:pt idx="2" formatCode="General">
                  <c:v>15.3</c:v>
                </c:pt>
                <c:pt idx="3" formatCode="General">
                  <c:v>5.2</c:v>
                </c:pt>
                <c:pt idx="4">
                  <c:v>4.4000000000000004</c:v>
                </c:pt>
                <c:pt idx="5" formatCode="General">
                  <c:v>2.9</c:v>
                </c:pt>
                <c:pt idx="6" formatCode="General">
                  <c:v>31.3</c:v>
                </c:pt>
                <c:pt idx="7" formatCode="General">
                  <c:v>22.6</c:v>
                </c:pt>
                <c:pt idx="8" formatCode="General">
                  <c:v>1.4</c:v>
                </c:pt>
                <c:pt idx="9" formatCode="General">
                  <c:v>5.0999999999999996</c:v>
                </c:pt>
                <c:pt idx="10" formatCode="General">
                  <c:v>3.9</c:v>
                </c:pt>
              </c:numCache>
            </c:numRef>
          </c:val>
        </c:ser>
        <c:dLbls>
          <c:showLegendKey val="0"/>
          <c:showVal val="0"/>
          <c:showCatName val="0"/>
          <c:showSerName val="0"/>
          <c:showPercent val="0"/>
          <c:showBubbleSize val="0"/>
        </c:dLbls>
        <c:gapWidth val="150"/>
        <c:axId val="320625504"/>
        <c:axId val="320623544"/>
      </c:barChart>
      <c:catAx>
        <c:axId val="320625504"/>
        <c:scaling>
          <c:orientation val="minMax"/>
        </c:scaling>
        <c:delete val="0"/>
        <c:axPos val="b"/>
        <c:numFmt formatCode="General" sourceLinked="0"/>
        <c:majorTickMark val="none"/>
        <c:minorTickMark val="none"/>
        <c:tickLblPos val="nextTo"/>
        <c:crossAx val="320623544"/>
        <c:crosses val="autoZero"/>
        <c:auto val="1"/>
        <c:lblAlgn val="ctr"/>
        <c:lblOffset val="100"/>
        <c:noMultiLvlLbl val="0"/>
      </c:catAx>
      <c:valAx>
        <c:axId val="320623544"/>
        <c:scaling>
          <c:orientation val="minMax"/>
        </c:scaling>
        <c:delete val="0"/>
        <c:axPos val="l"/>
        <c:majorGridlines/>
        <c:title>
          <c:tx>
            <c:rich>
              <a:bodyPr/>
              <a:lstStyle/>
              <a:p>
                <a:pPr>
                  <a:defRPr/>
                </a:pPr>
                <a:r>
                  <a:rPr lang="en-US" sz="900" b="0" dirty="0" smtClean="0">
                    <a:effectLst/>
                  </a:rPr>
                  <a:t>USD Billions</a:t>
                </a:r>
                <a:endParaRPr lang="en-US" sz="900" b="0" dirty="0">
                  <a:effectLst/>
                </a:endParaRPr>
              </a:p>
            </c:rich>
          </c:tx>
          <c:layout>
            <c:manualLayout>
              <c:xMode val="edge"/>
              <c:yMode val="edge"/>
              <c:x val="2.2578804859884141E-2"/>
              <c:y val="0.25299157408422435"/>
            </c:manualLayout>
          </c:layout>
          <c:overlay val="0"/>
        </c:title>
        <c:numFmt formatCode="General" sourceLinked="1"/>
        <c:majorTickMark val="none"/>
        <c:minorTickMark val="none"/>
        <c:tickLblPos val="nextTo"/>
        <c:crossAx val="320625504"/>
        <c:crosses val="autoZero"/>
        <c:crossBetween val="between"/>
      </c:valAx>
      <c:dTable>
        <c:showHorzBorder val="1"/>
        <c:showVertBorder val="1"/>
        <c:showOutline val="1"/>
        <c:showKeys val="1"/>
      </c:dTable>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4958" cy="4969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r>
              <a:rPr lang="en-GB" dirty="0" smtClean="0">
                <a:latin typeface="+mn-lt"/>
              </a:rPr>
              <a:t>Header</a:t>
            </a:r>
            <a:endParaRPr lang="en-GB" dirty="0">
              <a:latin typeface="+mn-lt"/>
            </a:endParaRPr>
          </a:p>
        </p:txBody>
      </p:sp>
      <p:sp>
        <p:nvSpPr>
          <p:cNvPr id="4099" name="Rectangle 3"/>
          <p:cNvSpPr>
            <a:spLocks noGrp="1" noChangeArrowheads="1"/>
          </p:cNvSpPr>
          <p:nvPr>
            <p:ph type="dt" sz="quarter" idx="1"/>
          </p:nvPr>
        </p:nvSpPr>
        <p:spPr bwMode="auto">
          <a:xfrm>
            <a:off x="3851098" y="0"/>
            <a:ext cx="2944958" cy="4969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r>
              <a:rPr lang="en-GB" dirty="0" smtClean="0">
                <a:latin typeface="+mn-lt"/>
              </a:rPr>
              <a:t>Date</a:t>
            </a:r>
            <a:endParaRPr lang="en-GB" dirty="0">
              <a:latin typeface="+mn-lt"/>
            </a:endParaRPr>
          </a:p>
        </p:txBody>
      </p:sp>
      <p:sp>
        <p:nvSpPr>
          <p:cNvPr id="4101" name="Rectangle 5"/>
          <p:cNvSpPr>
            <a:spLocks noGrp="1" noChangeArrowheads="1"/>
          </p:cNvSpPr>
          <p:nvPr>
            <p:ph type="sldNum" sz="quarter" idx="3"/>
          </p:nvPr>
        </p:nvSpPr>
        <p:spPr bwMode="auto">
          <a:xfrm>
            <a:off x="3851098" y="9429672"/>
            <a:ext cx="2944958" cy="49696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fld id="{5428E64E-DAF6-4AB0-9FC8-646935440850}" type="slidenum">
              <a:rPr lang="en-GB">
                <a:latin typeface="+mn-lt"/>
              </a:rPr>
              <a:pPr/>
              <a:t>‹#›</a:t>
            </a:fld>
            <a:endParaRPr lang="en-GB" dirty="0">
              <a:latin typeface="+mn-lt"/>
            </a:endParaRPr>
          </a:p>
        </p:txBody>
      </p:sp>
      <p:sp>
        <p:nvSpPr>
          <p:cNvPr id="2" name="Espace réservé du pied de page 1"/>
          <p:cNvSpPr>
            <a:spLocks noGrp="1"/>
          </p:cNvSpPr>
          <p:nvPr>
            <p:ph type="ftr" sz="quarter" idx="2"/>
          </p:nvPr>
        </p:nvSpPr>
        <p:spPr>
          <a:xfrm>
            <a:off x="0" y="9429671"/>
            <a:ext cx="2946400" cy="496966"/>
          </a:xfrm>
          <a:prstGeom prst="rect">
            <a:avLst/>
          </a:prstGeom>
        </p:spPr>
        <p:txBody>
          <a:bodyPr vert="horz" lIns="91440" tIns="45720" rIns="91440" bIns="45720" rtlCol="0" anchor="b"/>
          <a:lstStyle>
            <a:lvl1pPr algn="l">
              <a:defRPr sz="1200"/>
            </a:lvl1pPr>
          </a:lstStyle>
          <a:p>
            <a:endParaRPr lang="en-GB"/>
          </a:p>
        </p:txBody>
      </p:sp>
    </p:spTree>
    <p:extLst>
      <p:ext uri="{BB962C8B-B14F-4D97-AF65-F5344CB8AC3E}">
        <p14:creationId xmlns:p14="http://schemas.microsoft.com/office/powerpoint/2010/main" val="12795767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79606" y="4715630"/>
            <a:ext cx="5438464" cy="446793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Date Placeholder 8"/>
          <p:cNvSpPr>
            <a:spLocks noGrp="1"/>
          </p:cNvSpPr>
          <p:nvPr>
            <p:ph type="dt" idx="1"/>
          </p:nvPr>
        </p:nvSpPr>
        <p:spPr>
          <a:xfrm>
            <a:off x="3851098" y="0"/>
            <a:ext cx="2944958" cy="496967"/>
          </a:xfrm>
          <a:prstGeom prst="rect">
            <a:avLst/>
          </a:prstGeom>
        </p:spPr>
        <p:txBody>
          <a:bodyPr vert="horz" lIns="91440" tIns="45720" rIns="91440" bIns="45720" rtlCol="0"/>
          <a:lstStyle>
            <a:lvl1pPr algn="r">
              <a:defRPr sz="1200">
                <a:latin typeface="+mn-lt"/>
                <a:cs typeface="Arial" pitchFamily="34" charset="0"/>
              </a:defRPr>
            </a:lvl1pPr>
          </a:lstStyle>
          <a:p>
            <a:fld id="{450B2359-2FB6-4813-BCCF-53F3748D72DB}" type="datetimeFigureOut">
              <a:rPr lang="en-GB" smtClean="0"/>
              <a:pPr/>
              <a:t>20/09/2014</a:t>
            </a:fld>
            <a:endParaRPr lang="en-GB" dirty="0"/>
          </a:p>
        </p:txBody>
      </p:sp>
      <p:sp>
        <p:nvSpPr>
          <p:cNvPr id="10" name="Header Placeholder 9"/>
          <p:cNvSpPr>
            <a:spLocks noGrp="1"/>
          </p:cNvSpPr>
          <p:nvPr>
            <p:ph type="hdr" sz="quarter"/>
          </p:nvPr>
        </p:nvSpPr>
        <p:spPr>
          <a:xfrm>
            <a:off x="0" y="0"/>
            <a:ext cx="2944958" cy="496967"/>
          </a:xfrm>
          <a:prstGeom prst="rect">
            <a:avLst/>
          </a:prstGeom>
        </p:spPr>
        <p:txBody>
          <a:bodyPr vert="horz" lIns="91440" tIns="45720" rIns="91440" bIns="45720" rtlCol="0"/>
          <a:lstStyle>
            <a:lvl1pPr algn="l">
              <a:defRPr sz="1200">
                <a:latin typeface="+mn-lt"/>
              </a:defRPr>
            </a:lvl1pPr>
          </a:lstStyle>
          <a:p>
            <a:r>
              <a:rPr lang="en-GB" smtClean="0"/>
              <a:t>Header</a:t>
            </a:r>
            <a:endParaRPr lang="en-GB" dirty="0"/>
          </a:p>
        </p:txBody>
      </p:sp>
      <p:sp>
        <p:nvSpPr>
          <p:cNvPr id="11" name="Slide Image Placeholder 10"/>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12" name="Footer Placeholder 11"/>
          <p:cNvSpPr>
            <a:spLocks noGrp="1"/>
          </p:cNvSpPr>
          <p:nvPr>
            <p:ph type="ftr" sz="quarter" idx="4"/>
          </p:nvPr>
        </p:nvSpPr>
        <p:spPr>
          <a:xfrm>
            <a:off x="0" y="9429672"/>
            <a:ext cx="2944958" cy="496966"/>
          </a:xfrm>
          <a:prstGeom prst="rect">
            <a:avLst/>
          </a:prstGeom>
        </p:spPr>
        <p:txBody>
          <a:bodyPr vert="horz" lIns="91440" tIns="45720" rIns="91440" bIns="45720" rtlCol="0" anchor="b"/>
          <a:lstStyle>
            <a:lvl1pPr algn="l">
              <a:defRPr sz="1200">
                <a:latin typeface="+mn-lt"/>
              </a:defRPr>
            </a:lvl1pPr>
          </a:lstStyle>
          <a:p>
            <a:r>
              <a:rPr lang="en-GB" smtClean="0"/>
              <a:t>Footer</a:t>
            </a:r>
            <a:endParaRPr lang="en-GB" dirty="0"/>
          </a:p>
        </p:txBody>
      </p:sp>
      <p:sp>
        <p:nvSpPr>
          <p:cNvPr id="13" name="Slide Number Placeholder 12"/>
          <p:cNvSpPr>
            <a:spLocks noGrp="1"/>
          </p:cNvSpPr>
          <p:nvPr>
            <p:ph type="sldNum" sz="quarter" idx="5"/>
          </p:nvPr>
        </p:nvSpPr>
        <p:spPr>
          <a:xfrm>
            <a:off x="3851098" y="9429672"/>
            <a:ext cx="2944958" cy="496966"/>
          </a:xfrm>
          <a:prstGeom prst="rect">
            <a:avLst/>
          </a:prstGeom>
        </p:spPr>
        <p:txBody>
          <a:bodyPr vert="horz" lIns="91440" tIns="45720" rIns="91440" bIns="45720" rtlCol="0" anchor="b"/>
          <a:lstStyle>
            <a:lvl1pPr algn="r">
              <a:defRPr sz="1200"/>
            </a:lvl1pPr>
          </a:lstStyle>
          <a:p>
            <a:fld id="{C4E17386-1702-435C-9D2A-C4927184EA0E}" type="slidenum">
              <a:rPr lang="en-GB" smtClean="0"/>
              <a:pPr/>
              <a:t>‹#›</a:t>
            </a:fld>
            <a:endParaRPr lang="en-GB" dirty="0"/>
          </a:p>
        </p:txBody>
      </p:sp>
    </p:spTree>
    <p:extLst>
      <p:ext uri="{BB962C8B-B14F-4D97-AF65-F5344CB8AC3E}">
        <p14:creationId xmlns:p14="http://schemas.microsoft.com/office/powerpoint/2010/main" val="391916095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baseline="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51098" y="9429672"/>
            <a:ext cx="2944958" cy="496966"/>
          </a:xfrm>
          <a:prstGeom prst="rect">
            <a:avLst/>
          </a:prstGeom>
          <a:ln/>
        </p:spPr>
        <p:txBody>
          <a:bodyPr/>
          <a:lstStyle/>
          <a:p>
            <a:fld id="{FFB44B8E-23C9-4B3C-B4A7-F836840D2CB7}" type="slidenum">
              <a:rPr lang="en-GB"/>
              <a:pPr/>
              <a:t>1</a:t>
            </a:fld>
            <a:endParaRPr lang="en-GB" dirty="0"/>
          </a:p>
        </p:txBody>
      </p:sp>
      <p:sp>
        <p:nvSpPr>
          <p:cNvPr id="156674" name="Rectangle 2"/>
          <p:cNvSpPr>
            <a:spLocks noGrp="1" noRot="1" noChangeAspect="1" noChangeArrowheads="1" noTextEdit="1"/>
          </p:cNvSpPr>
          <p:nvPr>
            <p:ph type="sldImg"/>
          </p:nvPr>
        </p:nvSpPr>
        <p:spPr>
          <a:xfrm>
            <a:off x="917575" y="744538"/>
            <a:ext cx="4962525" cy="3722687"/>
          </a:xfrm>
          <a:prstGeom prst="rect">
            <a:avLst/>
          </a:prstGeom>
          <a:ln/>
        </p:spPr>
      </p:sp>
      <p:sp>
        <p:nvSpPr>
          <p:cNvPr id="156675" name="Rectangle 3"/>
          <p:cNvSpPr>
            <a:spLocks noGrp="1" noChangeArrowheads="1"/>
          </p:cNvSpPr>
          <p:nvPr>
            <p:ph type="body" idx="1"/>
          </p:nvPr>
        </p:nvSpPr>
        <p:spPr>
          <a:xfrm>
            <a:off x="679606" y="4715630"/>
            <a:ext cx="5438464" cy="4467939"/>
          </a:xfrm>
          <a:prstGeom prst="rect">
            <a:avLst/>
          </a:prstGeom>
        </p:spPr>
        <p:txBody>
          <a:bodyPr/>
          <a:lstStyle/>
          <a:p>
            <a:endParaRPr lang="en-US" noProof="1"/>
          </a:p>
        </p:txBody>
      </p:sp>
    </p:spTree>
    <p:extLst>
      <p:ext uri="{BB962C8B-B14F-4D97-AF65-F5344CB8AC3E}">
        <p14:creationId xmlns:p14="http://schemas.microsoft.com/office/powerpoint/2010/main" val="1902180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E17386-1702-435C-9D2A-C4927184EA0E}" type="slidenum">
              <a:rPr lang="en-GB" smtClean="0"/>
              <a:pPr/>
              <a:t>10</a:t>
            </a:fld>
            <a:endParaRPr lang="en-GB" dirty="0"/>
          </a:p>
        </p:txBody>
      </p:sp>
    </p:spTree>
    <p:extLst>
      <p:ext uri="{BB962C8B-B14F-4D97-AF65-F5344CB8AC3E}">
        <p14:creationId xmlns:p14="http://schemas.microsoft.com/office/powerpoint/2010/main" val="12005452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E17386-1702-435C-9D2A-C4927184EA0E}" type="slidenum">
              <a:rPr lang="en-GB" smtClean="0"/>
              <a:pPr/>
              <a:t>11</a:t>
            </a:fld>
            <a:endParaRPr lang="en-GB" dirty="0"/>
          </a:p>
        </p:txBody>
      </p:sp>
    </p:spTree>
    <p:extLst>
      <p:ext uri="{BB962C8B-B14F-4D97-AF65-F5344CB8AC3E}">
        <p14:creationId xmlns:p14="http://schemas.microsoft.com/office/powerpoint/2010/main" val="12005452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E17386-1702-435C-9D2A-C4927184EA0E}" type="slidenum">
              <a:rPr lang="en-GB" smtClean="0"/>
              <a:pPr/>
              <a:t>12</a:t>
            </a:fld>
            <a:endParaRPr lang="en-GB" dirty="0"/>
          </a:p>
        </p:txBody>
      </p:sp>
    </p:spTree>
    <p:extLst>
      <p:ext uri="{BB962C8B-B14F-4D97-AF65-F5344CB8AC3E}">
        <p14:creationId xmlns:p14="http://schemas.microsoft.com/office/powerpoint/2010/main" val="12005452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E17386-1702-435C-9D2A-C4927184EA0E}" type="slidenum">
              <a:rPr lang="en-GB" smtClean="0"/>
              <a:pPr/>
              <a:t>13</a:t>
            </a:fld>
            <a:endParaRPr lang="en-GB" dirty="0"/>
          </a:p>
        </p:txBody>
      </p:sp>
    </p:spTree>
    <p:extLst>
      <p:ext uri="{BB962C8B-B14F-4D97-AF65-F5344CB8AC3E}">
        <p14:creationId xmlns:p14="http://schemas.microsoft.com/office/powerpoint/2010/main" val="12005452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E17386-1702-435C-9D2A-C4927184EA0E}" type="slidenum">
              <a:rPr lang="en-GB" smtClean="0"/>
              <a:pPr/>
              <a:t>14</a:t>
            </a:fld>
            <a:endParaRPr lang="en-GB" dirty="0"/>
          </a:p>
        </p:txBody>
      </p:sp>
    </p:spTree>
    <p:extLst>
      <p:ext uri="{BB962C8B-B14F-4D97-AF65-F5344CB8AC3E}">
        <p14:creationId xmlns:p14="http://schemas.microsoft.com/office/powerpoint/2010/main" val="12005452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E17386-1702-435C-9D2A-C4927184EA0E}" type="slidenum">
              <a:rPr lang="en-GB" smtClean="0"/>
              <a:pPr/>
              <a:t>15</a:t>
            </a:fld>
            <a:endParaRPr lang="en-GB" dirty="0"/>
          </a:p>
        </p:txBody>
      </p:sp>
    </p:spTree>
    <p:extLst>
      <p:ext uri="{BB962C8B-B14F-4D97-AF65-F5344CB8AC3E}">
        <p14:creationId xmlns:p14="http://schemas.microsoft.com/office/powerpoint/2010/main" val="12005452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E17386-1702-435C-9D2A-C4927184EA0E}" type="slidenum">
              <a:rPr lang="en-GB" smtClean="0"/>
              <a:pPr/>
              <a:t>16</a:t>
            </a:fld>
            <a:endParaRPr lang="en-GB" dirty="0"/>
          </a:p>
        </p:txBody>
      </p:sp>
    </p:spTree>
    <p:extLst>
      <p:ext uri="{BB962C8B-B14F-4D97-AF65-F5344CB8AC3E}">
        <p14:creationId xmlns:p14="http://schemas.microsoft.com/office/powerpoint/2010/main" val="1200545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Rot="1" noChangeAspect="1" noChangeArrowheads="1" noTextEdit="1"/>
          </p:cNvSpPr>
          <p:nvPr>
            <p:ph type="sldImg"/>
          </p:nvPr>
        </p:nvSpPr>
        <p:spPr>
          <a:xfrm>
            <a:off x="963613" y="773113"/>
            <a:ext cx="4919662" cy="3689350"/>
          </a:xfrm>
          <a:ln/>
        </p:spPr>
      </p:sp>
      <p:sp>
        <p:nvSpPr>
          <p:cNvPr id="4" name="Espace réservé de la date 3"/>
          <p:cNvSpPr>
            <a:spLocks noGrp="1"/>
          </p:cNvSpPr>
          <p:nvPr>
            <p:ph type="dt" idx="12"/>
          </p:nvPr>
        </p:nvSpPr>
        <p:spPr/>
        <p:txBody>
          <a:bodyPr/>
          <a:lstStyle/>
          <a:p>
            <a:fld id="{A6ABFFC2-E7E2-416B-98A0-5CB8291B432C}" type="datetime1">
              <a:rPr lang="en-GB" smtClean="0"/>
              <a:t>20/09/2014</a:t>
            </a:fld>
            <a:endParaRPr lang="en-GB" dirty="0"/>
          </a:p>
        </p:txBody>
      </p:sp>
    </p:spTree>
    <p:extLst>
      <p:ext uri="{BB962C8B-B14F-4D97-AF65-F5344CB8AC3E}">
        <p14:creationId xmlns:p14="http://schemas.microsoft.com/office/powerpoint/2010/main" val="3163789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p:cNvSpPr>
            <a:spLocks noGrp="1" noRot="1" noChangeAspect="1" noChangeArrowheads="1" noTextEdit="1"/>
          </p:cNvSpPr>
          <p:nvPr>
            <p:ph type="sldImg"/>
          </p:nvPr>
        </p:nvSpPr>
        <p:spPr>
          <a:xfrm>
            <a:off x="963613" y="773113"/>
            <a:ext cx="4919662" cy="3689350"/>
          </a:xfrm>
          <a:ln/>
        </p:spPr>
      </p:sp>
      <p:sp>
        <p:nvSpPr>
          <p:cNvPr id="4" name="Espace réservé de la date 3"/>
          <p:cNvSpPr>
            <a:spLocks noGrp="1"/>
          </p:cNvSpPr>
          <p:nvPr>
            <p:ph type="dt" idx="12"/>
          </p:nvPr>
        </p:nvSpPr>
        <p:spPr/>
        <p:txBody>
          <a:bodyPr/>
          <a:lstStyle/>
          <a:p>
            <a:fld id="{9935004C-527E-4C66-AA25-861B64205959}" type="datetime1">
              <a:rPr lang="en-GB" smtClean="0"/>
              <a:t>20/09/2014</a:t>
            </a:fld>
            <a:endParaRPr lang="en-GB" dirty="0"/>
          </a:p>
        </p:txBody>
      </p:sp>
    </p:spTree>
    <p:extLst>
      <p:ext uri="{BB962C8B-B14F-4D97-AF65-F5344CB8AC3E}">
        <p14:creationId xmlns:p14="http://schemas.microsoft.com/office/powerpoint/2010/main" val="356899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644525" y="550863"/>
            <a:ext cx="5534025" cy="4149725"/>
          </a:xfrm>
          <a:ln cap="flat" algn="ctr"/>
        </p:spPr>
      </p:sp>
      <p:sp>
        <p:nvSpPr>
          <p:cNvPr id="63491" name="Text Box 4"/>
          <p:cNvSpPr txBox="1">
            <a:spLocks noChangeArrowheads="1"/>
          </p:cNvSpPr>
          <p:nvPr/>
        </p:nvSpPr>
        <p:spPr bwMode="auto">
          <a:xfrm>
            <a:off x="7437444" y="2764286"/>
            <a:ext cx="937019" cy="547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314" tIns="42658" rIns="85314" bIns="42658">
            <a:spAutoFit/>
          </a:bodyPr>
          <a:lstStyle>
            <a:lvl1pPr defTabSz="860425" eaLnBrk="0" hangingPunct="0">
              <a:defRPr sz="1000">
                <a:solidFill>
                  <a:srgbClr val="8C8C8C"/>
                </a:solidFill>
                <a:latin typeface="Alstom" pitchFamily="2" charset="0"/>
              </a:defRPr>
            </a:lvl1pPr>
            <a:lvl2pPr marL="742950" indent="-285750" defTabSz="860425" eaLnBrk="0" hangingPunct="0">
              <a:defRPr sz="1000">
                <a:solidFill>
                  <a:srgbClr val="8C8C8C"/>
                </a:solidFill>
                <a:latin typeface="Alstom" pitchFamily="2" charset="0"/>
              </a:defRPr>
            </a:lvl2pPr>
            <a:lvl3pPr marL="1143000" indent="-228600" defTabSz="860425" eaLnBrk="0" hangingPunct="0">
              <a:defRPr sz="1000">
                <a:solidFill>
                  <a:srgbClr val="8C8C8C"/>
                </a:solidFill>
                <a:latin typeface="Alstom" pitchFamily="2" charset="0"/>
              </a:defRPr>
            </a:lvl3pPr>
            <a:lvl4pPr marL="1600200" indent="-228600" defTabSz="860425" eaLnBrk="0" hangingPunct="0">
              <a:defRPr sz="1000">
                <a:solidFill>
                  <a:srgbClr val="8C8C8C"/>
                </a:solidFill>
                <a:latin typeface="Alstom" pitchFamily="2" charset="0"/>
              </a:defRPr>
            </a:lvl4pPr>
            <a:lvl5pPr marL="2057400" indent="-228600" defTabSz="860425" eaLnBrk="0" hangingPunct="0">
              <a:defRPr sz="1000">
                <a:solidFill>
                  <a:srgbClr val="8C8C8C"/>
                </a:solidFill>
                <a:latin typeface="Alstom" pitchFamily="2" charset="0"/>
              </a:defRPr>
            </a:lvl5pPr>
            <a:lvl6pPr marL="2514600" indent="-228600" defTabSz="860425" eaLnBrk="0" fontAlgn="base" hangingPunct="0">
              <a:spcBef>
                <a:spcPct val="0"/>
              </a:spcBef>
              <a:spcAft>
                <a:spcPct val="0"/>
              </a:spcAft>
              <a:defRPr sz="1000">
                <a:solidFill>
                  <a:srgbClr val="8C8C8C"/>
                </a:solidFill>
                <a:latin typeface="Alstom" pitchFamily="2" charset="0"/>
              </a:defRPr>
            </a:lvl6pPr>
            <a:lvl7pPr marL="2971800" indent="-228600" defTabSz="860425" eaLnBrk="0" fontAlgn="base" hangingPunct="0">
              <a:spcBef>
                <a:spcPct val="0"/>
              </a:spcBef>
              <a:spcAft>
                <a:spcPct val="0"/>
              </a:spcAft>
              <a:defRPr sz="1000">
                <a:solidFill>
                  <a:srgbClr val="8C8C8C"/>
                </a:solidFill>
                <a:latin typeface="Alstom" pitchFamily="2" charset="0"/>
              </a:defRPr>
            </a:lvl7pPr>
            <a:lvl8pPr marL="3429000" indent="-228600" defTabSz="860425" eaLnBrk="0" fontAlgn="base" hangingPunct="0">
              <a:spcBef>
                <a:spcPct val="0"/>
              </a:spcBef>
              <a:spcAft>
                <a:spcPct val="0"/>
              </a:spcAft>
              <a:defRPr sz="1000">
                <a:solidFill>
                  <a:srgbClr val="8C8C8C"/>
                </a:solidFill>
                <a:latin typeface="Alstom" pitchFamily="2" charset="0"/>
              </a:defRPr>
            </a:lvl8pPr>
            <a:lvl9pPr marL="3886200" indent="-228600" defTabSz="860425" eaLnBrk="0" fontAlgn="base" hangingPunct="0">
              <a:spcBef>
                <a:spcPct val="0"/>
              </a:spcBef>
              <a:spcAft>
                <a:spcPct val="0"/>
              </a:spcAft>
              <a:defRPr sz="1000">
                <a:solidFill>
                  <a:srgbClr val="8C8C8C"/>
                </a:solidFill>
                <a:latin typeface="Alstom" pitchFamily="2" charset="0"/>
              </a:defRPr>
            </a:lvl9pPr>
          </a:lstStyle>
          <a:p>
            <a:pPr eaLnBrk="1" hangingPunct="1"/>
            <a:r>
              <a:rPr lang="fr-FR" sz="3000">
                <a:solidFill>
                  <a:schemeClr val="tx1"/>
                </a:solidFill>
              </a:rPr>
              <a:t>recto</a:t>
            </a:r>
          </a:p>
        </p:txBody>
      </p:sp>
      <p:sp>
        <p:nvSpPr>
          <p:cNvPr id="63492" name="Rectangle 3"/>
          <p:cNvSpPr>
            <a:spLocks noChangeArrowheads="1"/>
          </p:cNvSpPr>
          <p:nvPr/>
        </p:nvSpPr>
        <p:spPr bwMode="auto">
          <a:xfrm>
            <a:off x="819150" y="5026835"/>
            <a:ext cx="5437188" cy="4469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444" tIns="44722" rIns="89444" bIns="44722"/>
          <a:lstStyle/>
          <a:p>
            <a:pPr>
              <a:spcBef>
                <a:spcPct val="30000"/>
              </a:spcBef>
            </a:pPr>
            <a:r>
              <a:rPr lang="fr-FR" sz="1200">
                <a:solidFill>
                  <a:srgbClr val="5F5F5F"/>
                </a:solidFill>
              </a:rPr>
              <a:t>Notes</a:t>
            </a:r>
          </a:p>
        </p:txBody>
      </p:sp>
      <p:sp>
        <p:nvSpPr>
          <p:cNvPr id="4" name="Espace réservé de la date 3"/>
          <p:cNvSpPr>
            <a:spLocks noGrp="1"/>
          </p:cNvSpPr>
          <p:nvPr>
            <p:ph type="dt" idx="12"/>
          </p:nvPr>
        </p:nvSpPr>
        <p:spPr/>
        <p:txBody>
          <a:bodyPr/>
          <a:lstStyle/>
          <a:p>
            <a:fld id="{E5D7871C-F269-423B-B473-E26853BF7C39}" type="datetime1">
              <a:rPr lang="en-GB" smtClean="0"/>
              <a:t>20/09/2014</a:t>
            </a:fld>
            <a:endParaRPr lang="en-GB" dirty="0"/>
          </a:p>
        </p:txBody>
      </p:sp>
    </p:spTree>
    <p:extLst>
      <p:ext uri="{BB962C8B-B14F-4D97-AF65-F5344CB8AC3E}">
        <p14:creationId xmlns:p14="http://schemas.microsoft.com/office/powerpoint/2010/main" val="2920684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1026"/>
          <p:cNvSpPr>
            <a:spLocks noGrp="1" noRot="1" noChangeAspect="1" noChangeArrowheads="1" noTextEdit="1"/>
          </p:cNvSpPr>
          <p:nvPr>
            <p:ph type="sldImg"/>
          </p:nvPr>
        </p:nvSpPr>
        <p:spPr>
          <a:xfrm>
            <a:off x="963613" y="773113"/>
            <a:ext cx="4919662" cy="3689350"/>
          </a:xfrm>
          <a:ln/>
        </p:spPr>
      </p:sp>
      <p:sp>
        <p:nvSpPr>
          <p:cNvPr id="64516" name="Rectangle 1027"/>
          <p:cNvSpPr>
            <a:spLocks noGrp="1" noChangeArrowheads="1"/>
          </p:cNvSpPr>
          <p:nvPr>
            <p:ph type="body" idx="1"/>
          </p:nvPr>
        </p:nvSpPr>
        <p:spPr>
          <a:xfrm>
            <a:off x="931866" y="4693402"/>
            <a:ext cx="4976812" cy="4458412"/>
          </a:xfrm>
          <a:noFill/>
        </p:spPr>
        <p:txBody>
          <a:bodyPr lIns="87933" tIns="43967" rIns="87933" bIns="43967"/>
          <a:lstStyle/>
          <a:p>
            <a:pPr eaLnBrk="1" hangingPunct="1"/>
            <a:endParaRPr lang="en-GB" smtClean="0"/>
          </a:p>
        </p:txBody>
      </p:sp>
      <p:sp>
        <p:nvSpPr>
          <p:cNvPr id="4" name="Espace réservé de la date 3"/>
          <p:cNvSpPr>
            <a:spLocks noGrp="1"/>
          </p:cNvSpPr>
          <p:nvPr>
            <p:ph type="dt" idx="12"/>
          </p:nvPr>
        </p:nvSpPr>
        <p:spPr/>
        <p:txBody>
          <a:bodyPr/>
          <a:lstStyle/>
          <a:p>
            <a:fld id="{880E22DD-D9ED-4F03-8EED-5560B55DB87C}" type="datetime1">
              <a:rPr lang="en-GB" smtClean="0"/>
              <a:t>20/09/2014</a:t>
            </a:fld>
            <a:endParaRPr lang="en-GB" dirty="0"/>
          </a:p>
        </p:txBody>
      </p:sp>
    </p:spTree>
    <p:extLst>
      <p:ext uri="{BB962C8B-B14F-4D97-AF65-F5344CB8AC3E}">
        <p14:creationId xmlns:p14="http://schemas.microsoft.com/office/powerpoint/2010/main" val="1478352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E17386-1702-435C-9D2A-C4927184EA0E}" type="slidenum">
              <a:rPr lang="en-GB" smtClean="0"/>
              <a:pPr/>
              <a:t>6</a:t>
            </a:fld>
            <a:endParaRPr lang="en-GB" dirty="0"/>
          </a:p>
        </p:txBody>
      </p:sp>
    </p:spTree>
    <p:extLst>
      <p:ext uri="{BB962C8B-B14F-4D97-AF65-F5344CB8AC3E}">
        <p14:creationId xmlns:p14="http://schemas.microsoft.com/office/powerpoint/2010/main" val="1200545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E17386-1702-435C-9D2A-C4927184EA0E}" type="slidenum">
              <a:rPr lang="en-GB" smtClean="0"/>
              <a:pPr/>
              <a:t>7</a:t>
            </a:fld>
            <a:endParaRPr lang="en-GB" dirty="0"/>
          </a:p>
        </p:txBody>
      </p:sp>
    </p:spTree>
    <p:extLst>
      <p:ext uri="{BB962C8B-B14F-4D97-AF65-F5344CB8AC3E}">
        <p14:creationId xmlns:p14="http://schemas.microsoft.com/office/powerpoint/2010/main" val="1200545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E17386-1702-435C-9D2A-C4927184EA0E}" type="slidenum">
              <a:rPr lang="en-GB" smtClean="0"/>
              <a:pPr/>
              <a:t>8</a:t>
            </a:fld>
            <a:endParaRPr lang="en-GB" dirty="0"/>
          </a:p>
        </p:txBody>
      </p:sp>
    </p:spTree>
    <p:extLst>
      <p:ext uri="{BB962C8B-B14F-4D97-AF65-F5344CB8AC3E}">
        <p14:creationId xmlns:p14="http://schemas.microsoft.com/office/powerpoint/2010/main" val="1200545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E17386-1702-435C-9D2A-C4927184EA0E}" type="slidenum">
              <a:rPr lang="en-GB" smtClean="0"/>
              <a:pPr/>
              <a:t>9</a:t>
            </a:fld>
            <a:endParaRPr lang="en-GB" dirty="0"/>
          </a:p>
        </p:txBody>
      </p:sp>
    </p:spTree>
    <p:extLst>
      <p:ext uri="{BB962C8B-B14F-4D97-AF65-F5344CB8AC3E}">
        <p14:creationId xmlns:p14="http://schemas.microsoft.com/office/powerpoint/2010/main" val="12005452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9144"/>
            <a:ext cx="9144000" cy="6839712"/>
          </a:xfrm>
          <a:prstGeom prst="rect">
            <a:avLst/>
          </a:prstGeom>
          <a:noFill/>
        </p:spPr>
      </p:pic>
      <p:sp>
        <p:nvSpPr>
          <p:cNvPr id="6" name="Rectangle 3"/>
          <p:cNvSpPr>
            <a:spLocks noGrp="1" noChangeArrowheads="1"/>
          </p:cNvSpPr>
          <p:nvPr>
            <p:ph type="subTitle" idx="1" hasCustomPrompt="1"/>
          </p:nvPr>
        </p:nvSpPr>
        <p:spPr>
          <a:xfrm>
            <a:off x="576263" y="4421429"/>
            <a:ext cx="5622128" cy="372533"/>
          </a:xfrm>
          <a:prstGeom prst="rect">
            <a:avLst/>
          </a:prstGeom>
        </p:spPr>
        <p:txBody>
          <a:bodyPr anchor="b"/>
          <a:lstStyle>
            <a:lvl1pPr marL="0" indent="0" algn="r">
              <a:spcBef>
                <a:spcPct val="0"/>
              </a:spcBef>
              <a:buNone/>
              <a:defRPr sz="2000">
                <a:solidFill>
                  <a:schemeClr val="tx1"/>
                </a:solidFill>
                <a:latin typeface="+mj-lt"/>
                <a:cs typeface="Arial" pitchFamily="34" charset="0"/>
              </a:defRPr>
            </a:lvl1pPr>
          </a:lstStyle>
          <a:p>
            <a:r>
              <a:rPr lang="en-US" noProof="0" dirty="0" smtClean="0"/>
              <a:t>Click to insert speaker name</a:t>
            </a:r>
            <a:endParaRPr lang="en-US" noProof="0" dirty="0"/>
          </a:p>
        </p:txBody>
      </p:sp>
      <p:sp>
        <p:nvSpPr>
          <p:cNvPr id="7" name="Text Placeholder 7"/>
          <p:cNvSpPr>
            <a:spLocks noGrp="1"/>
          </p:cNvSpPr>
          <p:nvPr>
            <p:ph type="body" sz="quarter" idx="10" hasCustomPrompt="1"/>
          </p:nvPr>
        </p:nvSpPr>
        <p:spPr>
          <a:xfrm>
            <a:off x="576264" y="5217296"/>
            <a:ext cx="5622128" cy="363008"/>
          </a:xfrm>
          <a:prstGeom prst="rect">
            <a:avLst/>
          </a:prstGeom>
        </p:spPr>
        <p:txBody>
          <a:bodyPr anchor="b"/>
          <a:lstStyle>
            <a:lvl1pPr algn="r">
              <a:buNone/>
              <a:defRPr sz="1800">
                <a:latin typeface="+mj-lt"/>
              </a:defRPr>
            </a:lvl1pPr>
          </a:lstStyle>
          <a:p>
            <a:pPr lvl="0"/>
            <a:r>
              <a:rPr lang="en-US" noProof="0" dirty="0" smtClean="0"/>
              <a:t>00/00/20xx</a:t>
            </a:r>
            <a:endParaRPr lang="en-US" noProof="0" dirty="0"/>
          </a:p>
        </p:txBody>
      </p:sp>
      <p:sp>
        <p:nvSpPr>
          <p:cNvPr id="9" name="Text Placeholder 8"/>
          <p:cNvSpPr>
            <a:spLocks noGrp="1"/>
          </p:cNvSpPr>
          <p:nvPr>
            <p:ph type="body" sz="quarter" idx="11" hasCustomPrompt="1"/>
          </p:nvPr>
        </p:nvSpPr>
        <p:spPr>
          <a:xfrm>
            <a:off x="576263" y="3470190"/>
            <a:ext cx="5622128" cy="821797"/>
          </a:xfrm>
        </p:spPr>
        <p:txBody>
          <a:bodyPr anchor="b"/>
          <a:lstStyle>
            <a:lvl1pPr algn="r">
              <a:buNone/>
              <a:defRPr sz="2800">
                <a:latin typeface="+mj-lt"/>
              </a:defRPr>
            </a:lvl1pPr>
          </a:lstStyle>
          <a:p>
            <a:pPr lvl="0"/>
            <a:r>
              <a:rPr lang="en-US" dirty="0" smtClean="0"/>
              <a:t>Click to insert presentation name</a:t>
            </a:r>
          </a:p>
        </p:txBody>
      </p:sp>
      <p:sp>
        <p:nvSpPr>
          <p:cNvPr id="10" name="Text Placeholder 9"/>
          <p:cNvSpPr>
            <a:spLocks noGrp="1"/>
          </p:cNvSpPr>
          <p:nvPr>
            <p:ph type="body" sz="quarter" idx="12" hasCustomPrompt="1"/>
          </p:nvPr>
        </p:nvSpPr>
        <p:spPr>
          <a:xfrm>
            <a:off x="576263" y="4857198"/>
            <a:ext cx="5622132" cy="296862"/>
          </a:xfrm>
        </p:spPr>
        <p:txBody>
          <a:bodyPr>
            <a:noAutofit/>
          </a:bodyPr>
          <a:lstStyle>
            <a:lvl1pPr algn="r">
              <a:buNone/>
              <a:defRPr sz="2000" baseline="0">
                <a:latin typeface="+mj-lt"/>
              </a:defRPr>
            </a:lvl1pPr>
            <a:lvl2pPr algn="r">
              <a:buNone/>
              <a:defRPr sz="2000">
                <a:latin typeface="+mj-lt"/>
              </a:defRPr>
            </a:lvl2pPr>
            <a:lvl3pPr algn="r">
              <a:buNone/>
              <a:defRPr sz="2000">
                <a:latin typeface="+mj-lt"/>
              </a:defRPr>
            </a:lvl3pPr>
            <a:lvl4pPr algn="r">
              <a:buNone/>
              <a:defRPr sz="2000">
                <a:latin typeface="+mj-lt"/>
              </a:defRPr>
            </a:lvl4pPr>
            <a:lvl5pPr algn="r">
              <a:buNone/>
              <a:defRPr sz="2000">
                <a:latin typeface="+mj-lt"/>
              </a:defRPr>
            </a:lvl5pPr>
          </a:lstStyle>
          <a:p>
            <a:pPr lvl="0"/>
            <a:r>
              <a:rPr lang="en-US" dirty="0" smtClean="0"/>
              <a:t>Click to insert location name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Contenu et texte">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74663" y="1695450"/>
            <a:ext cx="3930650" cy="4552950"/>
          </a:xfrm>
          <a:prstGeom prst="rect">
            <a:avLst/>
          </a:prstGeom>
        </p:spPr>
        <p:txBody>
          <a:bodyPr/>
          <a:lstStyle>
            <a:lvl1pPr>
              <a:buClr>
                <a:schemeClr val="accent1"/>
              </a:buClr>
              <a:defRPr lang="en-US" dirty="0" smtClean="0"/>
            </a:lvl1pPr>
            <a:lvl2pPr>
              <a:buClr>
                <a:schemeClr val="accent1"/>
              </a:buClr>
              <a:defRPr lang="en-US" dirty="0" smtClean="0"/>
            </a:lvl2pPr>
            <a:lvl3pPr>
              <a:buClr>
                <a:schemeClr val="accent1"/>
              </a:buClr>
              <a:defRPr lang="en-US" dirty="0" smtClean="0"/>
            </a:lvl3pPr>
            <a:lvl4pPr>
              <a:buClr>
                <a:schemeClr val="accent1"/>
              </a:buClr>
              <a:defRPr lang="en-US" dirty="0" smtClean="0"/>
            </a:lvl4pPr>
            <a:lvl5pPr>
              <a:buClr>
                <a:schemeClr val="accent1"/>
              </a:buClr>
              <a:defRPr lang="en-US" dirty="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hasCustomPrompt="1"/>
          </p:nvPr>
        </p:nvSpPr>
        <p:spPr>
          <a:xfrm>
            <a:off x="4707467" y="1695450"/>
            <a:ext cx="3977746" cy="4552950"/>
          </a:xfrm>
          <a:prstGeom prst="rect">
            <a:avLst/>
          </a:prstGeom>
        </p:spPr>
        <p:txBody>
          <a:bodyPr/>
          <a:lstStyle>
            <a:lvl1pPr>
              <a:buClr>
                <a:schemeClr val="accent1"/>
              </a:buClr>
              <a:defRPr lang="en-US" dirty="0" smtClean="0"/>
            </a:lvl1pPr>
            <a:lvl2pPr>
              <a:buClr>
                <a:schemeClr val="accent1"/>
              </a:buClr>
              <a:defRPr lang="en-US" dirty="0" smtClean="0"/>
            </a:lvl2pPr>
            <a:lvl3pPr>
              <a:buClr>
                <a:schemeClr val="accent1"/>
              </a:buClr>
              <a:defRPr lang="en-US" dirty="0" smtClean="0"/>
            </a:lvl3pPr>
            <a:lvl4pPr>
              <a:buClr>
                <a:schemeClr val="accent1"/>
              </a:buClr>
              <a:defRPr lang="en-US" dirty="0" smtClean="0"/>
            </a:lvl4pPr>
            <a:lvl5pPr>
              <a:buClr>
                <a:schemeClr val="accent1"/>
              </a:buClr>
              <a:defRPr lang="en-US" dirty="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1"/>
          <p:cNvSpPr>
            <a:spLocks noGrp="1"/>
          </p:cNvSpPr>
          <p:nvPr>
            <p:ph type="title" hasCustomPrompt="1"/>
          </p:nvPr>
        </p:nvSpPr>
        <p:spPr>
          <a:xfrm>
            <a:off x="474663" y="25400"/>
            <a:ext cx="8210550" cy="965200"/>
          </a:xfrm>
        </p:spPr>
        <p:txBody>
          <a:bodyPr/>
          <a:lstStyle>
            <a:lvl1pPr>
              <a:defRPr/>
            </a:lvl1pPr>
          </a:lstStyle>
          <a:p>
            <a:r>
              <a:rPr lang="en-US" dirty="0" smtClean="0"/>
              <a:t>Click to add title</a:t>
            </a:r>
            <a:endParaRPr lang="en-US" dirty="0"/>
          </a:p>
        </p:txBody>
      </p:sp>
      <p:sp>
        <p:nvSpPr>
          <p:cNvPr id="7" name="Text Placeholder 4"/>
          <p:cNvSpPr>
            <a:spLocks noGrp="1"/>
          </p:cNvSpPr>
          <p:nvPr>
            <p:ph type="body" sz="quarter" idx="10" hasCustomPrompt="1"/>
          </p:nvPr>
        </p:nvSpPr>
        <p:spPr>
          <a:xfrm>
            <a:off x="466200" y="1252668"/>
            <a:ext cx="8211600" cy="390525"/>
          </a:xfrm>
          <a:prstGeom prst="rect">
            <a:avLst/>
          </a:prstGeom>
        </p:spPr>
        <p:txBody>
          <a:bodyPr anchor="ctr"/>
          <a:lstStyle>
            <a:lvl1pPr algn="ctr">
              <a:buNone/>
              <a:defRPr sz="2600">
                <a:solidFill>
                  <a:schemeClr val="accent1"/>
                </a:solidFill>
                <a:latin typeface="+mn-lt"/>
              </a:defRPr>
            </a:lvl1pPr>
          </a:lstStyle>
          <a:p>
            <a:pPr lvl="0"/>
            <a:r>
              <a:rPr lang="en-US" dirty="0" smtClean="0"/>
              <a:t>Click to edit subtitle</a:t>
            </a:r>
            <a:endParaRPr lang="en-GB"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1792288" y="1455737"/>
            <a:ext cx="5486400" cy="383593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a picture</a:t>
            </a:r>
            <a:endParaRPr lang="en-US" dirty="0"/>
          </a:p>
        </p:txBody>
      </p:sp>
      <p:sp>
        <p:nvSpPr>
          <p:cNvPr id="4" name="Text Placeholder 3"/>
          <p:cNvSpPr>
            <a:spLocks noGrp="1"/>
          </p:cNvSpPr>
          <p:nvPr>
            <p:ph type="body" sz="half" idx="2" hasCustomPrompt="1"/>
          </p:nvPr>
        </p:nvSpPr>
        <p:spPr>
          <a:xfrm>
            <a:off x="1792288" y="5426076"/>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text</a:t>
            </a:r>
          </a:p>
        </p:txBody>
      </p:sp>
      <p:sp>
        <p:nvSpPr>
          <p:cNvPr id="9" name="Title 8"/>
          <p:cNvSpPr>
            <a:spLocks noGrp="1"/>
          </p:cNvSpPr>
          <p:nvPr>
            <p:ph type="title" hasCustomPrompt="1"/>
          </p:nvPr>
        </p:nvSpPr>
        <p:spPr/>
        <p:txBody>
          <a:bodyPr/>
          <a:lstStyle>
            <a:lvl1pPr>
              <a:defRPr/>
            </a:lvl1pPr>
          </a:lstStyle>
          <a:p>
            <a:r>
              <a:rPr lang="en-US" dirty="0" smtClean="0"/>
              <a:t>Click to add title</a:t>
            </a:r>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9144"/>
            <a:ext cx="9144000" cy="6839712"/>
          </a:xfrm>
          <a:prstGeom prst="rect">
            <a:avLst/>
          </a:prstGeom>
          <a:noFill/>
        </p:spPr>
      </p:pic>
      <p:sp>
        <p:nvSpPr>
          <p:cNvPr id="9" name="Text Box 1029"/>
          <p:cNvSpPr txBox="1">
            <a:spLocks noChangeArrowheads="1"/>
          </p:cNvSpPr>
          <p:nvPr userDrawn="1"/>
        </p:nvSpPr>
        <p:spPr bwMode="auto">
          <a:xfrm>
            <a:off x="4211923" y="4002849"/>
            <a:ext cx="1939324" cy="323850"/>
          </a:xfrm>
          <a:prstGeom prst="rect">
            <a:avLst/>
          </a:prstGeom>
          <a:noFill/>
          <a:ln w="9525">
            <a:noFill/>
            <a:miter lim="800000"/>
            <a:headEnd/>
            <a:tailEnd/>
          </a:ln>
          <a:effectLst/>
        </p:spPr>
        <p:txBody>
          <a:bodyPr lIns="0" tIns="0" rIns="0" bIns="0" anchor="t"/>
          <a:lstStyle/>
          <a:p>
            <a:pPr algn="l">
              <a:spcBef>
                <a:spcPct val="50000"/>
              </a:spcBef>
            </a:pPr>
            <a:r>
              <a:rPr lang="en-GB" sz="1800" b="1" dirty="0">
                <a:solidFill>
                  <a:schemeClr val="accent1"/>
                </a:solidFill>
                <a:latin typeface="Arial" pitchFamily="34" charset="0"/>
                <a:cs typeface="Arial" pitchFamily="34" charset="0"/>
              </a:rPr>
              <a:t>www.alstom.com</a:t>
            </a:r>
          </a:p>
        </p:txBody>
      </p:sp>
      <p:grpSp>
        <p:nvGrpSpPr>
          <p:cNvPr id="11" name="Group 10"/>
          <p:cNvGrpSpPr/>
          <p:nvPr userDrawn="1"/>
        </p:nvGrpSpPr>
        <p:grpSpPr>
          <a:xfrm>
            <a:off x="488422" y="6041494"/>
            <a:ext cx="2333625" cy="310863"/>
            <a:chOff x="471488" y="3071813"/>
            <a:chExt cx="2333625" cy="310863"/>
          </a:xfrm>
        </p:grpSpPr>
        <p:sp>
          <p:nvSpPr>
            <p:cNvPr id="12" name="TextBox 11"/>
            <p:cNvSpPr txBox="1"/>
            <p:nvPr userDrawn="1"/>
          </p:nvSpPr>
          <p:spPr>
            <a:xfrm>
              <a:off x="681031" y="3105677"/>
              <a:ext cx="2124082" cy="276999"/>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sz="600" b="1" i="1" dirty="0" smtClean="0">
                  <a:solidFill>
                    <a:schemeClr val="accent6">
                      <a:lumMod val="75000"/>
                    </a:schemeClr>
                  </a:solidFill>
                  <a:latin typeface="+mj-lt"/>
                  <a:ea typeface="Times New Roman"/>
                  <a:cs typeface="Calibri"/>
                </a:rPr>
                <a:t>With Alstom, preserve the environment. </a:t>
              </a:r>
            </a:p>
            <a:p>
              <a:pPr marL="0" marR="0" indent="0" algn="l" defTabSz="914400" rtl="0" eaLnBrk="1" fontAlgn="base" latinLnBrk="0" hangingPunct="1">
                <a:lnSpc>
                  <a:spcPct val="100000"/>
                </a:lnSpc>
                <a:spcBef>
                  <a:spcPct val="0"/>
                </a:spcBef>
                <a:spcAft>
                  <a:spcPct val="0"/>
                </a:spcAft>
                <a:buClrTx/>
                <a:buSzTx/>
                <a:buFontTx/>
                <a:buNone/>
                <a:tabLst/>
                <a:defRPr/>
              </a:pPr>
              <a:r>
                <a:rPr lang="en-GB" sz="600" b="1" i="1" dirty="0" smtClean="0">
                  <a:solidFill>
                    <a:schemeClr val="accent6">
                      <a:lumMod val="75000"/>
                    </a:schemeClr>
                  </a:solidFill>
                  <a:latin typeface="+mj-lt"/>
                  <a:ea typeface="Times New Roman"/>
                  <a:cs typeface="Calibri"/>
                </a:rPr>
                <a:t>Is printing this presentation really necessary?</a:t>
              </a:r>
              <a:endParaRPr lang="en-US" sz="600" b="1" i="1" dirty="0" smtClean="0">
                <a:solidFill>
                  <a:schemeClr val="accent6">
                    <a:lumMod val="75000"/>
                  </a:schemeClr>
                </a:solidFill>
                <a:latin typeface="+mj-lt"/>
                <a:cs typeface="Arial" pitchFamily="34" charset="0"/>
              </a:endParaRPr>
            </a:p>
          </p:txBody>
        </p:sp>
        <p:pic>
          <p:nvPicPr>
            <p:cNvPr id="13" name="Picture 3"/>
            <p:cNvPicPr>
              <a:picLocks noChangeAspect="1" noChangeArrowheads="1"/>
            </p:cNvPicPr>
            <p:nvPr userDrawn="1"/>
          </p:nvPicPr>
          <p:blipFill>
            <a:blip r:embed="rId3" cstate="print"/>
            <a:srcRect/>
            <a:stretch>
              <a:fillRect/>
            </a:stretch>
          </p:blipFill>
          <p:spPr bwMode="auto">
            <a:xfrm>
              <a:off x="471488" y="3071813"/>
              <a:ext cx="234383" cy="252412"/>
            </a:xfrm>
            <a:prstGeom prst="rect">
              <a:avLst/>
            </a:prstGeom>
            <a:noFill/>
            <a:ln w="9525">
              <a:noFill/>
              <a:miter lim="800000"/>
              <a:headEnd/>
              <a:tailEnd/>
            </a:ln>
          </p:spPr>
        </p:pic>
      </p:grpSp>
    </p:spTree>
    <p:extLst>
      <p:ext uri="{BB962C8B-B14F-4D97-AF65-F5344CB8AC3E}">
        <p14:creationId xmlns:p14="http://schemas.microsoft.com/office/powerpoint/2010/main" val="397977344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j-lt"/>
              </a:defRPr>
            </a:lvl1pPr>
          </a:lstStyle>
          <a:p>
            <a:r>
              <a:rPr lang="en-US" dirty="0" smtClean="0"/>
              <a:t>Click to add title</a:t>
            </a:r>
            <a:endParaRPr lang="en-US" dirty="0"/>
          </a:p>
        </p:txBody>
      </p:sp>
      <p:sp>
        <p:nvSpPr>
          <p:cNvPr id="5" name="Text Placeholder 4"/>
          <p:cNvSpPr>
            <a:spLocks noGrp="1"/>
          </p:cNvSpPr>
          <p:nvPr>
            <p:ph type="body" sz="quarter" idx="10" hasCustomPrompt="1"/>
          </p:nvPr>
        </p:nvSpPr>
        <p:spPr>
          <a:xfrm>
            <a:off x="466200" y="1252668"/>
            <a:ext cx="8211600" cy="390525"/>
          </a:xfrm>
          <a:prstGeom prst="rect">
            <a:avLst/>
          </a:prstGeom>
        </p:spPr>
        <p:txBody>
          <a:bodyPr anchor="ctr"/>
          <a:lstStyle>
            <a:lvl1pPr algn="ctr">
              <a:buNone/>
              <a:defRPr sz="2600">
                <a:solidFill>
                  <a:schemeClr val="accent1"/>
                </a:solidFill>
                <a:latin typeface="+mn-lt"/>
              </a:defRPr>
            </a:lvl1pPr>
          </a:lstStyle>
          <a:p>
            <a:pPr lvl="0"/>
            <a:r>
              <a:rPr lang="en-US" dirty="0" smtClean="0"/>
              <a:t>Click to edit subtitle</a:t>
            </a:r>
            <a:endParaRPr lang="en-GB" dirty="0"/>
          </a:p>
        </p:txBody>
      </p:sp>
      <p:sp>
        <p:nvSpPr>
          <p:cNvPr id="7" name="Text Placeholder 6"/>
          <p:cNvSpPr>
            <a:spLocks noGrp="1"/>
          </p:cNvSpPr>
          <p:nvPr>
            <p:ph type="body" sz="quarter" idx="11" hasCustomPrompt="1"/>
          </p:nvPr>
        </p:nvSpPr>
        <p:spPr>
          <a:xfrm>
            <a:off x="466200" y="1695450"/>
            <a:ext cx="8211600" cy="4552950"/>
          </a:xfrm>
          <a:prstGeom prst="rect">
            <a:avLst/>
          </a:prstGeom>
        </p:spPr>
        <p:txBody>
          <a:bodyPr/>
          <a:lstStyle>
            <a:lvl1pPr>
              <a:defRPr>
                <a:latin typeface="+mn-lt"/>
              </a:defRPr>
            </a:lvl1pPr>
            <a:lvl2pPr>
              <a:defRPr>
                <a:latin typeface="+mn-lt"/>
              </a:defRPr>
            </a:lvl2pPr>
            <a:lvl3pPr>
              <a:defRPr>
                <a:latin typeface="+mn-lt"/>
              </a:defRPr>
            </a:lvl3pPr>
            <a:lvl4pPr>
              <a:defRPr baseline="0">
                <a:latin typeface="+mn-lt"/>
              </a:defRPr>
            </a:lvl4pPr>
            <a:lvl5pPr>
              <a:defRPr>
                <a:latin typeface="+mn-lt"/>
              </a:defRPr>
            </a:lvl5pPr>
          </a:lstStyle>
          <a:p>
            <a:pPr lvl="0"/>
            <a:r>
              <a:rPr lang="en-US" noProof="0" dirty="0" smtClean="0"/>
              <a:t>Click to add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extLst>
      <p:ext uri="{BB962C8B-B14F-4D97-AF65-F5344CB8AC3E}">
        <p14:creationId xmlns:p14="http://schemas.microsoft.com/office/powerpoint/2010/main" val="395851769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itle 4"/>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5659999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atin typeface="Alstom" pitchFamily="2" charset="0"/>
              </a:defRPr>
            </a:lvl1pPr>
          </a:lstStyle>
          <a:p>
            <a:r>
              <a:rPr lang="fr-FR" smtClean="0"/>
              <a:t>Modifiez le style du titre</a:t>
            </a:r>
            <a:endParaRPr lang="en-GB"/>
          </a:p>
        </p:txBody>
      </p:sp>
      <p:sp>
        <p:nvSpPr>
          <p:cNvPr id="3" name="Espace réservé du contenu 2"/>
          <p:cNvSpPr>
            <a:spLocks noGrp="1"/>
          </p:cNvSpPr>
          <p:nvPr>
            <p:ph idx="1"/>
          </p:nvPr>
        </p:nvSpPr>
        <p:spPr>
          <a:xfrm>
            <a:off x="859631" y="1269206"/>
            <a:ext cx="8229600" cy="4202113"/>
          </a:xfrm>
        </p:spPr>
        <p:txBody>
          <a:bodyPr/>
          <a:lstStyle>
            <a:lvl1pPr>
              <a:defRPr>
                <a:latin typeface="Alstom" pitchFamily="2" charset="0"/>
              </a:defRPr>
            </a:lvl1pPr>
            <a:lvl2pPr>
              <a:defRPr>
                <a:latin typeface="Alstom" pitchFamily="2" charset="0"/>
              </a:defRPr>
            </a:lvl2pPr>
            <a:lvl3pPr>
              <a:defRPr>
                <a:latin typeface="Alstom" pitchFamily="2" charset="0"/>
              </a:defRPr>
            </a:lvl3pPr>
            <a:lvl4pPr>
              <a:defRPr>
                <a:latin typeface="Alstom" pitchFamily="2" charset="0"/>
              </a:defRPr>
            </a:lvl4pPr>
            <a:lvl5pPr>
              <a:defRPr>
                <a:latin typeface="Alstom" pitchFamily="2" charset="0"/>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Tree>
    <p:extLst>
      <p:ext uri="{BB962C8B-B14F-4D97-AF65-F5344CB8AC3E}">
        <p14:creationId xmlns:p14="http://schemas.microsoft.com/office/powerpoint/2010/main" val="300289238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6970449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GB"/>
          </a:p>
        </p:txBody>
      </p:sp>
      <p:sp>
        <p:nvSpPr>
          <p:cNvPr id="3" name="Espace réservé du pied de page 2"/>
          <p:cNvSpPr>
            <a:spLocks noGrp="1"/>
          </p:cNvSpPr>
          <p:nvPr>
            <p:ph type="ftr" sz="quarter" idx="10"/>
          </p:nvPr>
        </p:nvSpPr>
        <p:spPr/>
        <p:txBody>
          <a:bodyPr/>
          <a:lstStyle/>
          <a:p>
            <a:r>
              <a:rPr lang="fr-FR" smtClean="0"/>
              <a:t>Baudoin van Robais – Project &amp; Export Finance</a:t>
            </a:r>
            <a:endParaRPr lang="en-GB" dirty="0"/>
          </a:p>
        </p:txBody>
      </p:sp>
    </p:spTree>
    <p:extLst>
      <p:ext uri="{BB962C8B-B14F-4D97-AF65-F5344CB8AC3E}">
        <p14:creationId xmlns:p14="http://schemas.microsoft.com/office/powerpoint/2010/main" val="386156134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792C3B-43E3-45E9-9899-610EBCF647DD}" type="slidenum">
              <a:rPr lang="en-US" smtClean="0"/>
              <a:t>‹#›</a:t>
            </a:fld>
            <a:endParaRPr lang="en-US"/>
          </a:p>
        </p:txBody>
      </p:sp>
    </p:spTree>
    <p:extLst>
      <p:ext uri="{BB962C8B-B14F-4D97-AF65-F5344CB8AC3E}">
        <p14:creationId xmlns:p14="http://schemas.microsoft.com/office/powerpoint/2010/main" val="301932454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792C3B-43E3-45E9-9899-610EBCF647DD}" type="slidenum">
              <a:rPr lang="en-US" smtClean="0"/>
              <a:t>‹#›</a:t>
            </a:fld>
            <a:endParaRPr lang="en-US"/>
          </a:p>
        </p:txBody>
      </p:sp>
    </p:spTree>
    <p:extLst>
      <p:ext uri="{BB962C8B-B14F-4D97-AF65-F5344CB8AC3E}">
        <p14:creationId xmlns:p14="http://schemas.microsoft.com/office/powerpoint/2010/main" val="346872507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66200" y="1312863"/>
            <a:ext cx="8211600" cy="414337"/>
          </a:xfrm>
        </p:spPr>
        <p:txBody>
          <a:bodyPr>
            <a:normAutofit/>
          </a:bodyPr>
          <a:lstStyle>
            <a:lvl1pPr>
              <a:buFont typeface="Arial" pitchFamily="34" charset="0"/>
              <a:buChar char="•"/>
              <a:defRPr sz="2000" b="1">
                <a:solidFill>
                  <a:schemeClr val="accent1"/>
                </a:solidFill>
              </a:defRPr>
            </a:lvl1pPr>
          </a:lstStyle>
          <a:p>
            <a:pPr lvl="0"/>
            <a:r>
              <a:rPr lang="en-US" dirty="0" smtClean="0"/>
              <a:t>Click here to insert topic 1</a:t>
            </a:r>
            <a:endParaRPr lang="en-US" dirty="0"/>
          </a:p>
        </p:txBody>
      </p:sp>
      <p:sp>
        <p:nvSpPr>
          <p:cNvPr id="5" name="Text Placeholder 3"/>
          <p:cNvSpPr>
            <a:spLocks noGrp="1"/>
          </p:cNvSpPr>
          <p:nvPr>
            <p:ph type="body" sz="quarter" idx="11" hasCustomPrompt="1"/>
          </p:nvPr>
        </p:nvSpPr>
        <p:spPr>
          <a:xfrm>
            <a:off x="466200" y="1934316"/>
            <a:ext cx="8211600" cy="414337"/>
          </a:xfrm>
        </p:spPr>
        <p:txBody>
          <a:bodyPr>
            <a:normAutofit/>
          </a:bodyPr>
          <a:lstStyle>
            <a:lvl1pPr>
              <a:buFont typeface="Arial" pitchFamily="34" charset="0"/>
              <a:buChar char="•"/>
              <a:defRPr sz="2000" b="0"/>
            </a:lvl1pPr>
          </a:lstStyle>
          <a:p>
            <a:pPr lvl="0"/>
            <a:r>
              <a:rPr lang="en-US" dirty="0" smtClean="0"/>
              <a:t>Click here to insert topic 2</a:t>
            </a:r>
            <a:endParaRPr lang="en-US" dirty="0"/>
          </a:p>
        </p:txBody>
      </p:sp>
      <p:sp>
        <p:nvSpPr>
          <p:cNvPr id="6" name="Text Placeholder 3"/>
          <p:cNvSpPr>
            <a:spLocks noGrp="1"/>
          </p:cNvSpPr>
          <p:nvPr>
            <p:ph type="body" sz="quarter" idx="12" hasCustomPrompt="1"/>
          </p:nvPr>
        </p:nvSpPr>
        <p:spPr>
          <a:xfrm>
            <a:off x="466200" y="2555769"/>
            <a:ext cx="8211600" cy="414337"/>
          </a:xfrm>
        </p:spPr>
        <p:txBody>
          <a:bodyPr>
            <a:normAutofit/>
          </a:bodyPr>
          <a:lstStyle>
            <a:lvl1pPr>
              <a:buFont typeface="Arial" pitchFamily="34" charset="0"/>
              <a:buChar char="•"/>
              <a:defRPr sz="2000" b="0"/>
            </a:lvl1pPr>
          </a:lstStyle>
          <a:p>
            <a:pPr lvl="0"/>
            <a:r>
              <a:rPr lang="en-US" dirty="0" smtClean="0"/>
              <a:t>Click here to insert topic 3</a:t>
            </a:r>
            <a:endParaRPr lang="en-US" dirty="0"/>
          </a:p>
        </p:txBody>
      </p:sp>
      <p:sp>
        <p:nvSpPr>
          <p:cNvPr id="7" name="Text Placeholder 3"/>
          <p:cNvSpPr>
            <a:spLocks noGrp="1"/>
          </p:cNvSpPr>
          <p:nvPr>
            <p:ph type="body" sz="quarter" idx="13" hasCustomPrompt="1"/>
          </p:nvPr>
        </p:nvSpPr>
        <p:spPr>
          <a:xfrm>
            <a:off x="466200" y="3177222"/>
            <a:ext cx="8211600" cy="414337"/>
          </a:xfrm>
        </p:spPr>
        <p:txBody>
          <a:bodyPr>
            <a:normAutofit/>
          </a:bodyPr>
          <a:lstStyle>
            <a:lvl1pPr>
              <a:buFont typeface="Arial" pitchFamily="34" charset="0"/>
              <a:buChar char="•"/>
              <a:defRPr sz="2000" b="0"/>
            </a:lvl1pPr>
          </a:lstStyle>
          <a:p>
            <a:pPr lvl="0"/>
            <a:r>
              <a:rPr lang="en-US" dirty="0" smtClean="0"/>
              <a:t>Click here to insert topic 4</a:t>
            </a:r>
            <a:endParaRPr lang="en-US" dirty="0"/>
          </a:p>
        </p:txBody>
      </p:sp>
      <p:sp>
        <p:nvSpPr>
          <p:cNvPr id="8" name="Text Placeholder 3"/>
          <p:cNvSpPr>
            <a:spLocks noGrp="1"/>
          </p:cNvSpPr>
          <p:nvPr>
            <p:ph type="body" sz="quarter" idx="14" hasCustomPrompt="1"/>
          </p:nvPr>
        </p:nvSpPr>
        <p:spPr>
          <a:xfrm>
            <a:off x="466200" y="3798675"/>
            <a:ext cx="8211600" cy="414337"/>
          </a:xfrm>
        </p:spPr>
        <p:txBody>
          <a:bodyPr>
            <a:normAutofit/>
          </a:bodyPr>
          <a:lstStyle>
            <a:lvl1pPr>
              <a:buFont typeface="Arial" pitchFamily="34" charset="0"/>
              <a:buChar char="•"/>
              <a:defRPr sz="2000" b="0"/>
            </a:lvl1pPr>
          </a:lstStyle>
          <a:p>
            <a:pPr lvl="0"/>
            <a:r>
              <a:rPr lang="en-US" dirty="0" smtClean="0"/>
              <a:t>Click here to insert topic 5</a:t>
            </a:r>
            <a:endParaRPr lang="en-US" dirty="0"/>
          </a:p>
        </p:txBody>
      </p:sp>
      <p:sp>
        <p:nvSpPr>
          <p:cNvPr id="9" name="Text Placeholder 3"/>
          <p:cNvSpPr>
            <a:spLocks noGrp="1"/>
          </p:cNvSpPr>
          <p:nvPr>
            <p:ph type="body" sz="quarter" idx="15" hasCustomPrompt="1"/>
          </p:nvPr>
        </p:nvSpPr>
        <p:spPr>
          <a:xfrm>
            <a:off x="466200" y="4420129"/>
            <a:ext cx="8211600" cy="414337"/>
          </a:xfrm>
        </p:spPr>
        <p:txBody>
          <a:bodyPr>
            <a:normAutofit/>
          </a:bodyPr>
          <a:lstStyle>
            <a:lvl1pPr>
              <a:buFont typeface="Arial" pitchFamily="34" charset="0"/>
              <a:buChar char="•"/>
              <a:defRPr sz="2000" b="0"/>
            </a:lvl1pPr>
          </a:lstStyle>
          <a:p>
            <a:pPr lvl="0"/>
            <a:r>
              <a:rPr lang="en-US" dirty="0" smtClean="0"/>
              <a:t>Click here to insert topic 6</a:t>
            </a:r>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792C3B-43E3-45E9-9899-610EBCF647DD}" type="slidenum">
              <a:rPr lang="en-US" smtClean="0"/>
              <a:t>‹#›</a:t>
            </a:fld>
            <a:endParaRPr lang="en-US"/>
          </a:p>
        </p:txBody>
      </p:sp>
    </p:spTree>
    <p:extLst>
      <p:ext uri="{BB962C8B-B14F-4D97-AF65-F5344CB8AC3E}">
        <p14:creationId xmlns:p14="http://schemas.microsoft.com/office/powerpoint/2010/main" val="145787326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792C3B-43E3-45E9-9899-610EBCF647DD}" type="slidenum">
              <a:rPr lang="en-US" smtClean="0"/>
              <a:t>‹#›</a:t>
            </a:fld>
            <a:endParaRPr lang="en-US"/>
          </a:p>
        </p:txBody>
      </p:sp>
    </p:spTree>
    <p:extLst>
      <p:ext uri="{BB962C8B-B14F-4D97-AF65-F5344CB8AC3E}">
        <p14:creationId xmlns:p14="http://schemas.microsoft.com/office/powerpoint/2010/main" val="295026426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792C3B-43E3-45E9-9899-610EBCF647DD}" type="slidenum">
              <a:rPr lang="en-US" smtClean="0"/>
              <a:t>‹#›</a:t>
            </a:fld>
            <a:endParaRPr lang="en-US"/>
          </a:p>
        </p:txBody>
      </p:sp>
    </p:spTree>
    <p:extLst>
      <p:ext uri="{BB962C8B-B14F-4D97-AF65-F5344CB8AC3E}">
        <p14:creationId xmlns:p14="http://schemas.microsoft.com/office/powerpoint/2010/main" val="304292010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792C3B-43E3-45E9-9899-610EBCF647DD}" type="slidenum">
              <a:rPr lang="en-US" smtClean="0"/>
              <a:t>‹#›</a:t>
            </a:fld>
            <a:endParaRPr lang="en-US"/>
          </a:p>
        </p:txBody>
      </p:sp>
    </p:spTree>
    <p:extLst>
      <p:ext uri="{BB962C8B-B14F-4D97-AF65-F5344CB8AC3E}">
        <p14:creationId xmlns:p14="http://schemas.microsoft.com/office/powerpoint/2010/main" val="22733512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792C3B-43E3-45E9-9899-610EBCF647DD}" type="slidenum">
              <a:rPr lang="en-US" smtClean="0"/>
              <a:t>‹#›</a:t>
            </a:fld>
            <a:endParaRPr lang="en-US"/>
          </a:p>
        </p:txBody>
      </p:sp>
    </p:spTree>
    <p:extLst>
      <p:ext uri="{BB962C8B-B14F-4D97-AF65-F5344CB8AC3E}">
        <p14:creationId xmlns:p14="http://schemas.microsoft.com/office/powerpoint/2010/main" val="13341843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792C3B-43E3-45E9-9899-610EBCF647DD}" type="slidenum">
              <a:rPr lang="en-US" smtClean="0"/>
              <a:t>‹#›</a:t>
            </a:fld>
            <a:endParaRPr lang="en-US"/>
          </a:p>
        </p:txBody>
      </p:sp>
    </p:spTree>
    <p:extLst>
      <p:ext uri="{BB962C8B-B14F-4D97-AF65-F5344CB8AC3E}">
        <p14:creationId xmlns:p14="http://schemas.microsoft.com/office/powerpoint/2010/main" val="14569235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792C3B-43E3-45E9-9899-610EBCF647DD}" type="slidenum">
              <a:rPr lang="en-US" smtClean="0"/>
              <a:t>‹#›</a:t>
            </a:fld>
            <a:endParaRPr lang="en-US"/>
          </a:p>
        </p:txBody>
      </p:sp>
    </p:spTree>
    <p:extLst>
      <p:ext uri="{BB962C8B-B14F-4D97-AF65-F5344CB8AC3E}">
        <p14:creationId xmlns:p14="http://schemas.microsoft.com/office/powerpoint/2010/main" val="17854226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792C3B-43E3-45E9-9899-610EBCF647DD}" type="slidenum">
              <a:rPr lang="en-US" smtClean="0"/>
              <a:t>‹#›</a:t>
            </a:fld>
            <a:endParaRPr lang="en-US"/>
          </a:p>
        </p:txBody>
      </p:sp>
    </p:spTree>
    <p:extLst>
      <p:ext uri="{BB962C8B-B14F-4D97-AF65-F5344CB8AC3E}">
        <p14:creationId xmlns:p14="http://schemas.microsoft.com/office/powerpoint/2010/main" val="36204107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792C3B-43E3-45E9-9899-610EBCF647DD}" type="slidenum">
              <a:rPr lang="en-US" smtClean="0"/>
              <a:t>‹#›</a:t>
            </a:fld>
            <a:endParaRPr lang="en-US"/>
          </a:p>
        </p:txBody>
      </p:sp>
    </p:spTree>
    <p:extLst>
      <p:ext uri="{BB962C8B-B14F-4D97-AF65-F5344CB8AC3E}">
        <p14:creationId xmlns:p14="http://schemas.microsoft.com/office/powerpoint/2010/main" val="994324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j-lt"/>
              </a:defRPr>
            </a:lvl1pPr>
          </a:lstStyle>
          <a:p>
            <a:r>
              <a:rPr lang="en-US" dirty="0" smtClean="0"/>
              <a:t>Click to add title</a:t>
            </a:r>
            <a:endParaRPr lang="en-US" dirty="0"/>
          </a:p>
        </p:txBody>
      </p:sp>
      <p:sp>
        <p:nvSpPr>
          <p:cNvPr id="5" name="Text Placeholder 4"/>
          <p:cNvSpPr>
            <a:spLocks noGrp="1"/>
          </p:cNvSpPr>
          <p:nvPr>
            <p:ph type="body" sz="quarter" idx="10" hasCustomPrompt="1"/>
          </p:nvPr>
        </p:nvSpPr>
        <p:spPr>
          <a:xfrm>
            <a:off x="466200" y="1252668"/>
            <a:ext cx="8211600" cy="390525"/>
          </a:xfrm>
          <a:prstGeom prst="rect">
            <a:avLst/>
          </a:prstGeom>
        </p:spPr>
        <p:txBody>
          <a:bodyPr anchor="ctr"/>
          <a:lstStyle>
            <a:lvl1pPr algn="ctr">
              <a:buNone/>
              <a:defRPr sz="2600">
                <a:solidFill>
                  <a:schemeClr val="accent1"/>
                </a:solidFill>
                <a:latin typeface="+mn-lt"/>
              </a:defRPr>
            </a:lvl1pPr>
          </a:lstStyle>
          <a:p>
            <a:pPr lvl="0"/>
            <a:r>
              <a:rPr lang="en-US" dirty="0" smtClean="0"/>
              <a:t>Click to edit subtitle</a:t>
            </a:r>
            <a:endParaRPr lang="en-GB" dirty="0"/>
          </a:p>
        </p:txBody>
      </p:sp>
      <p:sp>
        <p:nvSpPr>
          <p:cNvPr id="7" name="Text Placeholder 6"/>
          <p:cNvSpPr>
            <a:spLocks noGrp="1"/>
          </p:cNvSpPr>
          <p:nvPr>
            <p:ph type="body" sz="quarter" idx="11" hasCustomPrompt="1"/>
          </p:nvPr>
        </p:nvSpPr>
        <p:spPr>
          <a:xfrm>
            <a:off x="466200" y="1695450"/>
            <a:ext cx="8211600" cy="4552950"/>
          </a:xfrm>
          <a:prstGeom prst="rect">
            <a:avLst/>
          </a:prstGeom>
        </p:spPr>
        <p:txBody>
          <a:bodyPr/>
          <a:lstStyle>
            <a:lvl1pPr>
              <a:defRPr>
                <a:latin typeface="+mn-lt"/>
              </a:defRPr>
            </a:lvl1pPr>
            <a:lvl2pPr>
              <a:defRPr>
                <a:latin typeface="+mn-lt"/>
              </a:defRPr>
            </a:lvl2pPr>
            <a:lvl3pPr>
              <a:defRPr>
                <a:latin typeface="+mn-lt"/>
              </a:defRPr>
            </a:lvl3pPr>
            <a:lvl4pPr>
              <a:defRPr baseline="0">
                <a:latin typeface="+mn-lt"/>
              </a:defRPr>
            </a:lvl4pPr>
            <a:lvl5pPr>
              <a:defRPr>
                <a:latin typeface="+mn-lt"/>
              </a:defRPr>
            </a:lvl5pPr>
          </a:lstStyle>
          <a:p>
            <a:pPr lvl="0"/>
            <a:r>
              <a:rPr lang="en-US" noProof="0" dirty="0" smtClean="0"/>
              <a:t>Click to add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 and message ba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13" name="Text Placeholder 12"/>
          <p:cNvSpPr>
            <a:spLocks noGrp="1"/>
          </p:cNvSpPr>
          <p:nvPr>
            <p:ph type="body" sz="quarter" idx="10" hasCustomPrompt="1"/>
          </p:nvPr>
        </p:nvSpPr>
        <p:spPr>
          <a:xfrm>
            <a:off x="466200" y="5888400"/>
            <a:ext cx="8211600" cy="360000"/>
          </a:xfrm>
          <a:prstGeom prst="rect">
            <a:avLst/>
          </a:prstGeom>
          <a:solidFill>
            <a:srgbClr val="C8DAE8"/>
          </a:solidFill>
          <a:ln>
            <a:noFill/>
          </a:ln>
        </p:spPr>
        <p:txBody>
          <a:bodyPr anchor="ctr"/>
          <a:lstStyle>
            <a:lvl1pPr algn="ctr">
              <a:buNone/>
              <a:defRPr sz="2000">
                <a:solidFill>
                  <a:schemeClr val="accent1"/>
                </a:solidFill>
              </a:defRPr>
            </a:lvl1pPr>
          </a:lstStyle>
          <a:p>
            <a:pPr lvl="0"/>
            <a:r>
              <a:rPr lang="en-US" dirty="0" smtClean="0"/>
              <a:t>Click to edit message</a:t>
            </a:r>
            <a:endParaRPr lang="en-GB" dirty="0"/>
          </a:p>
        </p:txBody>
      </p:sp>
      <p:sp>
        <p:nvSpPr>
          <p:cNvPr id="17" name="Content Placeholder 16"/>
          <p:cNvSpPr>
            <a:spLocks noGrp="1"/>
          </p:cNvSpPr>
          <p:nvPr>
            <p:ph sz="quarter" idx="12" hasCustomPrompt="1"/>
          </p:nvPr>
        </p:nvSpPr>
        <p:spPr>
          <a:xfrm>
            <a:off x="466200" y="1695450"/>
            <a:ext cx="8211600" cy="4095749"/>
          </a:xfrm>
          <a:prstGeom prst="rect">
            <a:avLst/>
          </a:prstGeom>
        </p:spPr>
        <p:txBody>
          <a:bodyPr/>
          <a:lstStyle>
            <a:lvl1pPr>
              <a:defRPr baseline="0"/>
            </a:lvl1pPr>
            <a:lvl2pPr>
              <a:defRPr/>
            </a:lvl2pPr>
            <a:lvl3pPr>
              <a:defRPr/>
            </a:lvl3pPr>
            <a:lvl4pPr>
              <a:defRPr baseline="0"/>
            </a:lvl4pPr>
            <a:lvl5pPr>
              <a:buFont typeface="Arial" pitchFamily="34" charset="0"/>
              <a:buChar char="•"/>
              <a:defRPr/>
            </a:lvl5pPr>
          </a:lstStyle>
          <a:p>
            <a:pPr lvl="0"/>
            <a:r>
              <a:rPr lang="en-US" dirty="0" smtClean="0"/>
              <a:t>Click to add text</a:t>
            </a:r>
          </a:p>
          <a:p>
            <a:pPr lvl="1"/>
            <a:r>
              <a:rPr lang="en-US" dirty="0" smtClean="0"/>
              <a:t>Second l</a:t>
            </a:r>
            <a:r>
              <a:rPr lang="de-CH" dirty="0" smtClean="0"/>
              <a:t>evel</a:t>
            </a:r>
          </a:p>
          <a:p>
            <a:pPr lvl="2"/>
            <a:r>
              <a:rPr lang="de-CH" dirty="0" smtClean="0"/>
              <a:t>Third level</a:t>
            </a:r>
          </a:p>
          <a:p>
            <a:pPr lvl="3"/>
            <a:r>
              <a:rPr lang="de-CH" dirty="0" smtClean="0"/>
              <a:t>Fourth level</a:t>
            </a:r>
          </a:p>
          <a:p>
            <a:pPr lvl="4"/>
            <a:r>
              <a:rPr lang="de-CH" dirty="0" smtClean="0"/>
              <a:t>Fifth level</a:t>
            </a:r>
            <a:endParaRPr lang="en-GB" dirty="0" smtClean="0"/>
          </a:p>
          <a:p>
            <a:pPr lvl="4"/>
            <a:endParaRPr lang="en-US" dirty="0" smtClean="0"/>
          </a:p>
        </p:txBody>
      </p:sp>
      <p:sp>
        <p:nvSpPr>
          <p:cNvPr id="6" name="Text Placeholder 4"/>
          <p:cNvSpPr>
            <a:spLocks noGrp="1"/>
          </p:cNvSpPr>
          <p:nvPr>
            <p:ph type="body" sz="quarter" idx="13" hasCustomPrompt="1"/>
          </p:nvPr>
        </p:nvSpPr>
        <p:spPr>
          <a:xfrm>
            <a:off x="466200" y="1252668"/>
            <a:ext cx="8211600" cy="390525"/>
          </a:xfrm>
          <a:prstGeom prst="rect">
            <a:avLst/>
          </a:prstGeom>
        </p:spPr>
        <p:txBody>
          <a:bodyPr anchor="ctr"/>
          <a:lstStyle>
            <a:lvl1pPr algn="ctr">
              <a:buNone/>
              <a:defRPr sz="2600">
                <a:solidFill>
                  <a:schemeClr val="accent1"/>
                </a:solidFill>
                <a:latin typeface="+mn-lt"/>
              </a:defRPr>
            </a:lvl1pPr>
          </a:lstStyle>
          <a:p>
            <a:pPr lvl="0"/>
            <a:r>
              <a:rPr lang="en-US" dirty="0" smtClean="0"/>
              <a:t>Click to edit subtitle</a:t>
            </a:r>
            <a:endParaRPr lang="en-GB"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74663" y="1695450"/>
            <a:ext cx="3930650" cy="4535488"/>
          </a:xfrm>
          <a:prstGeom prst="rect">
            <a:avLst/>
          </a:prstGeom>
        </p:spPr>
        <p:txBody>
          <a:bodyPr/>
          <a:lstStyle>
            <a:lvl1pPr>
              <a:buClr>
                <a:schemeClr val="accent1"/>
              </a:buClr>
              <a:defRPr sz="2400"/>
            </a:lvl1pPr>
            <a:lvl2pPr>
              <a:buClr>
                <a:schemeClr val="accent1"/>
              </a:buClr>
              <a:defRPr sz="2200"/>
            </a:lvl2pPr>
            <a:lvl3pPr>
              <a:buClr>
                <a:schemeClr val="accent1"/>
              </a:buClr>
              <a:defRPr sz="20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707467" y="1695450"/>
            <a:ext cx="3977746" cy="4535488"/>
          </a:xfrm>
          <a:prstGeom prst="rect">
            <a:avLst/>
          </a:prstGeom>
        </p:spPr>
        <p:txBody>
          <a:bodyPr/>
          <a:lstStyle>
            <a:lvl1pPr>
              <a:buClr>
                <a:schemeClr val="accent1"/>
              </a:buClr>
              <a:defRPr sz="2400" baseline="0"/>
            </a:lvl1pPr>
            <a:lvl2pPr>
              <a:buClr>
                <a:schemeClr val="accent1"/>
              </a:buClr>
              <a:defRPr sz="2200"/>
            </a:lvl2pPr>
            <a:lvl3pPr>
              <a:buClr>
                <a:schemeClr val="accent1"/>
              </a:buClr>
              <a:defRPr sz="20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2"/>
          <p:cNvSpPr>
            <a:spLocks noGrp="1" noChangeArrowheads="1"/>
          </p:cNvSpPr>
          <p:nvPr>
            <p:ph type="title" hasCustomPrompt="1"/>
          </p:nvPr>
        </p:nvSpPr>
        <p:spPr bwMode="auto">
          <a:xfrm>
            <a:off x="474663" y="25400"/>
            <a:ext cx="8210550" cy="9652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a:lvl1pPr>
          </a:lstStyle>
          <a:p>
            <a:pPr lvl="0"/>
            <a:r>
              <a:rPr lang="en-US" dirty="0" smtClean="0"/>
              <a:t>Click to add title</a:t>
            </a:r>
            <a:endParaRPr lang="en-GB" dirty="0" smtClean="0"/>
          </a:p>
        </p:txBody>
      </p:sp>
      <p:sp>
        <p:nvSpPr>
          <p:cNvPr id="7" name="Text Placeholder 4"/>
          <p:cNvSpPr>
            <a:spLocks noGrp="1"/>
          </p:cNvSpPr>
          <p:nvPr>
            <p:ph type="body" sz="quarter" idx="10" hasCustomPrompt="1"/>
          </p:nvPr>
        </p:nvSpPr>
        <p:spPr>
          <a:xfrm>
            <a:off x="466200" y="1252668"/>
            <a:ext cx="8211600" cy="390525"/>
          </a:xfrm>
          <a:prstGeom prst="rect">
            <a:avLst/>
          </a:prstGeom>
        </p:spPr>
        <p:txBody>
          <a:bodyPr anchor="ctr"/>
          <a:lstStyle>
            <a:lvl1pPr algn="ctr">
              <a:buNone/>
              <a:defRPr sz="2600">
                <a:solidFill>
                  <a:schemeClr val="accent1"/>
                </a:solidFill>
                <a:latin typeface="+mn-lt"/>
              </a:defRPr>
            </a:lvl1pPr>
          </a:lstStyle>
          <a:p>
            <a:pPr lvl="0"/>
            <a:r>
              <a:rPr lang="en-US" dirty="0" smtClean="0"/>
              <a:t>Click to edit subtitle</a:t>
            </a:r>
            <a:endParaRPr lang="en-GB"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7200" y="1455738"/>
            <a:ext cx="4040188" cy="639762"/>
          </a:xfrm>
          <a:prstGeom prst="rect">
            <a:avLst/>
          </a:prstGeo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text</a:t>
            </a:r>
          </a:p>
        </p:txBody>
      </p:sp>
      <p:sp>
        <p:nvSpPr>
          <p:cNvPr id="4" name="Content Placeholder 3"/>
          <p:cNvSpPr>
            <a:spLocks noGrp="1"/>
          </p:cNvSpPr>
          <p:nvPr>
            <p:ph sz="half" idx="2" hasCustomPrompt="1"/>
          </p:nvPr>
        </p:nvSpPr>
        <p:spPr>
          <a:xfrm>
            <a:off x="474663" y="2095500"/>
            <a:ext cx="4022725" cy="4135438"/>
          </a:xfrm>
          <a:prstGeom prst="rect">
            <a:avLst/>
          </a:prstGeom>
        </p:spPr>
        <p:txBody>
          <a:bodyPr/>
          <a:lstStyle>
            <a:lvl1pPr>
              <a:buClr>
                <a:schemeClr val="accent1"/>
              </a:buClr>
              <a:defRPr sz="2400"/>
            </a:lvl1pPr>
            <a:lvl2pPr>
              <a:buClr>
                <a:schemeClr val="accent1"/>
              </a:buClr>
              <a:defRPr sz="2000"/>
            </a:lvl2pPr>
            <a:lvl3pPr>
              <a:buClr>
                <a:schemeClr val="accent1"/>
              </a:buClr>
              <a:defRPr sz="1800"/>
            </a:lvl3pPr>
            <a:lvl4pPr>
              <a:buClr>
                <a:schemeClr val="accent1"/>
              </a:buClr>
              <a:defRPr sz="1600"/>
            </a:lvl4pPr>
            <a:lvl5pPr>
              <a:buClr>
                <a:schemeClr val="accent1"/>
              </a:buClr>
              <a:defRPr sz="1600"/>
            </a:lvl5pPr>
            <a:lvl6pPr>
              <a:defRPr sz="1600"/>
            </a:lvl6pPr>
            <a:lvl7pPr>
              <a:defRPr sz="1600"/>
            </a:lvl7pPr>
            <a:lvl8pPr>
              <a:defRPr sz="1600"/>
            </a:lvl8pPr>
            <a:lvl9pPr>
              <a:defRPr sz="1600"/>
            </a:lvl9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45025" y="1455738"/>
            <a:ext cx="4041775" cy="639762"/>
          </a:xfrm>
          <a:prstGeom prst="rect">
            <a:avLst/>
          </a:prstGeo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text</a:t>
            </a:r>
          </a:p>
        </p:txBody>
      </p:sp>
      <p:sp>
        <p:nvSpPr>
          <p:cNvPr id="6" name="Content Placeholder 5"/>
          <p:cNvSpPr>
            <a:spLocks noGrp="1"/>
          </p:cNvSpPr>
          <p:nvPr>
            <p:ph sz="quarter" idx="4" hasCustomPrompt="1"/>
          </p:nvPr>
        </p:nvSpPr>
        <p:spPr>
          <a:xfrm>
            <a:off x="4645025" y="2095500"/>
            <a:ext cx="4041775" cy="4135438"/>
          </a:xfrm>
          <a:prstGeom prst="rect">
            <a:avLst/>
          </a:prstGeom>
        </p:spPr>
        <p:txBody>
          <a:bodyPr/>
          <a:lstStyle>
            <a:lvl1pPr>
              <a:buClr>
                <a:schemeClr val="accent1"/>
              </a:buClr>
              <a:defRPr sz="2400"/>
            </a:lvl1pPr>
            <a:lvl2pPr>
              <a:buClr>
                <a:schemeClr val="accent1"/>
              </a:buClr>
              <a:defRPr sz="2000"/>
            </a:lvl2pPr>
            <a:lvl3pPr>
              <a:buClr>
                <a:schemeClr val="accent1"/>
              </a:buClr>
              <a:defRPr sz="1800"/>
            </a:lvl3pPr>
            <a:lvl4pPr>
              <a:buClr>
                <a:schemeClr val="accent1"/>
              </a:buClr>
              <a:defRPr sz="1600"/>
            </a:lvl4pPr>
            <a:lvl5pPr>
              <a:buClr>
                <a:schemeClr val="accent1"/>
              </a:buClr>
              <a:defRPr sz="1600"/>
            </a:lvl5pPr>
            <a:lvl6pPr>
              <a:defRPr sz="1600"/>
            </a:lvl6pPr>
            <a:lvl7pPr>
              <a:defRPr sz="1600"/>
            </a:lvl7pPr>
            <a:lvl8pPr>
              <a:defRPr sz="1600"/>
            </a:lvl8pPr>
            <a:lvl9pPr>
              <a:defRPr sz="1600"/>
            </a:lvl9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2"/>
          <p:cNvSpPr>
            <a:spLocks noGrp="1" noChangeArrowheads="1"/>
          </p:cNvSpPr>
          <p:nvPr>
            <p:ph type="title" hasCustomPrompt="1"/>
          </p:nvPr>
        </p:nvSpPr>
        <p:spPr bwMode="auto">
          <a:xfrm>
            <a:off x="474663" y="25400"/>
            <a:ext cx="8210550" cy="9652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a:lvl1pPr>
          </a:lstStyle>
          <a:p>
            <a:pPr lvl="0"/>
            <a:r>
              <a:rPr lang="en-US" dirty="0" smtClean="0"/>
              <a:t>Click to add title</a:t>
            </a:r>
            <a:endParaRPr lang="en-GB" dirty="0" smtClean="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3" name="Title 2"/>
          <p:cNvSpPr>
            <a:spLocks noGrp="1" noChangeArrowheads="1"/>
          </p:cNvSpPr>
          <p:nvPr>
            <p:ph type="title" hasCustomPrompt="1"/>
          </p:nvPr>
        </p:nvSpPr>
        <p:spPr bwMode="auto">
          <a:xfrm>
            <a:off x="474663" y="25400"/>
            <a:ext cx="8210550" cy="9652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a:lvl1pPr>
          </a:lstStyle>
          <a:p>
            <a:pPr lvl="0"/>
            <a:r>
              <a:rPr lang="en-US" dirty="0" smtClean="0"/>
              <a:t>Click to add title</a:t>
            </a:r>
            <a:endParaRPr lang="en-GB" dirty="0" smtClean="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723621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575050" y="1455738"/>
            <a:ext cx="5111750" cy="4775200"/>
          </a:xfrm>
          <a:prstGeom prst="rect">
            <a:avLst/>
          </a:prstGeom>
        </p:spPr>
        <p:txBody>
          <a:bodyPr/>
          <a:lstStyle>
            <a:lvl1pPr>
              <a:buClr>
                <a:schemeClr val="accent1"/>
              </a:buClr>
              <a:defRPr sz="2400"/>
            </a:lvl1pPr>
            <a:lvl2pPr>
              <a:buClr>
                <a:schemeClr val="accent1"/>
              </a:buClr>
              <a:defRPr sz="2000"/>
            </a:lvl2pPr>
            <a:lvl3pPr>
              <a:buClr>
                <a:schemeClr val="accent1"/>
              </a:buClr>
              <a:defRPr sz="1800"/>
            </a:lvl3pPr>
            <a:lvl4pPr>
              <a:buClr>
                <a:schemeClr val="accent1"/>
              </a:buClr>
              <a:defRPr sz="1600"/>
            </a:lvl4pPr>
            <a:lvl5pPr>
              <a:buClr>
                <a:schemeClr val="accent1"/>
              </a:buClr>
              <a:defRPr sz="1600"/>
            </a:lvl5pPr>
            <a:lvl6pPr>
              <a:defRPr sz="2000"/>
            </a:lvl6pPr>
            <a:lvl7pPr>
              <a:defRPr sz="2000"/>
            </a:lvl7pPr>
            <a:lvl8pPr>
              <a:defRPr sz="2000"/>
            </a:lvl8pPr>
            <a:lvl9pPr>
              <a:defRPr sz="2000"/>
            </a:lvl9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hasCustomPrompt="1"/>
          </p:nvPr>
        </p:nvSpPr>
        <p:spPr>
          <a:xfrm>
            <a:off x="474663" y="2617789"/>
            <a:ext cx="2990850" cy="3613150"/>
          </a:xfrm>
          <a:prstGeom prst="rect">
            <a:avLst/>
          </a:prstGeom>
        </p:spPr>
        <p:txBody>
          <a:bodyPr/>
          <a:lstStyle>
            <a:lvl1pPr marL="0" indent="0">
              <a:buNone/>
              <a:defRPr sz="14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text</a:t>
            </a:r>
          </a:p>
        </p:txBody>
      </p:sp>
      <p:sp>
        <p:nvSpPr>
          <p:cNvPr id="9" name="Title 8"/>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12" name="Text Placeholder 11"/>
          <p:cNvSpPr>
            <a:spLocks noGrp="1"/>
          </p:cNvSpPr>
          <p:nvPr>
            <p:ph type="body" sz="quarter" idx="10" hasCustomPrompt="1"/>
          </p:nvPr>
        </p:nvSpPr>
        <p:spPr>
          <a:xfrm>
            <a:off x="476778" y="1457321"/>
            <a:ext cx="2991600" cy="1096963"/>
          </a:xfrm>
        </p:spPr>
        <p:txBody>
          <a:bodyPr anchor="ctr">
            <a:normAutofit/>
          </a:bodyPr>
          <a:lstStyle>
            <a:lvl1pPr>
              <a:buNone/>
              <a:defRPr sz="2000" b="1">
                <a:solidFill>
                  <a:schemeClr val="accent1"/>
                </a:solidFill>
                <a:latin typeface="+mj-lt"/>
              </a:defRPr>
            </a:lvl1pPr>
          </a:lstStyle>
          <a:p>
            <a:pPr lvl="0"/>
            <a:r>
              <a:rPr lang="en-US" dirty="0" smtClean="0"/>
              <a:t>Click to add text</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32" descr="bandeau_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588" y="679450"/>
            <a:ext cx="9144001" cy="571500"/>
          </a:xfrm>
          <a:prstGeom prst="rect">
            <a:avLst/>
          </a:prstGeom>
          <a:noFill/>
          <a:extLst>
            <a:ext uri="{909E8E84-426E-40DD-AFC4-6F175D3DCCD1}">
              <a14:hiddenFill xmlns:a14="http://schemas.microsoft.com/office/drawing/2010/main">
                <a:solidFill>
                  <a:srgbClr val="FFFFFF"/>
                </a:solidFill>
              </a14:hiddenFill>
            </a:ext>
          </a:extLst>
        </p:spPr>
      </p:pic>
      <p:sp>
        <p:nvSpPr>
          <p:cNvPr id="18434" name="Rectangle 2"/>
          <p:cNvSpPr>
            <a:spLocks noGrp="1" noChangeArrowheads="1"/>
          </p:cNvSpPr>
          <p:nvPr>
            <p:ph type="title"/>
          </p:nvPr>
        </p:nvSpPr>
        <p:spPr bwMode="auto">
          <a:xfrm>
            <a:off x="474663" y="25400"/>
            <a:ext cx="8210550" cy="9652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en-US" noProof="0" dirty="0" smtClean="0"/>
              <a:t>Click to add title</a:t>
            </a:r>
          </a:p>
        </p:txBody>
      </p:sp>
      <p:pic>
        <p:nvPicPr>
          <p:cNvPr id="18453" name="Picture 21" descr="logint"/>
          <p:cNvPicPr>
            <a:picLocks noChangeAspect="1" noChangeArrowheads="1"/>
          </p:cNvPicPr>
          <p:nvPr/>
        </p:nvPicPr>
        <p:blipFill>
          <a:blip r:embed="rId20" cstate="print"/>
          <a:srcRect/>
          <a:stretch>
            <a:fillRect/>
          </a:stretch>
        </p:blipFill>
        <p:spPr bwMode="auto">
          <a:xfrm>
            <a:off x="7300913" y="6454377"/>
            <a:ext cx="1390020" cy="282973"/>
          </a:xfrm>
          <a:prstGeom prst="rect">
            <a:avLst/>
          </a:prstGeom>
          <a:noFill/>
        </p:spPr>
      </p:pic>
      <p:sp>
        <p:nvSpPr>
          <p:cNvPr id="18455" name="Rectangle 23"/>
          <p:cNvSpPr>
            <a:spLocks noChangeArrowheads="1"/>
          </p:cNvSpPr>
          <p:nvPr/>
        </p:nvSpPr>
        <p:spPr bwMode="auto">
          <a:xfrm>
            <a:off x="470858" y="6537385"/>
            <a:ext cx="4418012" cy="184666"/>
          </a:xfrm>
          <a:prstGeom prst="rect">
            <a:avLst/>
          </a:prstGeom>
          <a:noFill/>
          <a:ln w="9525">
            <a:noFill/>
            <a:miter lim="800000"/>
            <a:headEnd/>
            <a:tailEnd/>
          </a:ln>
          <a:effectLst/>
        </p:spPr>
        <p:txBody>
          <a:bodyPr lIns="0" tIns="0" rIns="0" bIns="0" anchor="ctr">
            <a:spAutoFit/>
          </a:bodyPr>
          <a:lstStyle/>
          <a:p>
            <a:pPr>
              <a:lnSpc>
                <a:spcPct val="80000"/>
              </a:lnSpc>
            </a:pPr>
            <a:r>
              <a:rPr lang="en-US" sz="500" noProof="1">
                <a:solidFill>
                  <a:srgbClr val="8C8C8C"/>
                </a:solidFill>
                <a:latin typeface="Arial" pitchFamily="34" charset="0"/>
                <a:cs typeface="Arial" pitchFamily="34" charset="0"/>
              </a:rPr>
              <a:t>© ALSTOM </a:t>
            </a:r>
            <a:r>
              <a:rPr lang="en-US" sz="500" noProof="1" smtClean="0">
                <a:solidFill>
                  <a:srgbClr val="8C8C8C"/>
                </a:solidFill>
                <a:latin typeface="Arial" pitchFamily="34" charset="0"/>
                <a:cs typeface="Arial" pitchFamily="34" charset="0"/>
              </a:rPr>
              <a:t>2013. </a:t>
            </a:r>
            <a:r>
              <a:rPr lang="en-US" sz="500" noProof="1">
                <a:solidFill>
                  <a:srgbClr val="8C8C8C"/>
                </a:solidFill>
                <a:latin typeface="Arial" pitchFamily="34" charset="0"/>
                <a:cs typeface="Arial" pitchFamily="34" charset="0"/>
              </a:rPr>
              <a:t>All rights reserved. Information contained in this document is indicative only. No representation or warranty is given or should be relied on that it is complete or correct or will apply to any particular project. This will depend on the technical and commercial circumstances. It is provided without liability and is subject to change without notice. Reproduction, use or disclosure to third parties, without express written authority, is strictly prohibited. </a:t>
            </a:r>
          </a:p>
        </p:txBody>
      </p:sp>
      <p:sp>
        <p:nvSpPr>
          <p:cNvPr id="11" name="Text Placeholder 10"/>
          <p:cNvSpPr>
            <a:spLocks noGrp="1"/>
          </p:cNvSpPr>
          <p:nvPr>
            <p:ph type="body" idx="1"/>
          </p:nvPr>
        </p:nvSpPr>
        <p:spPr>
          <a:xfrm>
            <a:off x="457200" y="1924050"/>
            <a:ext cx="8229600" cy="4202113"/>
          </a:xfrm>
          <a:prstGeom prst="rect">
            <a:avLst/>
          </a:prstGeom>
        </p:spPr>
        <p:txBody>
          <a:bodyPr vert="horz" lIns="91440" tIns="45720" rIns="91440" bIns="45720" rtlCol="0">
            <a:normAutofit/>
          </a:bodyPr>
          <a:lstStyle/>
          <a:p>
            <a:pPr lvl="0"/>
            <a:r>
              <a:rPr lang="en-US" noProof="0" dirty="0" smtClean="0"/>
              <a:t>Click to add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2" name="Espace réservé du pied de page 1"/>
          <p:cNvSpPr>
            <a:spLocks noGrp="1"/>
          </p:cNvSpPr>
          <p:nvPr>
            <p:ph type="ftr" sz="quarter" idx="3"/>
          </p:nvPr>
        </p:nvSpPr>
        <p:spPr>
          <a:xfrm>
            <a:off x="301752" y="6254496"/>
            <a:ext cx="2999232" cy="282889"/>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smtClean="0"/>
              <a:t>Baudoin van Robais – Project &amp; Export Finance</a:t>
            </a:r>
            <a:endParaRPr lang="en-GB" dirty="0"/>
          </a:p>
        </p:txBody>
      </p:sp>
    </p:spTree>
  </p:cSld>
  <p:clrMap bg1="lt1" tx1="dk1" bg2="lt2" tx2="dk2" accent1="accent1" accent2="accent2" accent3="accent3" accent4="accent4" accent5="accent5" accent6="accent6" hlink="hlink" folHlink="folHlink"/>
  <p:sldLayoutIdLst>
    <p:sldLayoutId id="2147483650" r:id="rId1"/>
    <p:sldLayoutId id="2147483666" r:id="rId2"/>
    <p:sldLayoutId id="2147483651" r:id="rId3"/>
    <p:sldLayoutId id="2147483665" r:id="rId4"/>
    <p:sldLayoutId id="2147483653" r:id="rId5"/>
    <p:sldLayoutId id="2147483654" r:id="rId6"/>
    <p:sldLayoutId id="2147483655" r:id="rId7"/>
    <p:sldLayoutId id="2147483667" r:id="rId8"/>
    <p:sldLayoutId id="2147483663" r:id="rId9"/>
    <p:sldLayoutId id="2147483661" r:id="rId10"/>
    <p:sldLayoutId id="2147483662" r:id="rId11"/>
    <p:sldLayoutId id="2147483668" r:id="rId12"/>
    <p:sldLayoutId id="2147483672" r:id="rId13"/>
    <p:sldLayoutId id="2147483674" r:id="rId14"/>
    <p:sldLayoutId id="2147483689" r:id="rId15"/>
    <p:sldLayoutId id="2147483690" r:id="rId16"/>
    <p:sldLayoutId id="2147483691" r:id="rId17"/>
  </p:sldLayoutIdLst>
  <p:timing>
    <p:tnLst>
      <p:par>
        <p:cTn id="1" dur="indefinite" restart="never" nodeType="tmRoot"/>
      </p:par>
    </p:tnLst>
  </p:timing>
  <p:hf hdr="0" dt="0"/>
  <p:txStyles>
    <p:titleStyle>
      <a:lvl1pPr algn="l" rtl="0" eaLnBrk="1" fontAlgn="base" hangingPunct="1">
        <a:lnSpc>
          <a:spcPct val="90000"/>
        </a:lnSpc>
        <a:spcBef>
          <a:spcPct val="0"/>
        </a:spcBef>
        <a:spcAft>
          <a:spcPct val="0"/>
        </a:spcAft>
        <a:defRPr sz="2600">
          <a:solidFill>
            <a:schemeClr val="accent1"/>
          </a:solidFill>
          <a:latin typeface="+mj-lt"/>
          <a:ea typeface="+mj-ea"/>
          <a:cs typeface="Arial" pitchFamily="34" charset="0"/>
        </a:defRPr>
      </a:lvl1pPr>
      <a:lvl2pPr algn="l" rtl="0" eaLnBrk="1" fontAlgn="base" hangingPunct="1">
        <a:lnSpc>
          <a:spcPct val="90000"/>
        </a:lnSpc>
        <a:spcBef>
          <a:spcPct val="0"/>
        </a:spcBef>
        <a:spcAft>
          <a:spcPct val="0"/>
        </a:spcAft>
        <a:defRPr sz="2800">
          <a:solidFill>
            <a:schemeClr val="tx2"/>
          </a:solidFill>
          <a:latin typeface="Alstom" pitchFamily="2" charset="0"/>
        </a:defRPr>
      </a:lvl2pPr>
      <a:lvl3pPr algn="l" rtl="0" eaLnBrk="1" fontAlgn="base" hangingPunct="1">
        <a:lnSpc>
          <a:spcPct val="90000"/>
        </a:lnSpc>
        <a:spcBef>
          <a:spcPct val="0"/>
        </a:spcBef>
        <a:spcAft>
          <a:spcPct val="0"/>
        </a:spcAft>
        <a:defRPr sz="2800">
          <a:solidFill>
            <a:schemeClr val="tx2"/>
          </a:solidFill>
          <a:latin typeface="Alstom" pitchFamily="2" charset="0"/>
        </a:defRPr>
      </a:lvl3pPr>
      <a:lvl4pPr algn="l" rtl="0" eaLnBrk="1" fontAlgn="base" hangingPunct="1">
        <a:lnSpc>
          <a:spcPct val="90000"/>
        </a:lnSpc>
        <a:spcBef>
          <a:spcPct val="0"/>
        </a:spcBef>
        <a:spcAft>
          <a:spcPct val="0"/>
        </a:spcAft>
        <a:defRPr sz="2800">
          <a:solidFill>
            <a:schemeClr val="tx2"/>
          </a:solidFill>
          <a:latin typeface="Alstom" pitchFamily="2" charset="0"/>
        </a:defRPr>
      </a:lvl4pPr>
      <a:lvl5pPr algn="l" rtl="0" eaLnBrk="1" fontAlgn="base" hangingPunct="1">
        <a:lnSpc>
          <a:spcPct val="90000"/>
        </a:lnSpc>
        <a:spcBef>
          <a:spcPct val="0"/>
        </a:spcBef>
        <a:spcAft>
          <a:spcPct val="0"/>
        </a:spcAft>
        <a:defRPr sz="2800">
          <a:solidFill>
            <a:schemeClr val="tx2"/>
          </a:solidFill>
          <a:latin typeface="Alstom" pitchFamily="2" charset="0"/>
        </a:defRPr>
      </a:lvl5pPr>
      <a:lvl6pPr marL="457200" algn="l" rtl="0" eaLnBrk="1" fontAlgn="base" hangingPunct="1">
        <a:lnSpc>
          <a:spcPct val="90000"/>
        </a:lnSpc>
        <a:spcBef>
          <a:spcPct val="0"/>
        </a:spcBef>
        <a:spcAft>
          <a:spcPct val="0"/>
        </a:spcAft>
        <a:defRPr sz="2800">
          <a:solidFill>
            <a:schemeClr val="tx2"/>
          </a:solidFill>
          <a:latin typeface="Alstom" pitchFamily="2" charset="0"/>
        </a:defRPr>
      </a:lvl6pPr>
      <a:lvl7pPr marL="914400" algn="l" rtl="0" eaLnBrk="1" fontAlgn="base" hangingPunct="1">
        <a:lnSpc>
          <a:spcPct val="90000"/>
        </a:lnSpc>
        <a:spcBef>
          <a:spcPct val="0"/>
        </a:spcBef>
        <a:spcAft>
          <a:spcPct val="0"/>
        </a:spcAft>
        <a:defRPr sz="2800">
          <a:solidFill>
            <a:schemeClr val="tx2"/>
          </a:solidFill>
          <a:latin typeface="Alstom" pitchFamily="2" charset="0"/>
        </a:defRPr>
      </a:lvl7pPr>
      <a:lvl8pPr marL="1371600" algn="l" rtl="0" eaLnBrk="1" fontAlgn="base" hangingPunct="1">
        <a:lnSpc>
          <a:spcPct val="90000"/>
        </a:lnSpc>
        <a:spcBef>
          <a:spcPct val="0"/>
        </a:spcBef>
        <a:spcAft>
          <a:spcPct val="0"/>
        </a:spcAft>
        <a:defRPr sz="2800">
          <a:solidFill>
            <a:schemeClr val="tx2"/>
          </a:solidFill>
          <a:latin typeface="Alstom" pitchFamily="2" charset="0"/>
        </a:defRPr>
      </a:lvl8pPr>
      <a:lvl9pPr marL="1828800" algn="l" rtl="0" eaLnBrk="1" fontAlgn="base" hangingPunct="1">
        <a:lnSpc>
          <a:spcPct val="90000"/>
        </a:lnSpc>
        <a:spcBef>
          <a:spcPct val="0"/>
        </a:spcBef>
        <a:spcAft>
          <a:spcPct val="0"/>
        </a:spcAft>
        <a:defRPr sz="2800">
          <a:solidFill>
            <a:schemeClr val="tx2"/>
          </a:solidFill>
          <a:latin typeface="Alstom" pitchFamily="2" charset="0"/>
        </a:defRPr>
      </a:lvl9pPr>
    </p:titleStyle>
    <p:bodyStyle>
      <a:lvl1pPr marL="180975" indent="-180975" algn="l" rtl="0" eaLnBrk="1" fontAlgn="base" hangingPunct="1">
        <a:lnSpc>
          <a:spcPct val="90000"/>
        </a:lnSpc>
        <a:spcBef>
          <a:spcPts val="1000"/>
        </a:spcBef>
        <a:spcAft>
          <a:spcPts val="600"/>
        </a:spcAft>
        <a:buClr>
          <a:schemeClr val="accent1"/>
        </a:buClr>
        <a:buFont typeface="Arial" pitchFamily="34" charset="0"/>
        <a:buChar char="•"/>
        <a:defRPr sz="2400" baseline="0">
          <a:solidFill>
            <a:srgbClr val="5F5F5F"/>
          </a:solidFill>
          <a:latin typeface="+mn-lt"/>
          <a:ea typeface="+mn-ea"/>
          <a:cs typeface="Arial" pitchFamily="34" charset="0"/>
        </a:defRPr>
      </a:lvl1pPr>
      <a:lvl2pPr marL="628650" indent="-171450" algn="l" rtl="0" eaLnBrk="1" fontAlgn="base" hangingPunct="1">
        <a:lnSpc>
          <a:spcPct val="90000"/>
        </a:lnSpc>
        <a:spcBef>
          <a:spcPct val="0"/>
        </a:spcBef>
        <a:spcAft>
          <a:spcPct val="0"/>
        </a:spcAft>
        <a:buClr>
          <a:schemeClr val="accent1"/>
        </a:buClr>
        <a:buFont typeface="Alstom" pitchFamily="2" charset="0"/>
        <a:buChar char="−"/>
        <a:defRPr sz="2200">
          <a:solidFill>
            <a:srgbClr val="5F5F5F"/>
          </a:solidFill>
          <a:latin typeface="+mn-lt"/>
          <a:cs typeface="Arial" pitchFamily="34" charset="0"/>
        </a:defRPr>
      </a:lvl2pPr>
      <a:lvl3pPr marL="1076325" indent="-161925" algn="l" rtl="0" eaLnBrk="1" fontAlgn="base" hangingPunct="1">
        <a:spcBef>
          <a:spcPct val="20000"/>
        </a:spcBef>
        <a:spcAft>
          <a:spcPct val="0"/>
        </a:spcAft>
        <a:buClr>
          <a:schemeClr val="accent1"/>
        </a:buClr>
        <a:buFont typeface="Arial" pitchFamily="34" charset="0"/>
        <a:buChar char="•"/>
        <a:defRPr sz="2000">
          <a:solidFill>
            <a:srgbClr val="5F5F5F"/>
          </a:solidFill>
          <a:latin typeface="+mn-lt"/>
          <a:cs typeface="Arial" pitchFamily="34" charset="0"/>
        </a:defRPr>
      </a:lvl3pPr>
      <a:lvl4pPr marL="1524000" indent="-152400" algn="l" rtl="0" eaLnBrk="1" fontAlgn="base" hangingPunct="1">
        <a:spcBef>
          <a:spcPct val="20000"/>
        </a:spcBef>
        <a:spcAft>
          <a:spcPct val="0"/>
        </a:spcAft>
        <a:buClr>
          <a:schemeClr val="accent1"/>
        </a:buClr>
        <a:buFont typeface="Alstom" pitchFamily="2" charset="0"/>
        <a:buChar char="−"/>
        <a:defRPr>
          <a:solidFill>
            <a:srgbClr val="5F5F5F"/>
          </a:solidFill>
          <a:latin typeface="+mn-lt"/>
          <a:cs typeface="Arial" pitchFamily="34" charset="0"/>
        </a:defRPr>
      </a:lvl4pPr>
      <a:lvl5pPr marL="1971675" indent="-142875" algn="l" rtl="0" eaLnBrk="1" fontAlgn="base" hangingPunct="1">
        <a:spcBef>
          <a:spcPct val="20000"/>
        </a:spcBef>
        <a:spcAft>
          <a:spcPct val="0"/>
        </a:spcAft>
        <a:buClr>
          <a:schemeClr val="accent1"/>
        </a:buClr>
        <a:buFont typeface="Arial" pitchFamily="34" charset="0"/>
        <a:buChar char="•"/>
        <a:defRPr>
          <a:solidFill>
            <a:srgbClr val="5F5F5F"/>
          </a:solidFill>
          <a:latin typeface="+mn-lt"/>
          <a:cs typeface="Arial" pitchFamily="34" charset="0"/>
        </a:defRPr>
      </a:lvl5pPr>
      <a:lvl6pPr marL="2514600" indent="-228600" algn="l" rtl="0" eaLnBrk="1" fontAlgn="base" hangingPunct="1">
        <a:spcBef>
          <a:spcPct val="20000"/>
        </a:spcBef>
        <a:spcAft>
          <a:spcPct val="0"/>
        </a:spcAft>
        <a:buClr>
          <a:srgbClr val="1B5CA5"/>
        </a:buClr>
        <a:buFont typeface="Arial" pitchFamily="34" charset="0"/>
        <a:buChar char="•"/>
        <a:defRPr>
          <a:solidFill>
            <a:srgbClr val="5F5F5F"/>
          </a:solidFill>
          <a:latin typeface="+mn-lt"/>
        </a:defRPr>
      </a:lvl6pPr>
      <a:lvl7pPr marL="2971800" indent="-228600" algn="l" rtl="0" eaLnBrk="1" fontAlgn="base" hangingPunct="1">
        <a:spcBef>
          <a:spcPct val="20000"/>
        </a:spcBef>
        <a:spcAft>
          <a:spcPct val="0"/>
        </a:spcAft>
        <a:buClr>
          <a:srgbClr val="1B5CA5"/>
        </a:buClr>
        <a:buFont typeface="Arial" pitchFamily="34" charset="0"/>
        <a:buChar char="•"/>
        <a:defRPr>
          <a:solidFill>
            <a:srgbClr val="5F5F5F"/>
          </a:solidFill>
          <a:latin typeface="+mn-lt"/>
        </a:defRPr>
      </a:lvl7pPr>
      <a:lvl8pPr marL="3429000" indent="-228600" algn="l" rtl="0" eaLnBrk="1" fontAlgn="base" hangingPunct="1">
        <a:spcBef>
          <a:spcPct val="20000"/>
        </a:spcBef>
        <a:spcAft>
          <a:spcPct val="0"/>
        </a:spcAft>
        <a:buClr>
          <a:srgbClr val="1B5CA5"/>
        </a:buClr>
        <a:buFont typeface="Arial" pitchFamily="34" charset="0"/>
        <a:buChar char="•"/>
        <a:defRPr>
          <a:solidFill>
            <a:srgbClr val="5F5F5F"/>
          </a:solidFill>
          <a:latin typeface="+mn-lt"/>
        </a:defRPr>
      </a:lvl8pPr>
      <a:lvl9pPr marL="3886200" indent="-228600" algn="l" rtl="0" eaLnBrk="1" fontAlgn="base" hangingPunct="1">
        <a:spcBef>
          <a:spcPct val="20000"/>
        </a:spcBef>
        <a:spcAft>
          <a:spcPct val="0"/>
        </a:spcAft>
        <a:buClr>
          <a:srgbClr val="1B5CA5"/>
        </a:buClr>
        <a:buFont typeface="Arial" pitchFamily="34" charset="0"/>
        <a:buChar char="•"/>
        <a:defRPr>
          <a:solidFill>
            <a:srgbClr val="5F5F5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792C3B-43E3-45E9-9899-610EBCF647DD}" type="slidenum">
              <a:rPr lang="en-US" smtClean="0"/>
              <a:t>‹#›</a:t>
            </a:fld>
            <a:endParaRPr lang="en-US"/>
          </a:p>
        </p:txBody>
      </p:sp>
    </p:spTree>
    <p:extLst>
      <p:ext uri="{BB962C8B-B14F-4D97-AF65-F5344CB8AC3E}">
        <p14:creationId xmlns:p14="http://schemas.microsoft.com/office/powerpoint/2010/main" val="20009989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chart" Target="../charts/chart8.xml"/><Relationship Id="rId4" Type="http://schemas.openxmlformats.org/officeDocument/2006/relationships/chart" Target="../charts/char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chart" Target="../charts/chart9.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119063" y="4837047"/>
            <a:ext cx="5622128" cy="372533"/>
          </a:xfrm>
        </p:spPr>
        <p:txBody>
          <a:bodyPr>
            <a:normAutofit fontScale="25000" lnSpcReduction="20000"/>
          </a:bodyPr>
          <a:lstStyle/>
          <a:p>
            <a:r>
              <a:rPr lang="en-GB" sz="1400" b="1" dirty="0" smtClean="0"/>
              <a:t/>
            </a:r>
            <a:br>
              <a:rPr lang="en-GB" sz="1400" b="1" dirty="0" smtClean="0"/>
            </a:br>
            <a:r>
              <a:rPr lang="en-GB" sz="5600" b="1" dirty="0" smtClean="0"/>
              <a:t>Patrick Blanchard</a:t>
            </a:r>
          </a:p>
          <a:p>
            <a:r>
              <a:rPr lang="en-GB" sz="5600" b="1" dirty="0" smtClean="0"/>
              <a:t>TXF, Paris, November 12, 2013</a:t>
            </a:r>
            <a:endParaRPr lang="en-GB" sz="5600" b="1" dirty="0"/>
          </a:p>
        </p:txBody>
      </p:sp>
      <p:sp>
        <p:nvSpPr>
          <p:cNvPr id="8" name="Text Placeholder 7"/>
          <p:cNvSpPr>
            <a:spLocks noGrp="1"/>
          </p:cNvSpPr>
          <p:nvPr>
            <p:ph type="body" sz="quarter" idx="11"/>
          </p:nvPr>
        </p:nvSpPr>
        <p:spPr>
          <a:xfrm>
            <a:off x="56271" y="3737476"/>
            <a:ext cx="5622128" cy="821797"/>
          </a:xfrm>
        </p:spPr>
        <p:txBody>
          <a:bodyPr>
            <a:normAutofit fontScale="25000" lnSpcReduction="20000"/>
          </a:bodyPr>
          <a:lstStyle/>
          <a:p>
            <a:r>
              <a:rPr lang="en-US" sz="9600" b="1" dirty="0" smtClean="0"/>
              <a:t>The Future of Export Finance:</a:t>
            </a:r>
          </a:p>
          <a:p>
            <a:r>
              <a:rPr lang="en-US" sz="9600" b="1" dirty="0" smtClean="0"/>
              <a:t>How to diversify sources of liquidity?</a:t>
            </a:r>
          </a:p>
          <a:p>
            <a:r>
              <a:rPr lang="en-US" sz="9600" b="1" dirty="0" smtClean="0"/>
              <a:t>An exporter’s perspective</a:t>
            </a:r>
            <a:endParaRPr lang="en-US" sz="20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3491" name="Text Box 5"/>
          <p:cNvSpPr txBox="1">
            <a:spLocks noChangeArrowheads="1"/>
          </p:cNvSpPr>
          <p:nvPr/>
        </p:nvSpPr>
        <p:spPr bwMode="auto">
          <a:xfrm>
            <a:off x="75414" y="490538"/>
            <a:ext cx="8898904" cy="45243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fr-FR"/>
            </a:defPPr>
            <a:lvl1pPr eaLnBrk="1" hangingPunct="1">
              <a:lnSpc>
                <a:spcPct val="90000"/>
              </a:lnSpc>
              <a:defRPr sz="2600">
                <a:solidFill>
                  <a:schemeClr val="accent1"/>
                </a:solidFill>
                <a:latin typeface="+mj-lt"/>
                <a:ea typeface="+mj-ea"/>
                <a:cs typeface="Arial" pitchFamily="34" charset="0"/>
              </a:defRPr>
            </a:lvl1pPr>
            <a:lvl2pPr eaLnBrk="1" hangingPunct="1">
              <a:lnSpc>
                <a:spcPct val="90000"/>
              </a:lnSpc>
              <a:defRPr sz="2800">
                <a:solidFill>
                  <a:schemeClr val="tx2"/>
                </a:solidFill>
              </a:defRPr>
            </a:lvl2pPr>
            <a:lvl3pPr eaLnBrk="1" hangingPunct="1">
              <a:lnSpc>
                <a:spcPct val="90000"/>
              </a:lnSpc>
              <a:defRPr sz="2800">
                <a:solidFill>
                  <a:schemeClr val="tx2"/>
                </a:solidFill>
              </a:defRPr>
            </a:lvl3pPr>
            <a:lvl4pPr eaLnBrk="1" hangingPunct="1">
              <a:lnSpc>
                <a:spcPct val="90000"/>
              </a:lnSpc>
              <a:defRPr sz="2800">
                <a:solidFill>
                  <a:schemeClr val="tx2"/>
                </a:solidFill>
              </a:defRPr>
            </a:lvl4pPr>
            <a:lvl5pPr eaLnBrk="1" hangingPunct="1">
              <a:lnSpc>
                <a:spcPct val="90000"/>
              </a:lnSpc>
              <a:defRPr sz="2800">
                <a:solidFill>
                  <a:schemeClr val="tx2"/>
                </a:solidFill>
              </a:defRPr>
            </a:lvl5pPr>
            <a:lvl6pPr marL="457200" fontAlgn="base">
              <a:lnSpc>
                <a:spcPct val="90000"/>
              </a:lnSpc>
              <a:spcBef>
                <a:spcPct val="0"/>
              </a:spcBef>
              <a:spcAft>
                <a:spcPct val="0"/>
              </a:spcAft>
              <a:defRPr sz="2800">
                <a:solidFill>
                  <a:schemeClr val="tx2"/>
                </a:solidFill>
              </a:defRPr>
            </a:lvl6pPr>
            <a:lvl7pPr marL="914400" fontAlgn="base">
              <a:lnSpc>
                <a:spcPct val="90000"/>
              </a:lnSpc>
              <a:spcBef>
                <a:spcPct val="0"/>
              </a:spcBef>
              <a:spcAft>
                <a:spcPct val="0"/>
              </a:spcAft>
              <a:defRPr sz="2800">
                <a:solidFill>
                  <a:schemeClr val="tx2"/>
                </a:solidFill>
              </a:defRPr>
            </a:lvl7pPr>
            <a:lvl8pPr marL="1371600" fontAlgn="base">
              <a:lnSpc>
                <a:spcPct val="90000"/>
              </a:lnSpc>
              <a:spcBef>
                <a:spcPct val="0"/>
              </a:spcBef>
              <a:spcAft>
                <a:spcPct val="0"/>
              </a:spcAft>
              <a:defRPr sz="2800">
                <a:solidFill>
                  <a:schemeClr val="tx2"/>
                </a:solidFill>
              </a:defRPr>
            </a:lvl8pPr>
            <a:lvl9pPr marL="1828800" fontAlgn="base">
              <a:lnSpc>
                <a:spcPct val="90000"/>
              </a:lnSpc>
              <a:spcBef>
                <a:spcPct val="0"/>
              </a:spcBef>
              <a:spcAft>
                <a:spcPct val="0"/>
              </a:spcAft>
              <a:defRPr sz="2800">
                <a:solidFill>
                  <a:schemeClr val="tx2"/>
                </a:solidFill>
              </a:defRPr>
            </a:lvl9pPr>
          </a:lstStyle>
          <a:p>
            <a:r>
              <a:rPr lang="en-US" sz="2400" b="1" dirty="0" smtClean="0"/>
              <a:t>Debt Investments in Infrastructure Project Finance</a:t>
            </a:r>
            <a:endParaRPr lang="en-US" sz="1800"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001" y="1203116"/>
            <a:ext cx="7572375" cy="3750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p:cNvSpPr txBox="1"/>
          <p:nvPr/>
        </p:nvSpPr>
        <p:spPr>
          <a:xfrm>
            <a:off x="920209" y="4740497"/>
            <a:ext cx="8054109" cy="1754326"/>
          </a:xfrm>
          <a:prstGeom prst="rect">
            <a:avLst/>
          </a:prstGeom>
          <a:noFill/>
        </p:spPr>
        <p:txBody>
          <a:bodyPr wrap="square" rtlCol="0">
            <a:spAutoFit/>
          </a:bodyPr>
          <a:lstStyle/>
          <a:p>
            <a:r>
              <a:rPr lang="en-US" sz="1200" b="1" dirty="0" smtClean="0">
                <a:latin typeface="Arial" pitchFamily="34" charset="0"/>
                <a:cs typeface="Arial" pitchFamily="34" charset="0"/>
              </a:rPr>
              <a:t>ECAs:</a:t>
            </a:r>
            <a:r>
              <a:rPr lang="en-US" sz="1200" dirty="0" smtClean="0">
                <a:latin typeface="Arial" pitchFamily="34" charset="0"/>
                <a:cs typeface="Arial" pitchFamily="34" charset="0"/>
              </a:rPr>
              <a:t> </a:t>
            </a:r>
          </a:p>
          <a:p>
            <a:pPr marL="628650" lvl="1" indent="-171450">
              <a:buFont typeface="Arial" pitchFamily="34" charset="0"/>
              <a:buChar char="•"/>
            </a:pPr>
            <a:r>
              <a:rPr lang="en-US" sz="1200" dirty="0" smtClean="0">
                <a:latin typeface="Arial" pitchFamily="34" charset="0"/>
                <a:cs typeface="Arial" pitchFamily="34" charset="0"/>
              </a:rPr>
              <a:t>Keen to support infrastructure </a:t>
            </a:r>
          </a:p>
          <a:p>
            <a:pPr marL="628650" lvl="1" indent="-171450">
              <a:buFont typeface="Arial" pitchFamily="34" charset="0"/>
              <a:buChar char="•"/>
            </a:pPr>
            <a:r>
              <a:rPr lang="en-US" sz="1200" dirty="0" smtClean="0">
                <a:latin typeface="Arial" pitchFamily="34" charset="0"/>
                <a:cs typeface="Arial" pitchFamily="34" charset="0"/>
              </a:rPr>
              <a:t>KEXIM, JBIC, China EXIM and US EXIM are most prominent</a:t>
            </a:r>
          </a:p>
          <a:p>
            <a:r>
              <a:rPr lang="en-US" sz="1200" b="1" dirty="0" smtClean="0">
                <a:latin typeface="Arial" pitchFamily="34" charset="0"/>
                <a:cs typeface="Arial" pitchFamily="34" charset="0"/>
              </a:rPr>
              <a:t>DFIs:</a:t>
            </a:r>
          </a:p>
          <a:p>
            <a:pPr marL="628650" lvl="1" indent="-171450">
              <a:buFont typeface="Arial" pitchFamily="34" charset="0"/>
              <a:buChar char="•"/>
            </a:pPr>
            <a:r>
              <a:rPr lang="en-US" sz="1200" dirty="0" smtClean="0">
                <a:latin typeface="Arial" pitchFamily="34" charset="0"/>
                <a:cs typeface="Arial" pitchFamily="34" charset="0"/>
              </a:rPr>
              <a:t>Political risk mitigation remains a key aspect</a:t>
            </a:r>
          </a:p>
          <a:p>
            <a:pPr marL="628650" lvl="1" indent="-171450">
              <a:buFont typeface="Arial" pitchFamily="34" charset="0"/>
              <a:buChar char="•"/>
            </a:pPr>
            <a:r>
              <a:rPr lang="en-US" sz="1200" dirty="0" smtClean="0">
                <a:latin typeface="Arial" pitchFamily="34" charset="0"/>
                <a:cs typeface="Arial" pitchFamily="34" charset="0"/>
              </a:rPr>
              <a:t>Innovative at supporting new technologies and new ideas (EIB: Project Bonds)</a:t>
            </a:r>
          </a:p>
          <a:p>
            <a:r>
              <a:rPr lang="en-US" sz="1200" b="1" dirty="0" smtClean="0">
                <a:latin typeface="Arial" pitchFamily="34" charset="0"/>
                <a:cs typeface="Arial" pitchFamily="34" charset="0"/>
              </a:rPr>
              <a:t>Commercial Banks :</a:t>
            </a:r>
          </a:p>
          <a:p>
            <a:pPr marL="628650" lvl="1" indent="-171450">
              <a:buFont typeface="Arial" pitchFamily="34" charset="0"/>
              <a:buChar char="•"/>
            </a:pPr>
            <a:r>
              <a:rPr lang="en-US" sz="1200" dirty="0" smtClean="0">
                <a:latin typeface="Arial" pitchFamily="34" charset="0"/>
                <a:cs typeface="Arial" pitchFamily="34" charset="0"/>
              </a:rPr>
              <a:t>Liquidity is improving</a:t>
            </a:r>
          </a:p>
          <a:p>
            <a:pPr marL="628650" lvl="1" indent="-171450">
              <a:buFont typeface="Arial" pitchFamily="34" charset="0"/>
              <a:buChar char="•"/>
            </a:pPr>
            <a:r>
              <a:rPr lang="en-US" sz="1200" dirty="0" smtClean="0">
                <a:latin typeface="Arial" pitchFamily="34" charset="0"/>
                <a:cs typeface="Arial" pitchFamily="34" charset="0"/>
              </a:rPr>
              <a:t>Focus on corporate relationships; longer tenors available for «well structured» projects</a:t>
            </a:r>
            <a:r>
              <a:rPr lang="fr-FR" sz="1200" dirty="0" smtClean="0">
                <a:latin typeface="Arial" pitchFamily="34" charset="0"/>
                <a:cs typeface="Arial" pitchFamily="34" charset="0"/>
              </a:rPr>
              <a:t> </a:t>
            </a:r>
            <a:endParaRPr lang="en-GB" sz="1200" dirty="0" smtClean="0">
              <a:latin typeface="Arial" pitchFamily="34" charset="0"/>
              <a:cs typeface="Arial" pitchFamily="34" charset="0"/>
            </a:endParaRPr>
          </a:p>
        </p:txBody>
      </p:sp>
    </p:spTree>
    <p:extLst>
      <p:ext uri="{BB962C8B-B14F-4D97-AF65-F5344CB8AC3E}">
        <p14:creationId xmlns:p14="http://schemas.microsoft.com/office/powerpoint/2010/main" val="3886864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3491" name="Text Box 5"/>
          <p:cNvSpPr txBox="1">
            <a:spLocks noChangeArrowheads="1"/>
          </p:cNvSpPr>
          <p:nvPr/>
        </p:nvSpPr>
        <p:spPr bwMode="auto">
          <a:xfrm>
            <a:off x="285998" y="441579"/>
            <a:ext cx="8458200" cy="45243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fr-FR"/>
            </a:defPPr>
            <a:lvl1pPr eaLnBrk="1" hangingPunct="1">
              <a:lnSpc>
                <a:spcPct val="90000"/>
              </a:lnSpc>
              <a:defRPr sz="2600">
                <a:solidFill>
                  <a:schemeClr val="accent1"/>
                </a:solidFill>
                <a:latin typeface="+mj-lt"/>
                <a:ea typeface="+mj-ea"/>
                <a:cs typeface="Arial" pitchFamily="34" charset="0"/>
              </a:defRPr>
            </a:lvl1pPr>
            <a:lvl2pPr eaLnBrk="1" hangingPunct="1">
              <a:lnSpc>
                <a:spcPct val="90000"/>
              </a:lnSpc>
              <a:defRPr sz="2800">
                <a:solidFill>
                  <a:schemeClr val="tx2"/>
                </a:solidFill>
              </a:defRPr>
            </a:lvl2pPr>
            <a:lvl3pPr eaLnBrk="1" hangingPunct="1">
              <a:lnSpc>
                <a:spcPct val="90000"/>
              </a:lnSpc>
              <a:defRPr sz="2800">
                <a:solidFill>
                  <a:schemeClr val="tx2"/>
                </a:solidFill>
              </a:defRPr>
            </a:lvl3pPr>
            <a:lvl4pPr eaLnBrk="1" hangingPunct="1">
              <a:lnSpc>
                <a:spcPct val="90000"/>
              </a:lnSpc>
              <a:defRPr sz="2800">
                <a:solidFill>
                  <a:schemeClr val="tx2"/>
                </a:solidFill>
              </a:defRPr>
            </a:lvl4pPr>
            <a:lvl5pPr eaLnBrk="1" hangingPunct="1">
              <a:lnSpc>
                <a:spcPct val="90000"/>
              </a:lnSpc>
              <a:defRPr sz="2800">
                <a:solidFill>
                  <a:schemeClr val="tx2"/>
                </a:solidFill>
              </a:defRPr>
            </a:lvl5pPr>
            <a:lvl6pPr marL="457200" fontAlgn="base">
              <a:lnSpc>
                <a:spcPct val="90000"/>
              </a:lnSpc>
              <a:spcBef>
                <a:spcPct val="0"/>
              </a:spcBef>
              <a:spcAft>
                <a:spcPct val="0"/>
              </a:spcAft>
              <a:defRPr sz="2800">
                <a:solidFill>
                  <a:schemeClr val="tx2"/>
                </a:solidFill>
              </a:defRPr>
            </a:lvl6pPr>
            <a:lvl7pPr marL="914400" fontAlgn="base">
              <a:lnSpc>
                <a:spcPct val="90000"/>
              </a:lnSpc>
              <a:spcBef>
                <a:spcPct val="0"/>
              </a:spcBef>
              <a:spcAft>
                <a:spcPct val="0"/>
              </a:spcAft>
              <a:defRPr sz="2800">
                <a:solidFill>
                  <a:schemeClr val="tx2"/>
                </a:solidFill>
              </a:defRPr>
            </a:lvl7pPr>
            <a:lvl8pPr marL="1371600" fontAlgn="base">
              <a:lnSpc>
                <a:spcPct val="90000"/>
              </a:lnSpc>
              <a:spcBef>
                <a:spcPct val="0"/>
              </a:spcBef>
              <a:spcAft>
                <a:spcPct val="0"/>
              </a:spcAft>
              <a:defRPr sz="2800">
                <a:solidFill>
                  <a:schemeClr val="tx2"/>
                </a:solidFill>
              </a:defRPr>
            </a:lvl8pPr>
            <a:lvl9pPr marL="1828800" fontAlgn="base">
              <a:lnSpc>
                <a:spcPct val="90000"/>
              </a:lnSpc>
              <a:spcBef>
                <a:spcPct val="0"/>
              </a:spcBef>
              <a:spcAft>
                <a:spcPct val="0"/>
              </a:spcAft>
              <a:defRPr sz="2800">
                <a:solidFill>
                  <a:schemeClr val="tx2"/>
                </a:solidFill>
              </a:defRPr>
            </a:lvl9pPr>
          </a:lstStyle>
          <a:p>
            <a:r>
              <a:rPr lang="en-GB" sz="2400" b="1" dirty="0" smtClean="0"/>
              <a:t>Recent ECA funding initiatives </a:t>
            </a:r>
            <a:r>
              <a:rPr lang="en-GB" sz="2400" b="1" dirty="0"/>
              <a:t>to </a:t>
            </a:r>
            <a:r>
              <a:rPr lang="en-GB" sz="2400" b="1" dirty="0" smtClean="0"/>
              <a:t>improve liquidity following </a:t>
            </a:r>
            <a:r>
              <a:rPr lang="en-GB" sz="2400" b="1" dirty="0"/>
              <a:t>the global financial crisis and Basel III</a:t>
            </a:r>
          </a:p>
          <a:p>
            <a:endParaRPr lang="en-US" dirty="0">
              <a:solidFill>
                <a:srgbClr val="034694"/>
              </a:solidFill>
            </a:endParaRPr>
          </a:p>
        </p:txBody>
      </p:sp>
      <p:sp>
        <p:nvSpPr>
          <p:cNvPr id="2" name="Rectangle 1"/>
          <p:cNvSpPr/>
          <p:nvPr/>
        </p:nvSpPr>
        <p:spPr>
          <a:xfrm>
            <a:off x="285998" y="1334970"/>
            <a:ext cx="8301411" cy="830997"/>
          </a:xfrm>
          <a:prstGeom prst="rect">
            <a:avLst/>
          </a:prstGeom>
        </p:spPr>
        <p:txBody>
          <a:bodyPr wrap="square">
            <a:spAutoFit/>
          </a:bodyPr>
          <a:lstStyle/>
          <a:p>
            <a:pPr marL="285750" indent="-285750">
              <a:buFont typeface="Arial" pitchFamily="34" charset="0"/>
              <a:buChar char="•"/>
            </a:pPr>
            <a:endParaRPr lang="en-GB" sz="1600" dirty="0" smtClean="0"/>
          </a:p>
          <a:p>
            <a:pPr marL="285750" indent="-285750">
              <a:buFont typeface="Arial" pitchFamily="34" charset="0"/>
              <a:buChar char="•"/>
            </a:pPr>
            <a:endParaRPr lang="fr-FR" sz="1600" dirty="0"/>
          </a:p>
          <a:p>
            <a:pPr marL="285750" indent="-285750">
              <a:buFont typeface="Arial" pitchFamily="34" charset="0"/>
              <a:buChar char="•"/>
            </a:pPr>
            <a:endParaRPr lang="en-GB" sz="1600" dirty="0"/>
          </a:p>
        </p:txBody>
      </p:sp>
      <p:sp>
        <p:nvSpPr>
          <p:cNvPr id="3" name="Rectangle 2"/>
          <p:cNvSpPr/>
          <p:nvPr/>
        </p:nvSpPr>
        <p:spPr>
          <a:xfrm>
            <a:off x="543337" y="1189106"/>
            <a:ext cx="7871791" cy="5016758"/>
          </a:xfrm>
          <a:prstGeom prst="rect">
            <a:avLst/>
          </a:prstGeom>
        </p:spPr>
        <p:txBody>
          <a:bodyPr wrap="square">
            <a:spAutoFit/>
          </a:bodyPr>
          <a:lstStyle/>
          <a:p>
            <a:r>
              <a:rPr lang="en-GB" sz="1600" b="1" dirty="0" smtClean="0"/>
              <a:t>Refinancing </a:t>
            </a:r>
            <a:r>
              <a:rPr lang="en-GB" sz="1600" b="1" dirty="0"/>
              <a:t>Programs</a:t>
            </a:r>
          </a:p>
          <a:p>
            <a:pPr marL="742950" lvl="1" indent="-285750">
              <a:buFont typeface="Wingdings" pitchFamily="2" charset="2"/>
              <a:buChar char="Ø"/>
            </a:pPr>
            <a:r>
              <a:rPr lang="en-GB" sz="1600" dirty="0" smtClean="0"/>
              <a:t>Denmark: EKF (2009)</a:t>
            </a:r>
            <a:endParaRPr lang="en-GB" sz="1600" dirty="0"/>
          </a:p>
          <a:p>
            <a:pPr marL="742950" lvl="1" indent="-285750">
              <a:buFont typeface="Wingdings" pitchFamily="2" charset="2"/>
              <a:buChar char="Ø"/>
            </a:pPr>
            <a:r>
              <a:rPr lang="en-GB" sz="1600" dirty="0" smtClean="0"/>
              <a:t>Germany: </a:t>
            </a:r>
            <a:r>
              <a:rPr lang="en-GB" sz="1600" dirty="0" err="1"/>
              <a:t>KfW</a:t>
            </a:r>
            <a:r>
              <a:rPr lang="en-GB" sz="1600" dirty="0"/>
              <a:t> IPEX-Bank (2009) and Euler </a:t>
            </a:r>
            <a:r>
              <a:rPr lang="en-GB" sz="1600" dirty="0" smtClean="0"/>
              <a:t>Hermes (2011</a:t>
            </a:r>
            <a:r>
              <a:rPr lang="en-GB" sz="1600" dirty="0"/>
              <a:t>)</a:t>
            </a:r>
          </a:p>
          <a:p>
            <a:pPr marL="742950" lvl="1" indent="-285750">
              <a:buFont typeface="Wingdings" pitchFamily="2" charset="2"/>
              <a:buChar char="Ø"/>
            </a:pPr>
            <a:r>
              <a:rPr lang="en-GB" sz="1600" dirty="0" smtClean="0"/>
              <a:t>Netherlands: </a:t>
            </a:r>
            <a:r>
              <a:rPr lang="en-GB" sz="1600" dirty="0" err="1"/>
              <a:t>Atradius</a:t>
            </a:r>
            <a:r>
              <a:rPr lang="en-GB" sz="1600" dirty="0"/>
              <a:t> (2012)</a:t>
            </a:r>
          </a:p>
          <a:p>
            <a:pPr marL="742950" lvl="1" indent="-285750">
              <a:buFont typeface="Wingdings" pitchFamily="2" charset="2"/>
              <a:buChar char="Ø"/>
            </a:pPr>
            <a:r>
              <a:rPr lang="en-GB" sz="1600" dirty="0" smtClean="0"/>
              <a:t>United Kingdom: </a:t>
            </a:r>
            <a:r>
              <a:rPr lang="en-GB" sz="1600" dirty="0"/>
              <a:t>UK Export </a:t>
            </a:r>
            <a:r>
              <a:rPr lang="en-GB" sz="1600" dirty="0" smtClean="0"/>
              <a:t>Finance </a:t>
            </a:r>
            <a:endParaRPr lang="en-GB" sz="1600" dirty="0"/>
          </a:p>
          <a:p>
            <a:endParaRPr lang="en-GB" sz="1600" b="1" dirty="0" smtClean="0"/>
          </a:p>
          <a:p>
            <a:r>
              <a:rPr lang="en-GB" sz="1600" b="1" dirty="0" smtClean="0"/>
              <a:t>Funding </a:t>
            </a:r>
            <a:r>
              <a:rPr lang="en-GB" sz="1600" b="1" dirty="0"/>
              <a:t>Programs</a:t>
            </a:r>
          </a:p>
          <a:p>
            <a:pPr marL="742950" lvl="1" indent="-285750">
              <a:buFont typeface="Wingdings" pitchFamily="2" charset="2"/>
              <a:buChar char="Ø"/>
            </a:pPr>
            <a:r>
              <a:rPr lang="en-GB" sz="1600" dirty="0" smtClean="0"/>
              <a:t>Finland: </a:t>
            </a:r>
            <a:r>
              <a:rPr lang="en-GB" sz="1600" dirty="0"/>
              <a:t>Finnish Export Credit </a:t>
            </a:r>
            <a:r>
              <a:rPr lang="en-GB" sz="1600" dirty="0" smtClean="0"/>
              <a:t>Ltd </a:t>
            </a:r>
            <a:r>
              <a:rPr lang="en-GB" sz="1600" dirty="0"/>
              <a:t>(2012)</a:t>
            </a:r>
          </a:p>
          <a:p>
            <a:pPr marL="742950" lvl="1" indent="-285750">
              <a:buFont typeface="Wingdings" pitchFamily="2" charset="2"/>
              <a:buChar char="Ø"/>
            </a:pPr>
            <a:r>
              <a:rPr lang="fr-FR" sz="1600" dirty="0" smtClean="0"/>
              <a:t>France: BPI </a:t>
            </a:r>
            <a:r>
              <a:rPr lang="fr-FR" sz="1600" dirty="0"/>
              <a:t>(2012</a:t>
            </a:r>
            <a:r>
              <a:rPr lang="fr-FR" sz="1600" dirty="0" smtClean="0"/>
              <a:t>) </a:t>
            </a:r>
            <a:r>
              <a:rPr lang="fr-FR" sz="1600" b="1" u="sng" dirty="0" smtClean="0"/>
              <a:t>for </a:t>
            </a:r>
            <a:r>
              <a:rPr lang="fr-FR" sz="1600" b="1" u="sng" dirty="0" err="1" smtClean="0"/>
              <a:t>SMEs</a:t>
            </a:r>
            <a:endParaRPr lang="fr-FR" sz="1600" b="1" u="sng" dirty="0"/>
          </a:p>
          <a:p>
            <a:pPr marL="742950" lvl="1" indent="-285750">
              <a:buFont typeface="Wingdings" pitchFamily="2" charset="2"/>
              <a:buChar char="Ø"/>
            </a:pPr>
            <a:r>
              <a:rPr lang="it-IT" sz="1600" dirty="0" smtClean="0"/>
              <a:t>Italy: </a:t>
            </a:r>
            <a:r>
              <a:rPr lang="it-IT" sz="1600" dirty="0"/>
              <a:t>Cassa Depositi e Prestiti (2011)</a:t>
            </a:r>
          </a:p>
          <a:p>
            <a:pPr marL="742950" lvl="1" indent="-285750">
              <a:buFont typeface="Wingdings" pitchFamily="2" charset="2"/>
              <a:buChar char="Ø"/>
            </a:pPr>
            <a:r>
              <a:rPr lang="en-GB" sz="1600" dirty="0" smtClean="0"/>
              <a:t>Norway: </a:t>
            </a:r>
            <a:r>
              <a:rPr lang="en-GB" sz="1600" dirty="0"/>
              <a:t>Export Credit Norway (2012)</a:t>
            </a:r>
          </a:p>
          <a:p>
            <a:pPr marL="742950" lvl="1" indent="-285750">
              <a:buFont typeface="Wingdings" pitchFamily="2" charset="2"/>
              <a:buChar char="Ø"/>
            </a:pPr>
            <a:r>
              <a:rPr lang="en-GB" sz="1600" dirty="0" smtClean="0"/>
              <a:t>United Kingdom: </a:t>
            </a:r>
            <a:r>
              <a:rPr lang="en-GB" sz="1600" dirty="0"/>
              <a:t>UK Export Finance (2012</a:t>
            </a:r>
            <a:r>
              <a:rPr lang="en-GB" sz="1600" dirty="0" smtClean="0"/>
              <a:t>) </a:t>
            </a:r>
            <a:r>
              <a:rPr lang="fr-FR" sz="1600" b="1" u="sng" dirty="0"/>
              <a:t>for </a:t>
            </a:r>
            <a:r>
              <a:rPr lang="fr-FR" sz="1600" b="1" u="sng" dirty="0" err="1"/>
              <a:t>SMEs</a:t>
            </a:r>
            <a:endParaRPr lang="en-GB" sz="1600" b="1" u="sng" dirty="0"/>
          </a:p>
          <a:p>
            <a:endParaRPr lang="en-GB" sz="1600" b="1" dirty="0" smtClean="0"/>
          </a:p>
          <a:p>
            <a:r>
              <a:rPr lang="en-GB" sz="1600" b="1" dirty="0" smtClean="0"/>
              <a:t>Credit Enhancements: </a:t>
            </a:r>
            <a:r>
              <a:rPr lang="en-GB" sz="1600" dirty="0"/>
              <a:t>introduction of 100% unconditional guarantee </a:t>
            </a:r>
            <a:endParaRPr lang="en-GB" sz="1600" b="1" dirty="0" smtClean="0"/>
          </a:p>
          <a:p>
            <a:pPr marL="742950" lvl="1" indent="-285750">
              <a:buFont typeface="Wingdings" pitchFamily="2" charset="2"/>
              <a:buChar char="Ø"/>
            </a:pPr>
            <a:r>
              <a:rPr lang="en-GB" sz="1600" dirty="0" smtClean="0"/>
              <a:t>Belgium (</a:t>
            </a:r>
            <a:r>
              <a:rPr lang="en-GB" sz="1600" dirty="0"/>
              <a:t>2012</a:t>
            </a:r>
            <a:r>
              <a:rPr lang="en-GB" sz="1600" dirty="0" smtClean="0"/>
              <a:t>), Germany (</a:t>
            </a:r>
            <a:r>
              <a:rPr lang="en-GB" sz="1600" dirty="0"/>
              <a:t>2009</a:t>
            </a:r>
            <a:r>
              <a:rPr lang="en-GB" sz="1600" dirty="0" smtClean="0"/>
              <a:t>), Netherlands (</a:t>
            </a:r>
            <a:r>
              <a:rPr lang="en-GB" sz="1600" dirty="0"/>
              <a:t>2009</a:t>
            </a:r>
            <a:r>
              <a:rPr lang="en-GB" sz="1600" dirty="0" smtClean="0"/>
              <a:t>), Spain (</a:t>
            </a:r>
            <a:r>
              <a:rPr lang="en-GB" sz="1600" dirty="0"/>
              <a:t>2012</a:t>
            </a:r>
            <a:r>
              <a:rPr lang="en-GB" sz="1600" dirty="0" smtClean="0"/>
              <a:t>), </a:t>
            </a:r>
            <a:r>
              <a:rPr lang="fr-FR" sz="1600" dirty="0" smtClean="0"/>
              <a:t>France </a:t>
            </a:r>
            <a:r>
              <a:rPr lang="en-GB" sz="1600" dirty="0" smtClean="0"/>
              <a:t>(2013)</a:t>
            </a:r>
            <a:endParaRPr lang="en-GB" sz="1600" dirty="0"/>
          </a:p>
          <a:p>
            <a:endParaRPr lang="en-GB" sz="1600" b="1" dirty="0" smtClean="0"/>
          </a:p>
          <a:p>
            <a:r>
              <a:rPr lang="en-GB" sz="1600" b="1" dirty="0" smtClean="0"/>
              <a:t>Capital </a:t>
            </a:r>
            <a:r>
              <a:rPr lang="en-GB" sz="1600" b="1" dirty="0"/>
              <a:t>Markets</a:t>
            </a:r>
          </a:p>
          <a:p>
            <a:pPr marL="742950" lvl="1" indent="-285750">
              <a:buFont typeface="Wingdings" pitchFamily="2" charset="2"/>
              <a:buChar char="Ø"/>
            </a:pPr>
            <a:r>
              <a:rPr lang="en-GB" sz="1600" dirty="0" smtClean="0"/>
              <a:t>Denmark: framework </a:t>
            </a:r>
            <a:r>
              <a:rPr lang="en-GB" sz="1600" dirty="0"/>
              <a:t>agreements with pension funds to access capital </a:t>
            </a:r>
            <a:r>
              <a:rPr lang="en-GB" sz="1600" dirty="0" smtClean="0"/>
              <a:t>markets (2010</a:t>
            </a:r>
            <a:r>
              <a:rPr lang="en-GB" sz="1600" dirty="0"/>
              <a:t>)</a:t>
            </a:r>
          </a:p>
          <a:p>
            <a:pPr marL="742950" lvl="1" indent="-285750">
              <a:buFont typeface="Wingdings" pitchFamily="2" charset="2"/>
              <a:buChar char="Ø"/>
            </a:pPr>
            <a:r>
              <a:rPr lang="en-GB" sz="1600" dirty="0" smtClean="0"/>
              <a:t>Germany: </a:t>
            </a:r>
            <a:r>
              <a:rPr lang="en-GB" sz="1600" dirty="0"/>
              <a:t>refinancing in capital markets through SPV or mortgage banks, </a:t>
            </a:r>
            <a:r>
              <a:rPr lang="en-GB" sz="1600" dirty="0" smtClean="0"/>
              <a:t>as well </a:t>
            </a:r>
            <a:r>
              <a:rPr lang="en-GB" sz="1600" dirty="0"/>
              <a:t>as access to </a:t>
            </a:r>
            <a:r>
              <a:rPr lang="en-GB" sz="1600" dirty="0" err="1" smtClean="0"/>
              <a:t>Pfandbrief</a:t>
            </a:r>
            <a:r>
              <a:rPr lang="en-GB" sz="1600" dirty="0" smtClean="0"/>
              <a:t> </a:t>
            </a:r>
            <a:r>
              <a:rPr lang="en-GB" sz="1600" dirty="0"/>
              <a:t>(2009)</a:t>
            </a:r>
          </a:p>
        </p:txBody>
      </p:sp>
    </p:spTree>
    <p:extLst>
      <p:ext uri="{BB962C8B-B14F-4D97-AF65-F5344CB8AC3E}">
        <p14:creationId xmlns:p14="http://schemas.microsoft.com/office/powerpoint/2010/main" val="2732374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3491" name="Text Box 5"/>
          <p:cNvSpPr txBox="1">
            <a:spLocks noChangeArrowheads="1"/>
          </p:cNvSpPr>
          <p:nvPr/>
        </p:nvSpPr>
        <p:spPr bwMode="auto">
          <a:xfrm>
            <a:off x="285998" y="441579"/>
            <a:ext cx="8458200" cy="45243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fr-FR"/>
            </a:defPPr>
            <a:lvl1pPr eaLnBrk="1" hangingPunct="1">
              <a:lnSpc>
                <a:spcPct val="90000"/>
              </a:lnSpc>
              <a:defRPr sz="2600">
                <a:solidFill>
                  <a:schemeClr val="accent1"/>
                </a:solidFill>
                <a:latin typeface="+mj-lt"/>
                <a:ea typeface="+mj-ea"/>
                <a:cs typeface="Arial" pitchFamily="34" charset="0"/>
              </a:defRPr>
            </a:lvl1pPr>
            <a:lvl2pPr eaLnBrk="1" hangingPunct="1">
              <a:lnSpc>
                <a:spcPct val="90000"/>
              </a:lnSpc>
              <a:defRPr sz="2800">
                <a:solidFill>
                  <a:schemeClr val="tx2"/>
                </a:solidFill>
              </a:defRPr>
            </a:lvl2pPr>
            <a:lvl3pPr eaLnBrk="1" hangingPunct="1">
              <a:lnSpc>
                <a:spcPct val="90000"/>
              </a:lnSpc>
              <a:defRPr sz="2800">
                <a:solidFill>
                  <a:schemeClr val="tx2"/>
                </a:solidFill>
              </a:defRPr>
            </a:lvl3pPr>
            <a:lvl4pPr eaLnBrk="1" hangingPunct="1">
              <a:lnSpc>
                <a:spcPct val="90000"/>
              </a:lnSpc>
              <a:defRPr sz="2800">
                <a:solidFill>
                  <a:schemeClr val="tx2"/>
                </a:solidFill>
              </a:defRPr>
            </a:lvl4pPr>
            <a:lvl5pPr eaLnBrk="1" hangingPunct="1">
              <a:lnSpc>
                <a:spcPct val="90000"/>
              </a:lnSpc>
              <a:defRPr sz="2800">
                <a:solidFill>
                  <a:schemeClr val="tx2"/>
                </a:solidFill>
              </a:defRPr>
            </a:lvl5pPr>
            <a:lvl6pPr marL="457200" fontAlgn="base">
              <a:lnSpc>
                <a:spcPct val="90000"/>
              </a:lnSpc>
              <a:spcBef>
                <a:spcPct val="0"/>
              </a:spcBef>
              <a:spcAft>
                <a:spcPct val="0"/>
              </a:spcAft>
              <a:defRPr sz="2800">
                <a:solidFill>
                  <a:schemeClr val="tx2"/>
                </a:solidFill>
              </a:defRPr>
            </a:lvl6pPr>
            <a:lvl7pPr marL="914400" fontAlgn="base">
              <a:lnSpc>
                <a:spcPct val="90000"/>
              </a:lnSpc>
              <a:spcBef>
                <a:spcPct val="0"/>
              </a:spcBef>
              <a:spcAft>
                <a:spcPct val="0"/>
              </a:spcAft>
              <a:defRPr sz="2800">
                <a:solidFill>
                  <a:schemeClr val="tx2"/>
                </a:solidFill>
              </a:defRPr>
            </a:lvl7pPr>
            <a:lvl8pPr marL="1371600" fontAlgn="base">
              <a:lnSpc>
                <a:spcPct val="90000"/>
              </a:lnSpc>
              <a:spcBef>
                <a:spcPct val="0"/>
              </a:spcBef>
              <a:spcAft>
                <a:spcPct val="0"/>
              </a:spcAft>
              <a:defRPr sz="2800">
                <a:solidFill>
                  <a:schemeClr val="tx2"/>
                </a:solidFill>
              </a:defRPr>
            </a:lvl8pPr>
            <a:lvl9pPr marL="1828800" fontAlgn="base">
              <a:lnSpc>
                <a:spcPct val="90000"/>
              </a:lnSpc>
              <a:spcBef>
                <a:spcPct val="0"/>
              </a:spcBef>
              <a:spcAft>
                <a:spcPct val="0"/>
              </a:spcAft>
              <a:defRPr sz="2800">
                <a:solidFill>
                  <a:schemeClr val="tx2"/>
                </a:solidFill>
              </a:defRPr>
            </a:lvl9pPr>
          </a:lstStyle>
          <a:p>
            <a:r>
              <a:rPr lang="en-GB" b="1" dirty="0"/>
              <a:t>New </a:t>
            </a:r>
            <a:r>
              <a:rPr lang="en-GB" b="1" dirty="0" smtClean="0"/>
              <a:t>Hierarchies within the OECD ECAs</a:t>
            </a:r>
            <a:endParaRPr lang="en-GB" b="1" dirty="0"/>
          </a:p>
          <a:p>
            <a:r>
              <a:rPr lang="en-US" sz="1800" dirty="0" smtClean="0">
                <a:solidFill>
                  <a:srgbClr val="034694"/>
                </a:solidFill>
              </a:rPr>
              <a:t>Source: US Exim Bank report on export credit competition, June 2013</a:t>
            </a:r>
            <a:endParaRPr lang="en-US" sz="1800" dirty="0">
              <a:solidFill>
                <a:srgbClr val="034694"/>
              </a:solidFill>
            </a:endParaRPr>
          </a:p>
        </p:txBody>
      </p:sp>
      <p:sp>
        <p:nvSpPr>
          <p:cNvPr id="2" name="Rectangle 1"/>
          <p:cNvSpPr/>
          <p:nvPr/>
        </p:nvSpPr>
        <p:spPr>
          <a:xfrm>
            <a:off x="285998" y="1334970"/>
            <a:ext cx="8301411" cy="830997"/>
          </a:xfrm>
          <a:prstGeom prst="rect">
            <a:avLst/>
          </a:prstGeom>
        </p:spPr>
        <p:txBody>
          <a:bodyPr wrap="square">
            <a:spAutoFit/>
          </a:bodyPr>
          <a:lstStyle/>
          <a:p>
            <a:pPr marL="285750" indent="-285750">
              <a:buFont typeface="Arial" pitchFamily="34" charset="0"/>
              <a:buChar char="•"/>
            </a:pPr>
            <a:endParaRPr lang="en-GB" sz="1600" dirty="0" smtClean="0"/>
          </a:p>
          <a:p>
            <a:pPr marL="285750" indent="-285750">
              <a:buFont typeface="Arial" pitchFamily="34" charset="0"/>
              <a:buChar char="•"/>
            </a:pPr>
            <a:endParaRPr lang="fr-FR" sz="1600" dirty="0"/>
          </a:p>
          <a:p>
            <a:pPr marL="285750" indent="-285750">
              <a:buFont typeface="Arial" pitchFamily="34" charset="0"/>
              <a:buChar char="•"/>
            </a:pPr>
            <a:endParaRPr lang="en-GB" sz="1600" dirty="0"/>
          </a:p>
        </p:txBody>
      </p:sp>
      <p:sp>
        <p:nvSpPr>
          <p:cNvPr id="3" name="Rectangle 2"/>
          <p:cNvSpPr/>
          <p:nvPr/>
        </p:nvSpPr>
        <p:spPr>
          <a:xfrm>
            <a:off x="327411" y="1334970"/>
            <a:ext cx="8375374" cy="4770537"/>
          </a:xfrm>
          <a:prstGeom prst="rect">
            <a:avLst/>
          </a:prstGeom>
        </p:spPr>
        <p:txBody>
          <a:bodyPr wrap="square">
            <a:spAutoFit/>
          </a:bodyPr>
          <a:lstStyle/>
          <a:p>
            <a:endParaRPr lang="en-GB" sz="1600" dirty="0" smtClean="0"/>
          </a:p>
          <a:p>
            <a:r>
              <a:rPr lang="en-GB" sz="1600" dirty="0" smtClean="0"/>
              <a:t>“Two </a:t>
            </a:r>
            <a:r>
              <a:rPr lang="en-GB" sz="1600" dirty="0"/>
              <a:t>hierarchies of competitiveness among </a:t>
            </a:r>
            <a:r>
              <a:rPr lang="en-GB" sz="1600" dirty="0" smtClean="0"/>
              <a:t>OECD ECAs </a:t>
            </a:r>
            <a:r>
              <a:rPr lang="en-GB" sz="1600" dirty="0"/>
              <a:t>have emerged</a:t>
            </a:r>
            <a:r>
              <a:rPr lang="en-GB" sz="1600" dirty="0" smtClean="0"/>
              <a:t>.</a:t>
            </a:r>
          </a:p>
          <a:p>
            <a:endParaRPr lang="en-GB" sz="1600" dirty="0"/>
          </a:p>
          <a:p>
            <a:pPr marL="342900" indent="-342900" algn="just">
              <a:buFont typeface="Wingdings" pitchFamily="2" charset="2"/>
              <a:buChar char="Ø"/>
            </a:pPr>
            <a:r>
              <a:rPr lang="en-GB" sz="1600" b="1" dirty="0" smtClean="0"/>
              <a:t>ECAs with direct loan programs</a:t>
            </a:r>
            <a:r>
              <a:rPr lang="en-GB" sz="1600" dirty="0" smtClean="0"/>
              <a:t> have generally seen </a:t>
            </a:r>
            <a:r>
              <a:rPr lang="en-GB" sz="1600" dirty="0"/>
              <a:t>their direct lending volumes grow over </a:t>
            </a:r>
            <a:r>
              <a:rPr lang="en-GB" sz="1600" dirty="0" smtClean="0"/>
              <a:t>the past four </a:t>
            </a:r>
            <a:r>
              <a:rPr lang="en-GB" sz="1600" dirty="0"/>
              <a:t>years. As commercial bank spreads rose over </a:t>
            </a:r>
            <a:r>
              <a:rPr lang="en-GB" sz="1600" dirty="0" smtClean="0"/>
              <a:t>100bp </a:t>
            </a:r>
            <a:r>
              <a:rPr lang="en-GB" sz="1600" dirty="0"/>
              <a:t>on long-term </a:t>
            </a:r>
            <a:r>
              <a:rPr lang="en-GB" sz="1600" dirty="0" smtClean="0"/>
              <a:t>non-aircraft transactions</a:t>
            </a:r>
            <a:r>
              <a:rPr lang="en-GB" sz="1600" dirty="0"/>
              <a:t>, CIRR lending </a:t>
            </a:r>
            <a:r>
              <a:rPr lang="en-GB" sz="1600" dirty="0" smtClean="0"/>
              <a:t>has become </a:t>
            </a:r>
            <a:r>
              <a:rPr lang="en-GB" sz="1600" dirty="0"/>
              <a:t>much more attractive. </a:t>
            </a:r>
            <a:r>
              <a:rPr lang="en-GB" sz="1600" dirty="0" smtClean="0"/>
              <a:t>ECA direct lenders do </a:t>
            </a:r>
            <a:r>
              <a:rPr lang="en-GB" sz="1600" dirty="0"/>
              <a:t>not have </a:t>
            </a:r>
            <a:r>
              <a:rPr lang="en-GB" sz="1600" dirty="0" smtClean="0"/>
              <a:t>term or </a:t>
            </a:r>
            <a:r>
              <a:rPr lang="en-GB" sz="1600" dirty="0"/>
              <a:t>capacity constraints, which provide a major advantage </a:t>
            </a:r>
            <a:r>
              <a:rPr lang="en-GB" sz="1600" dirty="0" smtClean="0"/>
              <a:t>in large transactions. </a:t>
            </a:r>
            <a:r>
              <a:rPr lang="en-GB" sz="1600" dirty="0"/>
              <a:t>As a result, significant volumes have shifted to direct </a:t>
            </a:r>
            <a:r>
              <a:rPr lang="en-GB" sz="1600" dirty="0" smtClean="0"/>
              <a:t>loans, and mainly to US EXIM </a:t>
            </a:r>
            <a:r>
              <a:rPr lang="en-GB" sz="1600" dirty="0"/>
              <a:t>and </a:t>
            </a:r>
            <a:r>
              <a:rPr lang="en-GB" sz="1600" dirty="0" smtClean="0"/>
              <a:t>KEXIM.</a:t>
            </a:r>
          </a:p>
          <a:p>
            <a:pPr marL="342900" indent="-342900" algn="just">
              <a:buFont typeface="Wingdings" pitchFamily="2" charset="2"/>
              <a:buChar char="Ø"/>
            </a:pPr>
            <a:endParaRPr lang="en-GB" sz="1600" dirty="0"/>
          </a:p>
          <a:p>
            <a:pPr marL="342900" indent="-342900" algn="just">
              <a:buFont typeface="Wingdings" pitchFamily="2" charset="2"/>
              <a:buChar char="Ø"/>
            </a:pPr>
            <a:r>
              <a:rPr lang="en-GB" sz="1600" dirty="0" smtClean="0"/>
              <a:t>Within the group of </a:t>
            </a:r>
            <a:r>
              <a:rPr lang="en-GB" sz="1600" b="1" dirty="0" smtClean="0"/>
              <a:t>pure </a:t>
            </a:r>
            <a:r>
              <a:rPr lang="en-GB" sz="1600" b="1" dirty="0"/>
              <a:t>cover </a:t>
            </a:r>
            <a:r>
              <a:rPr lang="en-GB" sz="1600" b="1" dirty="0" smtClean="0"/>
              <a:t>ECAs</a:t>
            </a:r>
            <a:r>
              <a:rPr lang="en-GB" sz="1600" dirty="0" smtClean="0"/>
              <a:t>, the </a:t>
            </a:r>
            <a:r>
              <a:rPr lang="en-GB" sz="1600" dirty="0"/>
              <a:t>sovereign risk differentiation generated </a:t>
            </a:r>
            <a:r>
              <a:rPr lang="en-GB" sz="1600" dirty="0" smtClean="0"/>
              <a:t>from the </a:t>
            </a:r>
            <a:r>
              <a:rPr lang="en-GB" sz="1600" dirty="0"/>
              <a:t>European sovereign debt crisis </a:t>
            </a:r>
            <a:r>
              <a:rPr lang="en-GB" sz="1600" dirty="0" smtClean="0"/>
              <a:t>has imposed </a:t>
            </a:r>
            <a:r>
              <a:rPr lang="en-GB" sz="1600" dirty="0"/>
              <a:t>significant </a:t>
            </a:r>
            <a:r>
              <a:rPr lang="en-GB" sz="1600" dirty="0" smtClean="0"/>
              <a:t>cost and capacity </a:t>
            </a:r>
            <a:r>
              <a:rPr lang="en-GB" sz="1600" dirty="0"/>
              <a:t>constraints on the amount of business ECAs </a:t>
            </a:r>
            <a:r>
              <a:rPr lang="en-GB" sz="1600" dirty="0" smtClean="0"/>
              <a:t>in “higher </a:t>
            </a:r>
            <a:r>
              <a:rPr lang="en-GB" sz="1600" dirty="0"/>
              <a:t>risk” European </a:t>
            </a:r>
            <a:r>
              <a:rPr lang="en-GB" sz="1600" dirty="0" smtClean="0"/>
              <a:t>countries are able to do. The spectrum of sovereign </a:t>
            </a:r>
            <a:r>
              <a:rPr lang="en-GB" sz="1600" dirty="0"/>
              <a:t>risk </a:t>
            </a:r>
            <a:r>
              <a:rPr lang="en-GB" sz="1600" dirty="0" smtClean="0"/>
              <a:t>adds spreads from 50 to 400bp annually to the cost of a transaction. </a:t>
            </a:r>
            <a:r>
              <a:rPr lang="en-GB" sz="1600" dirty="0"/>
              <a:t>To mitigate </a:t>
            </a:r>
            <a:r>
              <a:rPr lang="en-GB" sz="1600" dirty="0" smtClean="0"/>
              <a:t>this pricing </a:t>
            </a:r>
            <a:r>
              <a:rPr lang="en-GB" sz="1600" dirty="0"/>
              <a:t>impact, some ECAs have introduced capital markets funding programs (</a:t>
            </a:r>
            <a:r>
              <a:rPr lang="en-GB" sz="1600" dirty="0" smtClean="0"/>
              <a:t>bonds, pension funds, </a:t>
            </a:r>
            <a:r>
              <a:rPr lang="en-GB" sz="1600" dirty="0"/>
              <a:t>etc.) to increase pure cover support at more competitive </a:t>
            </a:r>
            <a:r>
              <a:rPr lang="en-GB" sz="1600" dirty="0" smtClean="0"/>
              <a:t>pricing. However</a:t>
            </a:r>
            <a:r>
              <a:rPr lang="en-GB" sz="1600" dirty="0"/>
              <a:t>, the pervasive disparity of country </a:t>
            </a:r>
            <a:r>
              <a:rPr lang="en-GB" sz="1600" dirty="0" smtClean="0"/>
              <a:t>risk, </a:t>
            </a:r>
            <a:r>
              <a:rPr lang="en-GB" sz="1600" dirty="0"/>
              <a:t>which is a new phenomenon in </a:t>
            </a:r>
            <a:r>
              <a:rPr lang="en-GB" sz="1600" dirty="0" smtClean="0"/>
              <a:t>the OECD </a:t>
            </a:r>
            <a:r>
              <a:rPr lang="en-GB" sz="1600" dirty="0"/>
              <a:t>export finance world, can only be reduced modestly by changing the source </a:t>
            </a:r>
            <a:r>
              <a:rPr lang="en-GB" sz="1600" dirty="0" smtClean="0"/>
              <a:t>of funding. </a:t>
            </a:r>
            <a:r>
              <a:rPr lang="en-GB" sz="1600" dirty="0"/>
              <a:t>The differences in sovereign debt ratings in Europe in particular result in varying degrees of ability to </a:t>
            </a:r>
            <a:r>
              <a:rPr lang="en-GB" sz="1600" dirty="0" smtClean="0"/>
              <a:t>offer comparable </a:t>
            </a:r>
            <a:r>
              <a:rPr lang="en-GB" sz="1600" dirty="0"/>
              <a:t>ECA cover because ECAs in riskier markets have higher sovereign debt costs</a:t>
            </a:r>
            <a:r>
              <a:rPr lang="en-GB" sz="1600" dirty="0" smtClean="0"/>
              <a:t>.”</a:t>
            </a:r>
            <a:endParaRPr lang="en-GB" sz="1600" dirty="0"/>
          </a:p>
        </p:txBody>
      </p:sp>
    </p:spTree>
    <p:extLst>
      <p:ext uri="{BB962C8B-B14F-4D97-AF65-F5344CB8AC3E}">
        <p14:creationId xmlns:p14="http://schemas.microsoft.com/office/powerpoint/2010/main" val="1599323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3491" name="Text Box 5"/>
          <p:cNvSpPr txBox="1">
            <a:spLocks noChangeArrowheads="1"/>
          </p:cNvSpPr>
          <p:nvPr/>
        </p:nvSpPr>
        <p:spPr bwMode="auto">
          <a:xfrm>
            <a:off x="285998" y="441579"/>
            <a:ext cx="8458200" cy="45243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fr-FR"/>
            </a:defPPr>
            <a:lvl1pPr eaLnBrk="1" hangingPunct="1">
              <a:lnSpc>
                <a:spcPct val="90000"/>
              </a:lnSpc>
              <a:defRPr sz="2600">
                <a:solidFill>
                  <a:schemeClr val="accent1"/>
                </a:solidFill>
                <a:latin typeface="+mj-lt"/>
                <a:ea typeface="+mj-ea"/>
                <a:cs typeface="Arial" pitchFamily="34" charset="0"/>
              </a:defRPr>
            </a:lvl1pPr>
            <a:lvl2pPr eaLnBrk="1" hangingPunct="1">
              <a:lnSpc>
                <a:spcPct val="90000"/>
              </a:lnSpc>
              <a:defRPr sz="2800">
                <a:solidFill>
                  <a:schemeClr val="tx2"/>
                </a:solidFill>
              </a:defRPr>
            </a:lvl2pPr>
            <a:lvl3pPr eaLnBrk="1" hangingPunct="1">
              <a:lnSpc>
                <a:spcPct val="90000"/>
              </a:lnSpc>
              <a:defRPr sz="2800">
                <a:solidFill>
                  <a:schemeClr val="tx2"/>
                </a:solidFill>
              </a:defRPr>
            </a:lvl3pPr>
            <a:lvl4pPr eaLnBrk="1" hangingPunct="1">
              <a:lnSpc>
                <a:spcPct val="90000"/>
              </a:lnSpc>
              <a:defRPr sz="2800">
                <a:solidFill>
                  <a:schemeClr val="tx2"/>
                </a:solidFill>
              </a:defRPr>
            </a:lvl4pPr>
            <a:lvl5pPr eaLnBrk="1" hangingPunct="1">
              <a:lnSpc>
                <a:spcPct val="90000"/>
              </a:lnSpc>
              <a:defRPr sz="2800">
                <a:solidFill>
                  <a:schemeClr val="tx2"/>
                </a:solidFill>
              </a:defRPr>
            </a:lvl5pPr>
            <a:lvl6pPr marL="457200" fontAlgn="base">
              <a:lnSpc>
                <a:spcPct val="90000"/>
              </a:lnSpc>
              <a:spcBef>
                <a:spcPct val="0"/>
              </a:spcBef>
              <a:spcAft>
                <a:spcPct val="0"/>
              </a:spcAft>
              <a:defRPr sz="2800">
                <a:solidFill>
                  <a:schemeClr val="tx2"/>
                </a:solidFill>
              </a:defRPr>
            </a:lvl6pPr>
            <a:lvl7pPr marL="914400" fontAlgn="base">
              <a:lnSpc>
                <a:spcPct val="90000"/>
              </a:lnSpc>
              <a:spcBef>
                <a:spcPct val="0"/>
              </a:spcBef>
              <a:spcAft>
                <a:spcPct val="0"/>
              </a:spcAft>
              <a:defRPr sz="2800">
                <a:solidFill>
                  <a:schemeClr val="tx2"/>
                </a:solidFill>
              </a:defRPr>
            </a:lvl7pPr>
            <a:lvl8pPr marL="1371600" fontAlgn="base">
              <a:lnSpc>
                <a:spcPct val="90000"/>
              </a:lnSpc>
              <a:spcBef>
                <a:spcPct val="0"/>
              </a:spcBef>
              <a:spcAft>
                <a:spcPct val="0"/>
              </a:spcAft>
              <a:defRPr sz="2800">
                <a:solidFill>
                  <a:schemeClr val="tx2"/>
                </a:solidFill>
              </a:defRPr>
            </a:lvl8pPr>
            <a:lvl9pPr marL="1828800" fontAlgn="base">
              <a:lnSpc>
                <a:spcPct val="90000"/>
              </a:lnSpc>
              <a:spcBef>
                <a:spcPct val="0"/>
              </a:spcBef>
              <a:spcAft>
                <a:spcPct val="0"/>
              </a:spcAft>
              <a:defRPr sz="2800">
                <a:solidFill>
                  <a:schemeClr val="tx2"/>
                </a:solidFill>
              </a:defRPr>
            </a:lvl9pPr>
          </a:lstStyle>
          <a:p>
            <a:r>
              <a:rPr lang="en-GB" b="1" dirty="0"/>
              <a:t>New </a:t>
            </a:r>
            <a:r>
              <a:rPr lang="en-GB" b="1" dirty="0" smtClean="0"/>
              <a:t>Hierarchies </a:t>
            </a:r>
            <a:r>
              <a:rPr lang="en-GB" b="1" dirty="0"/>
              <a:t>within the OECD </a:t>
            </a:r>
            <a:r>
              <a:rPr lang="en-GB" b="1" dirty="0" smtClean="0"/>
              <a:t>ECAs</a:t>
            </a:r>
            <a:endParaRPr lang="en-GB" b="1" dirty="0"/>
          </a:p>
          <a:p>
            <a:r>
              <a:rPr lang="en-US" sz="1800" dirty="0">
                <a:solidFill>
                  <a:srgbClr val="034694"/>
                </a:solidFill>
              </a:rPr>
              <a:t>Source: US Exim Bank report on export credit competition, June </a:t>
            </a:r>
            <a:r>
              <a:rPr lang="en-US" sz="1800" dirty="0" smtClean="0">
                <a:solidFill>
                  <a:srgbClr val="034694"/>
                </a:solidFill>
              </a:rPr>
              <a:t>2013</a:t>
            </a:r>
            <a:endParaRPr lang="en-US" sz="1800" dirty="0">
              <a:solidFill>
                <a:srgbClr val="034694"/>
              </a:solidFill>
            </a:endParaRPr>
          </a:p>
        </p:txBody>
      </p:sp>
      <p:sp>
        <p:nvSpPr>
          <p:cNvPr id="2" name="Rectangle 1"/>
          <p:cNvSpPr/>
          <p:nvPr/>
        </p:nvSpPr>
        <p:spPr>
          <a:xfrm>
            <a:off x="285998" y="1334970"/>
            <a:ext cx="8301411" cy="830997"/>
          </a:xfrm>
          <a:prstGeom prst="rect">
            <a:avLst/>
          </a:prstGeom>
        </p:spPr>
        <p:txBody>
          <a:bodyPr wrap="square">
            <a:spAutoFit/>
          </a:bodyPr>
          <a:lstStyle/>
          <a:p>
            <a:pPr marL="285750" indent="-285750">
              <a:buFont typeface="Arial" pitchFamily="34" charset="0"/>
              <a:buChar char="•"/>
            </a:pPr>
            <a:endParaRPr lang="en-GB" sz="1600" dirty="0" smtClean="0"/>
          </a:p>
          <a:p>
            <a:pPr marL="285750" indent="-285750">
              <a:buFont typeface="Arial" pitchFamily="34" charset="0"/>
              <a:buChar char="•"/>
            </a:pPr>
            <a:endParaRPr lang="fr-FR" sz="1600" dirty="0"/>
          </a:p>
          <a:p>
            <a:pPr marL="285750" indent="-285750">
              <a:buFont typeface="Arial" pitchFamily="34" charset="0"/>
              <a:buChar char="•"/>
            </a:pPr>
            <a:endParaRPr lang="en-GB" sz="1600" dirty="0"/>
          </a:p>
        </p:txBody>
      </p:sp>
      <p:sp>
        <p:nvSpPr>
          <p:cNvPr id="3" name="Rectangle 2"/>
          <p:cNvSpPr/>
          <p:nvPr/>
        </p:nvSpPr>
        <p:spPr>
          <a:xfrm>
            <a:off x="368824" y="1774144"/>
            <a:ext cx="8375374" cy="3785652"/>
          </a:xfrm>
          <a:prstGeom prst="rect">
            <a:avLst/>
          </a:prstGeom>
        </p:spPr>
        <p:txBody>
          <a:bodyPr wrap="square">
            <a:spAutoFit/>
          </a:bodyPr>
          <a:lstStyle/>
          <a:p>
            <a:pPr marL="342900" indent="-342900" algn="just">
              <a:buFont typeface="Wingdings" pitchFamily="2" charset="2"/>
              <a:buChar char="Ø"/>
            </a:pPr>
            <a:r>
              <a:rPr lang="en-GB" sz="1600" dirty="0" smtClean="0"/>
              <a:t>“ECAs </a:t>
            </a:r>
            <a:r>
              <a:rPr lang="en-GB" sz="1600" dirty="0"/>
              <a:t>with direct loan capacity are more agile and can more readily adjust to </a:t>
            </a:r>
            <a:r>
              <a:rPr lang="en-GB" sz="1600" dirty="0" smtClean="0"/>
              <a:t>the new </a:t>
            </a:r>
            <a:r>
              <a:rPr lang="en-GB" sz="1600" dirty="0"/>
              <a:t>financing environment. Those ECAs that can </a:t>
            </a:r>
            <a:r>
              <a:rPr lang="en-GB" sz="1600" b="1" dirty="0"/>
              <a:t>lend in dollars at CIRR </a:t>
            </a:r>
            <a:r>
              <a:rPr lang="en-GB" sz="1600" b="1" dirty="0" smtClean="0"/>
              <a:t>flat </a:t>
            </a:r>
            <a:r>
              <a:rPr lang="en-GB" sz="1600" dirty="0" smtClean="0"/>
              <a:t>without </a:t>
            </a:r>
            <a:r>
              <a:rPr lang="en-GB" sz="1600" dirty="0"/>
              <a:t>capacity constraints have a significant competitive advantage over </a:t>
            </a:r>
            <a:r>
              <a:rPr lang="en-GB" sz="1600" dirty="0" smtClean="0"/>
              <a:t>other </a:t>
            </a:r>
            <a:r>
              <a:rPr lang="en-GB" sz="1600" dirty="0"/>
              <a:t>ECAs, particularly </a:t>
            </a:r>
            <a:r>
              <a:rPr lang="en-GB" sz="1600" dirty="0" smtClean="0"/>
              <a:t>for large</a:t>
            </a:r>
            <a:r>
              <a:rPr lang="en-GB" sz="1600" dirty="0"/>
              <a:t>, </a:t>
            </a:r>
            <a:r>
              <a:rPr lang="en-GB" sz="1600" dirty="0" smtClean="0"/>
              <a:t>long-term, </a:t>
            </a:r>
            <a:r>
              <a:rPr lang="en-GB" sz="1600" dirty="0"/>
              <a:t>non-aircraft </a:t>
            </a:r>
            <a:r>
              <a:rPr lang="en-GB" sz="1600" dirty="0" smtClean="0"/>
              <a:t>transactions (e.g. project finance).</a:t>
            </a:r>
          </a:p>
          <a:p>
            <a:pPr marL="342900" indent="-342900" algn="just">
              <a:buFont typeface="Wingdings" pitchFamily="2" charset="2"/>
              <a:buChar char="Ø"/>
            </a:pPr>
            <a:endParaRPr lang="en-GB" sz="1600" dirty="0"/>
          </a:p>
          <a:p>
            <a:pPr marL="342900" indent="-342900" algn="just">
              <a:buFont typeface="Wingdings" pitchFamily="2" charset="2"/>
              <a:buChar char="Ø"/>
            </a:pPr>
            <a:r>
              <a:rPr lang="en-GB" sz="1600" dirty="0" smtClean="0"/>
              <a:t>ECAs </a:t>
            </a:r>
            <a:r>
              <a:rPr lang="en-GB" sz="1600" dirty="0"/>
              <a:t>with capacity to access </a:t>
            </a:r>
            <a:r>
              <a:rPr lang="en-GB" sz="1600" b="1" dirty="0"/>
              <a:t>non-bank funding sources </a:t>
            </a:r>
            <a:r>
              <a:rPr lang="en-GB" sz="1600" dirty="0"/>
              <a:t>(e.g., </a:t>
            </a:r>
            <a:r>
              <a:rPr lang="en-GB" sz="1600" dirty="0" smtClean="0"/>
              <a:t>capital markets with </a:t>
            </a:r>
            <a:r>
              <a:rPr lang="en-GB" sz="1600" dirty="0"/>
              <a:t>bonds or refinancing programs) have a much easier time handling </a:t>
            </a:r>
            <a:r>
              <a:rPr lang="en-GB" sz="1600" dirty="0" smtClean="0"/>
              <a:t>pure cover </a:t>
            </a:r>
            <a:r>
              <a:rPr lang="en-GB" sz="1600" dirty="0"/>
              <a:t>cases (like aircraft), with capital markets having a noticeable rate </a:t>
            </a:r>
            <a:r>
              <a:rPr lang="en-GB" sz="1600" dirty="0" smtClean="0"/>
              <a:t>advantage in </a:t>
            </a:r>
            <a:r>
              <a:rPr lang="en-GB" sz="1600" dirty="0"/>
              <a:t>2012 for larger </a:t>
            </a:r>
            <a:r>
              <a:rPr lang="en-GB" sz="1600" dirty="0" smtClean="0"/>
              <a:t>cases.</a:t>
            </a:r>
          </a:p>
          <a:p>
            <a:pPr marL="342900" indent="-342900" algn="just">
              <a:buFont typeface="Wingdings" pitchFamily="2" charset="2"/>
              <a:buChar char="Ø"/>
            </a:pPr>
            <a:endParaRPr lang="en-GB" sz="1600" dirty="0"/>
          </a:p>
          <a:p>
            <a:pPr marL="342900" indent="-342900" algn="just">
              <a:buFont typeface="Wingdings" pitchFamily="2" charset="2"/>
              <a:buChar char="Ø"/>
            </a:pPr>
            <a:r>
              <a:rPr lang="en-GB" sz="1600" dirty="0" smtClean="0"/>
              <a:t>ECAs </a:t>
            </a:r>
            <a:r>
              <a:rPr lang="en-GB" sz="1600" dirty="0"/>
              <a:t>in countries hit hard by the </a:t>
            </a:r>
            <a:r>
              <a:rPr lang="en-GB" sz="1600" b="1" dirty="0"/>
              <a:t>European sovereign debt crisis </a:t>
            </a:r>
            <a:r>
              <a:rPr lang="en-GB" sz="1600" dirty="0"/>
              <a:t>have both </a:t>
            </a:r>
            <a:r>
              <a:rPr lang="en-GB" sz="1600" b="1" dirty="0" smtClean="0"/>
              <a:t>cost and </a:t>
            </a:r>
            <a:r>
              <a:rPr lang="en-GB" sz="1600" b="1" dirty="0"/>
              <a:t>capacity constraints</a:t>
            </a:r>
            <a:r>
              <a:rPr lang="en-GB" sz="1600" dirty="0"/>
              <a:t> that create a significant </a:t>
            </a:r>
            <a:r>
              <a:rPr lang="en-GB" sz="1600" b="1" dirty="0"/>
              <a:t>competitive </a:t>
            </a:r>
            <a:r>
              <a:rPr lang="en-GB" sz="1600" b="1" dirty="0" smtClean="0"/>
              <a:t>disadvantage</a:t>
            </a:r>
            <a:r>
              <a:rPr lang="en-GB" sz="1600" dirty="0" smtClean="0"/>
              <a:t>. In sum, </a:t>
            </a:r>
            <a:r>
              <a:rPr lang="en-GB" sz="1600" dirty="0"/>
              <a:t>the wide differences among commercial bank business models and </a:t>
            </a:r>
            <a:r>
              <a:rPr lang="en-GB" sz="1600" dirty="0" smtClean="0"/>
              <a:t>the significantly un-level </a:t>
            </a:r>
            <a:r>
              <a:rPr lang="en-GB" sz="1600" dirty="0"/>
              <a:t>playing field among OECD ECAs has created an ECA world with </a:t>
            </a:r>
            <a:r>
              <a:rPr lang="en-GB" sz="1600" dirty="0" smtClean="0"/>
              <a:t>an unprecedented </a:t>
            </a:r>
            <a:r>
              <a:rPr lang="en-GB" sz="1600" dirty="0"/>
              <a:t>amount of institutional ECA change, facing a commercial </a:t>
            </a:r>
            <a:r>
              <a:rPr lang="en-GB" sz="1600" dirty="0" smtClean="0"/>
              <a:t>bank community </a:t>
            </a:r>
            <a:r>
              <a:rPr lang="en-GB" sz="1600" dirty="0"/>
              <a:t>with a very diverse and enlarging set of “needs” and "wants" from ECAs, </a:t>
            </a:r>
            <a:r>
              <a:rPr lang="en-GB" sz="1600" dirty="0" smtClean="0"/>
              <a:t>and probably </a:t>
            </a:r>
            <a:r>
              <a:rPr lang="en-GB" sz="1600" dirty="0"/>
              <a:t>heading toward some fundamental debates on the rules of the </a:t>
            </a:r>
            <a:r>
              <a:rPr lang="en-GB" sz="1600" dirty="0" smtClean="0"/>
              <a:t>road.”</a:t>
            </a:r>
            <a:endParaRPr lang="en-GB" sz="1600" dirty="0"/>
          </a:p>
        </p:txBody>
      </p:sp>
    </p:spTree>
    <p:extLst>
      <p:ext uri="{BB962C8B-B14F-4D97-AF65-F5344CB8AC3E}">
        <p14:creationId xmlns:p14="http://schemas.microsoft.com/office/powerpoint/2010/main" val="2450713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3491" name="Text Box 5"/>
          <p:cNvSpPr txBox="1">
            <a:spLocks noChangeArrowheads="1"/>
          </p:cNvSpPr>
          <p:nvPr/>
        </p:nvSpPr>
        <p:spPr bwMode="auto">
          <a:xfrm>
            <a:off x="285998" y="314036"/>
            <a:ext cx="8458200" cy="646546"/>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fr-FR"/>
            </a:defPPr>
            <a:lvl1pPr eaLnBrk="1" hangingPunct="1">
              <a:lnSpc>
                <a:spcPct val="90000"/>
              </a:lnSpc>
              <a:defRPr sz="2600">
                <a:solidFill>
                  <a:schemeClr val="accent1"/>
                </a:solidFill>
                <a:latin typeface="+mj-lt"/>
                <a:ea typeface="+mj-ea"/>
                <a:cs typeface="Arial" pitchFamily="34" charset="0"/>
              </a:defRPr>
            </a:lvl1pPr>
            <a:lvl2pPr eaLnBrk="1" hangingPunct="1">
              <a:lnSpc>
                <a:spcPct val="90000"/>
              </a:lnSpc>
              <a:defRPr sz="2800">
                <a:solidFill>
                  <a:schemeClr val="tx2"/>
                </a:solidFill>
              </a:defRPr>
            </a:lvl2pPr>
            <a:lvl3pPr eaLnBrk="1" hangingPunct="1">
              <a:lnSpc>
                <a:spcPct val="90000"/>
              </a:lnSpc>
              <a:defRPr sz="2800">
                <a:solidFill>
                  <a:schemeClr val="tx2"/>
                </a:solidFill>
              </a:defRPr>
            </a:lvl3pPr>
            <a:lvl4pPr eaLnBrk="1" hangingPunct="1">
              <a:lnSpc>
                <a:spcPct val="90000"/>
              </a:lnSpc>
              <a:defRPr sz="2800">
                <a:solidFill>
                  <a:schemeClr val="tx2"/>
                </a:solidFill>
              </a:defRPr>
            </a:lvl4pPr>
            <a:lvl5pPr eaLnBrk="1" hangingPunct="1">
              <a:lnSpc>
                <a:spcPct val="90000"/>
              </a:lnSpc>
              <a:defRPr sz="2800">
                <a:solidFill>
                  <a:schemeClr val="tx2"/>
                </a:solidFill>
              </a:defRPr>
            </a:lvl5pPr>
            <a:lvl6pPr marL="457200" fontAlgn="base">
              <a:lnSpc>
                <a:spcPct val="90000"/>
              </a:lnSpc>
              <a:spcBef>
                <a:spcPct val="0"/>
              </a:spcBef>
              <a:spcAft>
                <a:spcPct val="0"/>
              </a:spcAft>
              <a:defRPr sz="2800">
                <a:solidFill>
                  <a:schemeClr val="tx2"/>
                </a:solidFill>
              </a:defRPr>
            </a:lvl6pPr>
            <a:lvl7pPr marL="914400" fontAlgn="base">
              <a:lnSpc>
                <a:spcPct val="90000"/>
              </a:lnSpc>
              <a:spcBef>
                <a:spcPct val="0"/>
              </a:spcBef>
              <a:spcAft>
                <a:spcPct val="0"/>
              </a:spcAft>
              <a:defRPr sz="2800">
                <a:solidFill>
                  <a:schemeClr val="tx2"/>
                </a:solidFill>
              </a:defRPr>
            </a:lvl7pPr>
            <a:lvl8pPr marL="1371600" fontAlgn="base">
              <a:lnSpc>
                <a:spcPct val="90000"/>
              </a:lnSpc>
              <a:spcBef>
                <a:spcPct val="0"/>
              </a:spcBef>
              <a:spcAft>
                <a:spcPct val="0"/>
              </a:spcAft>
              <a:defRPr sz="2800">
                <a:solidFill>
                  <a:schemeClr val="tx2"/>
                </a:solidFill>
              </a:defRPr>
            </a:lvl8pPr>
            <a:lvl9pPr marL="1828800" fontAlgn="base">
              <a:lnSpc>
                <a:spcPct val="90000"/>
              </a:lnSpc>
              <a:spcBef>
                <a:spcPct val="0"/>
              </a:spcBef>
              <a:spcAft>
                <a:spcPct val="0"/>
              </a:spcAft>
              <a:defRPr sz="2800">
                <a:solidFill>
                  <a:schemeClr val="tx2"/>
                </a:solidFill>
              </a:defRPr>
            </a:lvl9pPr>
          </a:lstStyle>
          <a:p>
            <a:pPr>
              <a:lnSpc>
                <a:spcPct val="100000"/>
              </a:lnSpc>
            </a:pPr>
            <a:r>
              <a:rPr lang="fr-FR" dirty="0">
                <a:solidFill>
                  <a:srgbClr val="034694"/>
                </a:solidFill>
                <a:latin typeface="Arial" pitchFamily="34" charset="0"/>
              </a:rPr>
              <a:t>Alstom</a:t>
            </a:r>
            <a:endParaRPr lang="en-GB" dirty="0">
              <a:solidFill>
                <a:srgbClr val="034694"/>
              </a:solidFill>
              <a:latin typeface="Arial" pitchFamily="34" charset="0"/>
            </a:endParaRPr>
          </a:p>
          <a:p>
            <a:pPr>
              <a:lnSpc>
                <a:spcPct val="100000"/>
              </a:lnSpc>
            </a:pPr>
            <a:r>
              <a:rPr lang="en-GB" sz="1800" dirty="0">
                <a:solidFill>
                  <a:srgbClr val="034694"/>
                </a:solidFill>
                <a:latin typeface="Arial" pitchFamily="34" charset="0"/>
              </a:rPr>
              <a:t>Diversity of financing sources in addition to </a:t>
            </a:r>
            <a:r>
              <a:rPr lang="en-GB" sz="1800" dirty="0" smtClean="0">
                <a:solidFill>
                  <a:srgbClr val="034694"/>
                </a:solidFill>
                <a:latin typeface="Arial" pitchFamily="34" charset="0"/>
              </a:rPr>
              <a:t>ECAs </a:t>
            </a:r>
            <a:r>
              <a:rPr lang="en-GB" sz="1800" dirty="0">
                <a:solidFill>
                  <a:srgbClr val="034694"/>
                </a:solidFill>
                <a:latin typeface="Arial" pitchFamily="34" charset="0"/>
              </a:rPr>
              <a:t>and commercial </a:t>
            </a:r>
            <a:r>
              <a:rPr lang="en-GB" sz="1800" dirty="0" smtClean="0">
                <a:solidFill>
                  <a:srgbClr val="034694"/>
                </a:solidFill>
                <a:latin typeface="Arial" pitchFamily="34" charset="0"/>
              </a:rPr>
              <a:t>banks</a:t>
            </a:r>
            <a:r>
              <a:rPr lang="en-GB" dirty="0" smtClean="0">
                <a:solidFill>
                  <a:srgbClr val="034694"/>
                </a:solidFill>
                <a:latin typeface="Arial" pitchFamily="34" charset="0"/>
              </a:rPr>
              <a:t> </a:t>
            </a:r>
            <a:r>
              <a:rPr lang="en-GB" sz="1600" dirty="0"/>
              <a:t> </a:t>
            </a:r>
          </a:p>
        </p:txBody>
      </p:sp>
      <p:sp>
        <p:nvSpPr>
          <p:cNvPr id="3" name="Rectangle 2"/>
          <p:cNvSpPr/>
          <p:nvPr/>
        </p:nvSpPr>
        <p:spPr>
          <a:xfrm>
            <a:off x="327411" y="1330799"/>
            <a:ext cx="8375374" cy="769441"/>
          </a:xfrm>
          <a:prstGeom prst="rect">
            <a:avLst/>
          </a:prstGeom>
        </p:spPr>
        <p:txBody>
          <a:bodyPr wrap="square">
            <a:spAutoFit/>
          </a:bodyPr>
          <a:lstStyle/>
          <a:p>
            <a:endParaRPr lang="en-GB" sz="1600" dirty="0"/>
          </a:p>
          <a:p>
            <a:r>
              <a:rPr lang="en-GB" dirty="0"/>
              <a:t> </a:t>
            </a:r>
            <a:endParaRPr lang="en-GB" sz="1600" dirty="0"/>
          </a:p>
          <a:p>
            <a:r>
              <a:rPr lang="en-GB" dirty="0"/>
              <a:t> </a:t>
            </a:r>
            <a:endParaRPr lang="en-GB" sz="1600" dirty="0"/>
          </a:p>
        </p:txBody>
      </p:sp>
      <p:sp>
        <p:nvSpPr>
          <p:cNvPr id="2" name="Rectangle 1"/>
          <p:cNvSpPr/>
          <p:nvPr/>
        </p:nvSpPr>
        <p:spPr>
          <a:xfrm>
            <a:off x="216575" y="1465023"/>
            <a:ext cx="8375374" cy="4278094"/>
          </a:xfrm>
          <a:prstGeom prst="rect">
            <a:avLst/>
          </a:prstGeom>
        </p:spPr>
        <p:txBody>
          <a:bodyPr wrap="square">
            <a:spAutoFit/>
          </a:bodyPr>
          <a:lstStyle/>
          <a:p>
            <a:r>
              <a:rPr lang="en-GB" sz="1600" dirty="0"/>
              <a:t> </a:t>
            </a:r>
          </a:p>
          <a:p>
            <a:pPr marL="285750" lvl="0" indent="-285750">
              <a:buFont typeface="Wingdings" pitchFamily="2" charset="2"/>
              <a:buChar char="Ø"/>
            </a:pPr>
            <a:r>
              <a:rPr lang="en-US" sz="1600" dirty="0" smtClean="0"/>
              <a:t>Alstom is keeping in close touch with </a:t>
            </a:r>
            <a:r>
              <a:rPr lang="en-US" sz="1600" b="1" dirty="0" smtClean="0"/>
              <a:t>IFI</a:t>
            </a:r>
            <a:r>
              <a:rPr lang="en-US" sz="1600" dirty="0" smtClean="0"/>
              <a:t>s which provide </a:t>
            </a:r>
            <a:r>
              <a:rPr lang="en-US" sz="1600" dirty="0"/>
              <a:t>not only </a:t>
            </a:r>
            <a:r>
              <a:rPr lang="en-US" sz="1600" dirty="0" smtClean="0"/>
              <a:t>large debt volumes and </a:t>
            </a:r>
            <a:r>
              <a:rPr lang="en-US" sz="1600" dirty="0"/>
              <a:t>long </a:t>
            </a:r>
            <a:r>
              <a:rPr lang="en-US" sz="1600" dirty="0" smtClean="0"/>
              <a:t>maturities, </a:t>
            </a:r>
            <a:r>
              <a:rPr lang="en-US" sz="1600" dirty="0"/>
              <a:t>but also </a:t>
            </a:r>
            <a:r>
              <a:rPr lang="en-US" sz="1600" dirty="0" smtClean="0"/>
              <a:t>expertise on project prioritization, procurement, etc.</a:t>
            </a:r>
            <a:endParaRPr lang="en-US" sz="1600" dirty="0"/>
          </a:p>
          <a:p>
            <a:pPr marL="285750" lvl="0" indent="-285750">
              <a:buFont typeface="Wingdings" pitchFamily="2" charset="2"/>
              <a:buChar char="Ø"/>
            </a:pPr>
            <a:endParaRPr lang="en-US" sz="1600" dirty="0" smtClean="0"/>
          </a:p>
          <a:p>
            <a:pPr marL="285750" lvl="0" indent="-285750">
              <a:buFont typeface="Wingdings" pitchFamily="2" charset="2"/>
              <a:buChar char="Ø"/>
            </a:pPr>
            <a:r>
              <a:rPr lang="en-US" sz="1600" b="1" dirty="0" smtClean="0"/>
              <a:t>EIB</a:t>
            </a:r>
            <a:r>
              <a:rPr lang="en-US" sz="1600" dirty="0" smtClean="0"/>
              <a:t> is now playing a crucial role in European transport PPP as well as renewable energy project finance</a:t>
            </a:r>
          </a:p>
          <a:p>
            <a:r>
              <a:rPr lang="en-US" sz="1600" dirty="0" smtClean="0"/>
              <a:t> </a:t>
            </a:r>
          </a:p>
          <a:p>
            <a:pPr marL="285750" lvl="0" indent="-285750">
              <a:buFont typeface="Wingdings" pitchFamily="2" charset="2"/>
              <a:buChar char="Ø"/>
            </a:pPr>
            <a:r>
              <a:rPr lang="en-US" sz="1600" b="1" dirty="0" smtClean="0"/>
              <a:t>National agencies</a:t>
            </a:r>
            <a:r>
              <a:rPr lang="en-US" sz="1600" dirty="0" smtClean="0"/>
              <a:t>, such as </a:t>
            </a:r>
            <a:r>
              <a:rPr lang="en-US" sz="1600" b="1" dirty="0" smtClean="0"/>
              <a:t>BNDES</a:t>
            </a:r>
            <a:r>
              <a:rPr lang="en-US" sz="1600" dirty="0" smtClean="0"/>
              <a:t> of Brazil and </a:t>
            </a:r>
            <a:r>
              <a:rPr lang="en-US" sz="1600" b="1" dirty="0" err="1" smtClean="0"/>
              <a:t>KfW</a:t>
            </a:r>
            <a:r>
              <a:rPr lang="en-US" sz="1600" dirty="0" smtClean="0"/>
              <a:t> of Germany are highly involved in, and supportive of, renewable energy and rail transport</a:t>
            </a:r>
          </a:p>
          <a:p>
            <a:r>
              <a:rPr lang="en-US" sz="1600" dirty="0" smtClean="0"/>
              <a:t> </a:t>
            </a:r>
          </a:p>
          <a:p>
            <a:pPr marL="285750" lvl="0" indent="-285750">
              <a:buFont typeface="Wingdings" pitchFamily="2" charset="2"/>
              <a:buChar char="Ø"/>
            </a:pPr>
            <a:r>
              <a:rPr lang="en-US" sz="1600" b="1" dirty="0" smtClean="0"/>
              <a:t>Debt capital markets </a:t>
            </a:r>
            <a:r>
              <a:rPr lang="en-US" sz="1600" dirty="0" smtClean="0"/>
              <a:t>(pension funds, life insurers, etc.) have recently become a complementary source of funding; this said, </a:t>
            </a:r>
            <a:r>
              <a:rPr lang="en-US" sz="1600" b="1" dirty="0" smtClean="0"/>
              <a:t>traditional export finance banks </a:t>
            </a:r>
            <a:r>
              <a:rPr lang="en-US" sz="1600" dirty="0" smtClean="0"/>
              <a:t>continue to play a vital role, thanks to their international debt origination, structuring, and management capabilities</a:t>
            </a:r>
          </a:p>
          <a:p>
            <a:r>
              <a:rPr lang="en-US" sz="1600" dirty="0" smtClean="0"/>
              <a:t> </a:t>
            </a:r>
          </a:p>
          <a:p>
            <a:pPr marL="285750" indent="-285750">
              <a:buFont typeface="Wingdings" pitchFamily="2" charset="2"/>
              <a:buChar char="Ø"/>
            </a:pPr>
            <a:r>
              <a:rPr lang="en-US" sz="1600" b="1" dirty="0" smtClean="0"/>
              <a:t>Traditional trade finance instruments </a:t>
            </a:r>
            <a:r>
              <a:rPr lang="en-US" sz="1600" dirty="0" smtClean="0"/>
              <a:t>(LCs, Forfaiting, etc.), including deferred payment schemes with no balance sheet impact for vendors, continue to play a key role for pre-financing and payment security purposes</a:t>
            </a:r>
            <a:endParaRPr lang="en-GB" sz="1600" dirty="0"/>
          </a:p>
        </p:txBody>
      </p:sp>
    </p:spTree>
    <p:extLst>
      <p:ext uri="{BB962C8B-B14F-4D97-AF65-F5344CB8AC3E}">
        <p14:creationId xmlns:p14="http://schemas.microsoft.com/office/powerpoint/2010/main" val="10333759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3491" name="Text Box 5"/>
          <p:cNvSpPr txBox="1">
            <a:spLocks noChangeArrowheads="1"/>
          </p:cNvSpPr>
          <p:nvPr/>
        </p:nvSpPr>
        <p:spPr bwMode="auto">
          <a:xfrm>
            <a:off x="285998" y="441579"/>
            <a:ext cx="8458200" cy="45243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fr-FR"/>
            </a:defPPr>
            <a:lvl1pPr eaLnBrk="1" hangingPunct="1">
              <a:lnSpc>
                <a:spcPct val="90000"/>
              </a:lnSpc>
              <a:defRPr sz="2600">
                <a:solidFill>
                  <a:schemeClr val="accent1"/>
                </a:solidFill>
                <a:latin typeface="+mj-lt"/>
                <a:ea typeface="+mj-ea"/>
                <a:cs typeface="Arial" pitchFamily="34" charset="0"/>
              </a:defRPr>
            </a:lvl1pPr>
            <a:lvl2pPr eaLnBrk="1" hangingPunct="1">
              <a:lnSpc>
                <a:spcPct val="90000"/>
              </a:lnSpc>
              <a:defRPr sz="2800">
                <a:solidFill>
                  <a:schemeClr val="tx2"/>
                </a:solidFill>
              </a:defRPr>
            </a:lvl2pPr>
            <a:lvl3pPr eaLnBrk="1" hangingPunct="1">
              <a:lnSpc>
                <a:spcPct val="90000"/>
              </a:lnSpc>
              <a:defRPr sz="2800">
                <a:solidFill>
                  <a:schemeClr val="tx2"/>
                </a:solidFill>
              </a:defRPr>
            </a:lvl3pPr>
            <a:lvl4pPr eaLnBrk="1" hangingPunct="1">
              <a:lnSpc>
                <a:spcPct val="90000"/>
              </a:lnSpc>
              <a:defRPr sz="2800">
                <a:solidFill>
                  <a:schemeClr val="tx2"/>
                </a:solidFill>
              </a:defRPr>
            </a:lvl4pPr>
            <a:lvl5pPr eaLnBrk="1" hangingPunct="1">
              <a:lnSpc>
                <a:spcPct val="90000"/>
              </a:lnSpc>
              <a:defRPr sz="2800">
                <a:solidFill>
                  <a:schemeClr val="tx2"/>
                </a:solidFill>
              </a:defRPr>
            </a:lvl5pPr>
            <a:lvl6pPr marL="457200" fontAlgn="base">
              <a:lnSpc>
                <a:spcPct val="90000"/>
              </a:lnSpc>
              <a:spcBef>
                <a:spcPct val="0"/>
              </a:spcBef>
              <a:spcAft>
                <a:spcPct val="0"/>
              </a:spcAft>
              <a:defRPr sz="2800">
                <a:solidFill>
                  <a:schemeClr val="tx2"/>
                </a:solidFill>
              </a:defRPr>
            </a:lvl6pPr>
            <a:lvl7pPr marL="914400" fontAlgn="base">
              <a:lnSpc>
                <a:spcPct val="90000"/>
              </a:lnSpc>
              <a:spcBef>
                <a:spcPct val="0"/>
              </a:spcBef>
              <a:spcAft>
                <a:spcPct val="0"/>
              </a:spcAft>
              <a:defRPr sz="2800">
                <a:solidFill>
                  <a:schemeClr val="tx2"/>
                </a:solidFill>
              </a:defRPr>
            </a:lvl7pPr>
            <a:lvl8pPr marL="1371600" fontAlgn="base">
              <a:lnSpc>
                <a:spcPct val="90000"/>
              </a:lnSpc>
              <a:spcBef>
                <a:spcPct val="0"/>
              </a:spcBef>
              <a:spcAft>
                <a:spcPct val="0"/>
              </a:spcAft>
              <a:defRPr sz="2800">
                <a:solidFill>
                  <a:schemeClr val="tx2"/>
                </a:solidFill>
              </a:defRPr>
            </a:lvl8pPr>
            <a:lvl9pPr marL="1828800" fontAlgn="base">
              <a:lnSpc>
                <a:spcPct val="90000"/>
              </a:lnSpc>
              <a:spcBef>
                <a:spcPct val="0"/>
              </a:spcBef>
              <a:spcAft>
                <a:spcPct val="0"/>
              </a:spcAft>
              <a:defRPr sz="2800">
                <a:solidFill>
                  <a:schemeClr val="tx2"/>
                </a:solidFill>
              </a:defRPr>
            </a:lvl9pPr>
          </a:lstStyle>
          <a:p>
            <a:pPr>
              <a:lnSpc>
                <a:spcPct val="100000"/>
              </a:lnSpc>
            </a:pPr>
            <a:r>
              <a:rPr lang="fr-FR" dirty="0">
                <a:solidFill>
                  <a:srgbClr val="034694"/>
                </a:solidFill>
                <a:latin typeface="Arial" pitchFamily="34" charset="0"/>
              </a:rPr>
              <a:t>Alstom</a:t>
            </a:r>
          </a:p>
          <a:p>
            <a:pPr>
              <a:lnSpc>
                <a:spcPct val="100000"/>
              </a:lnSpc>
            </a:pPr>
            <a:r>
              <a:rPr lang="en-GB" sz="1800" dirty="0" smtClean="0">
                <a:solidFill>
                  <a:srgbClr val="034694"/>
                </a:solidFill>
                <a:latin typeface="Arial" pitchFamily="34" charset="0"/>
              </a:rPr>
              <a:t>Innovations Alstom would like </a:t>
            </a:r>
            <a:r>
              <a:rPr lang="en-GB" sz="1800" dirty="0">
                <a:solidFill>
                  <a:srgbClr val="034694"/>
                </a:solidFill>
                <a:latin typeface="Arial" pitchFamily="34" charset="0"/>
              </a:rPr>
              <a:t>to see </a:t>
            </a:r>
            <a:r>
              <a:rPr lang="en-GB" sz="1800" dirty="0" smtClean="0">
                <a:solidFill>
                  <a:srgbClr val="034694"/>
                </a:solidFill>
                <a:latin typeface="Arial" pitchFamily="34" charset="0"/>
              </a:rPr>
              <a:t>in the </a:t>
            </a:r>
            <a:r>
              <a:rPr lang="en-GB" sz="1800" dirty="0">
                <a:solidFill>
                  <a:srgbClr val="034694"/>
                </a:solidFill>
                <a:latin typeface="Arial" pitchFamily="34" charset="0"/>
              </a:rPr>
              <a:t>ECAs </a:t>
            </a:r>
            <a:r>
              <a:rPr lang="en-GB" sz="1800" dirty="0" smtClean="0">
                <a:solidFill>
                  <a:srgbClr val="034694"/>
                </a:solidFill>
                <a:latin typeface="Arial" pitchFamily="34" charset="0"/>
              </a:rPr>
              <a:t>offering </a:t>
            </a:r>
            <a:endParaRPr lang="en-GB" sz="1800" dirty="0">
              <a:solidFill>
                <a:srgbClr val="034694"/>
              </a:solidFill>
              <a:latin typeface="Arial" pitchFamily="34" charset="0"/>
            </a:endParaRPr>
          </a:p>
          <a:p>
            <a:pPr>
              <a:lnSpc>
                <a:spcPct val="100000"/>
              </a:lnSpc>
            </a:pPr>
            <a:endParaRPr lang="en-GB" sz="2400" dirty="0">
              <a:solidFill>
                <a:srgbClr val="034694"/>
              </a:solidFill>
              <a:latin typeface="Arial" pitchFamily="34" charset="0"/>
            </a:endParaRPr>
          </a:p>
        </p:txBody>
      </p:sp>
      <p:sp>
        <p:nvSpPr>
          <p:cNvPr id="3" name="Rectangle 2"/>
          <p:cNvSpPr/>
          <p:nvPr/>
        </p:nvSpPr>
        <p:spPr>
          <a:xfrm>
            <a:off x="327411" y="1330799"/>
            <a:ext cx="8375374" cy="769441"/>
          </a:xfrm>
          <a:prstGeom prst="rect">
            <a:avLst/>
          </a:prstGeom>
        </p:spPr>
        <p:txBody>
          <a:bodyPr wrap="square">
            <a:spAutoFit/>
          </a:bodyPr>
          <a:lstStyle/>
          <a:p>
            <a:endParaRPr lang="en-GB" sz="1600" dirty="0"/>
          </a:p>
          <a:p>
            <a:r>
              <a:rPr lang="en-GB" dirty="0"/>
              <a:t> </a:t>
            </a:r>
            <a:endParaRPr lang="en-GB" sz="1600" dirty="0"/>
          </a:p>
          <a:p>
            <a:r>
              <a:rPr lang="en-GB" dirty="0"/>
              <a:t> </a:t>
            </a:r>
            <a:endParaRPr lang="en-GB" sz="1600" dirty="0"/>
          </a:p>
        </p:txBody>
      </p:sp>
      <p:sp>
        <p:nvSpPr>
          <p:cNvPr id="2" name="Rectangle 1"/>
          <p:cNvSpPr/>
          <p:nvPr/>
        </p:nvSpPr>
        <p:spPr>
          <a:xfrm>
            <a:off x="398590" y="1313939"/>
            <a:ext cx="8304195" cy="4524315"/>
          </a:xfrm>
          <a:prstGeom prst="rect">
            <a:avLst/>
          </a:prstGeom>
        </p:spPr>
        <p:txBody>
          <a:bodyPr wrap="square">
            <a:spAutoFit/>
          </a:bodyPr>
          <a:lstStyle/>
          <a:p>
            <a:r>
              <a:rPr lang="en-GB" sz="1600" dirty="0"/>
              <a:t> </a:t>
            </a:r>
          </a:p>
          <a:p>
            <a:pPr marL="285750" indent="-285750" algn="just">
              <a:buFont typeface="Wingdings" pitchFamily="2" charset="2"/>
              <a:buChar char="Ø"/>
            </a:pPr>
            <a:r>
              <a:rPr lang="en-GB" sz="1600" b="1" i="1" dirty="0" smtClean="0"/>
              <a:t>Export credit bonds </a:t>
            </a:r>
            <a:r>
              <a:rPr lang="en-GB" sz="1600" b="1" i="1" dirty="0"/>
              <a:t>combining pre-financing and </a:t>
            </a:r>
            <a:r>
              <a:rPr lang="en-GB" sz="1600" b="1" i="1" dirty="0" smtClean="0"/>
              <a:t>refinancing</a:t>
            </a:r>
            <a:r>
              <a:rPr lang="en-GB" sz="1600" dirty="0" smtClean="0"/>
              <a:t>, </a:t>
            </a:r>
            <a:r>
              <a:rPr lang="en-GB" sz="1600" dirty="0"/>
              <a:t>committed at commencement date of a contract, could be </a:t>
            </a:r>
            <a:r>
              <a:rPr lang="en-GB" sz="1600" dirty="0" smtClean="0"/>
              <a:t>quite useful, as is already the case for aircraft. </a:t>
            </a:r>
            <a:r>
              <a:rPr lang="en-GB" sz="1600" dirty="0"/>
              <a:t>For </a:t>
            </a:r>
            <a:r>
              <a:rPr lang="en-GB" sz="1600" dirty="0" smtClean="0"/>
              <a:t>exporters, </a:t>
            </a:r>
            <a:r>
              <a:rPr lang="en-GB" sz="1600" dirty="0"/>
              <a:t>the key is to </a:t>
            </a:r>
            <a:r>
              <a:rPr lang="en-GB" sz="1600" dirty="0" smtClean="0"/>
              <a:t>secure contract funding from NTP up until project </a:t>
            </a:r>
            <a:r>
              <a:rPr lang="en-GB" sz="1600" dirty="0"/>
              <a:t>acceptance. The combination of </a:t>
            </a:r>
            <a:r>
              <a:rPr lang="en-GB" sz="1600" dirty="0" smtClean="0"/>
              <a:t>such a pre-financing (off-balance </a:t>
            </a:r>
            <a:r>
              <a:rPr lang="en-GB" sz="1600" dirty="0"/>
              <a:t>sheet for </a:t>
            </a:r>
            <a:r>
              <a:rPr lang="en-GB" sz="1600" dirty="0" smtClean="0"/>
              <a:t>exporters) </a:t>
            </a:r>
            <a:r>
              <a:rPr lang="en-GB" sz="1600" dirty="0"/>
              <a:t>and </a:t>
            </a:r>
            <a:r>
              <a:rPr lang="en-GB" sz="1600" dirty="0" smtClean="0"/>
              <a:t>refinancing solutions should be explored given that clients </a:t>
            </a:r>
            <a:r>
              <a:rPr lang="en-GB" sz="1600" dirty="0"/>
              <a:t>are </a:t>
            </a:r>
            <a:r>
              <a:rPr lang="en-GB" sz="1600" dirty="0" smtClean="0"/>
              <a:t>increasingly requiring delayed payments </a:t>
            </a:r>
            <a:r>
              <a:rPr lang="en-GB" sz="1600" dirty="0"/>
              <a:t>at </a:t>
            </a:r>
            <a:r>
              <a:rPr lang="en-GB" sz="1600" dirty="0" smtClean="0"/>
              <a:t>delivery/project </a:t>
            </a:r>
            <a:r>
              <a:rPr lang="en-GB" sz="1600" dirty="0"/>
              <a:t>acceptance, which </a:t>
            </a:r>
            <a:r>
              <a:rPr lang="en-GB" sz="1600" dirty="0" smtClean="0"/>
              <a:t>negatively impact the exporters’ balance sheets and cash position</a:t>
            </a:r>
            <a:endParaRPr lang="en-GB" sz="1600" dirty="0"/>
          </a:p>
          <a:p>
            <a:r>
              <a:rPr lang="en-GB" sz="1600" dirty="0"/>
              <a:t> </a:t>
            </a:r>
            <a:endParaRPr lang="en-GB" sz="1600" dirty="0" smtClean="0"/>
          </a:p>
          <a:p>
            <a:pPr marL="285750" indent="-285750" algn="just">
              <a:buFont typeface="Wingdings" pitchFamily="2" charset="2"/>
              <a:buChar char="Ø"/>
            </a:pPr>
            <a:r>
              <a:rPr lang="en-GB" sz="1600" dirty="0" smtClean="0"/>
              <a:t>Alstom is often </a:t>
            </a:r>
            <a:r>
              <a:rPr lang="en-GB" sz="1600" dirty="0"/>
              <a:t>reaching the limit of </a:t>
            </a:r>
            <a:r>
              <a:rPr lang="en-GB" sz="1600" dirty="0" smtClean="0"/>
              <a:t>ECA </a:t>
            </a:r>
            <a:r>
              <a:rPr lang="en-GB" sz="1600" dirty="0"/>
              <a:t>support in terms of national content, due to </a:t>
            </a:r>
            <a:r>
              <a:rPr lang="en-GB" sz="1600" dirty="0" smtClean="0"/>
              <a:t>its increasingly global manufacturing footprint. </a:t>
            </a:r>
            <a:r>
              <a:rPr lang="en-GB" sz="1600" dirty="0"/>
              <a:t> </a:t>
            </a:r>
            <a:r>
              <a:rPr lang="en-GB" sz="1600" dirty="0" smtClean="0"/>
              <a:t>Alstom would thus welcome:</a:t>
            </a:r>
          </a:p>
          <a:p>
            <a:pPr marL="742950" lvl="1" indent="-285750" algn="just">
              <a:buFont typeface="Wingdings" panose="05000000000000000000" pitchFamily="2" charset="2"/>
              <a:buChar char="§"/>
            </a:pPr>
            <a:r>
              <a:rPr lang="en-US" sz="1600" b="1" i="1" dirty="0" smtClean="0"/>
              <a:t>The creation of a EU–wide export credit </a:t>
            </a:r>
            <a:r>
              <a:rPr lang="en-US" sz="1600" b="1" i="1" dirty="0"/>
              <a:t>agency </a:t>
            </a:r>
            <a:r>
              <a:rPr lang="en-US" sz="1600" b="1" i="1" dirty="0" smtClean="0"/>
              <a:t>and of a global reinsurance mechanism </a:t>
            </a:r>
            <a:r>
              <a:rPr lang="en-US" sz="1600" b="1" i="1" dirty="0"/>
              <a:t>for EU </a:t>
            </a:r>
            <a:r>
              <a:rPr lang="en-US" sz="1600" b="1" i="1" dirty="0" smtClean="0"/>
              <a:t>ECAs </a:t>
            </a:r>
            <a:r>
              <a:rPr lang="en-GB" sz="1600" dirty="0" smtClean="0"/>
              <a:t>in </a:t>
            </a:r>
            <a:r>
              <a:rPr lang="en-GB" sz="1600" dirty="0"/>
              <a:t>coordination with </a:t>
            </a:r>
            <a:r>
              <a:rPr lang="en-GB" sz="1600" dirty="0" smtClean="0"/>
              <a:t>national ECAs</a:t>
            </a:r>
            <a:r>
              <a:rPr lang="en-US" sz="1600" dirty="0" smtClean="0"/>
              <a:t>:</a:t>
            </a:r>
            <a:endParaRPr lang="en-US" sz="1600" dirty="0"/>
          </a:p>
          <a:p>
            <a:pPr marL="1200150" lvl="2" indent="-285750" algn="just">
              <a:buFont typeface="Courier New" panose="02070309020205020404" pitchFamily="49" charset="0"/>
              <a:buChar char="o"/>
            </a:pPr>
            <a:r>
              <a:rPr lang="en-US" sz="1600" dirty="0" smtClean="0"/>
              <a:t>EU/EIB could credit enhance the </a:t>
            </a:r>
            <a:r>
              <a:rPr lang="en-US" sz="1600" dirty="0"/>
              <a:t>fronting European </a:t>
            </a:r>
            <a:r>
              <a:rPr lang="en-US" sz="1600" dirty="0" smtClean="0"/>
              <a:t>ECAs given their AAA ratings</a:t>
            </a:r>
          </a:p>
          <a:p>
            <a:pPr marL="1200150" lvl="2" indent="-285750" algn="just">
              <a:buFont typeface="Courier New" panose="02070309020205020404" pitchFamily="49" charset="0"/>
              <a:buChar char="o"/>
            </a:pPr>
            <a:r>
              <a:rPr lang="en-US" sz="1600" dirty="0" smtClean="0"/>
              <a:t>This would make intra-EU sourcing more flexible, thus avoiding </a:t>
            </a:r>
            <a:r>
              <a:rPr lang="en-US" sz="1600" dirty="0"/>
              <a:t>complex multi-sourcing ECA pure cover </a:t>
            </a:r>
            <a:r>
              <a:rPr lang="en-US" sz="1600" dirty="0" smtClean="0"/>
              <a:t>arrangements with diverse national content policies</a:t>
            </a:r>
          </a:p>
          <a:p>
            <a:pPr marL="1200150" lvl="2" indent="-285750" algn="just">
              <a:buFont typeface="Courier New" panose="02070309020205020404" pitchFamily="49" charset="0"/>
              <a:buChar char="o"/>
            </a:pPr>
            <a:r>
              <a:rPr lang="en-US" sz="1600" dirty="0" smtClean="0"/>
              <a:t>Eligibility </a:t>
            </a:r>
            <a:r>
              <a:rPr lang="en-US" sz="1600" dirty="0"/>
              <a:t>of </a:t>
            </a:r>
            <a:r>
              <a:rPr lang="en-US" sz="1600" dirty="0" smtClean="0"/>
              <a:t>a reasonable quantum of non-EU content </a:t>
            </a:r>
            <a:endParaRPr lang="en-US" sz="1600" dirty="0"/>
          </a:p>
          <a:p>
            <a:pPr marL="742950" lvl="1" indent="-285750" algn="just">
              <a:buFont typeface="Wingdings" panose="05000000000000000000" pitchFamily="2" charset="2"/>
              <a:buChar char="§"/>
            </a:pPr>
            <a:r>
              <a:rPr lang="en-GB" sz="1600" dirty="0"/>
              <a:t> </a:t>
            </a:r>
            <a:r>
              <a:rPr lang="en-GB" sz="1600" b="1" i="1" dirty="0" smtClean="0"/>
              <a:t>The harmonization </a:t>
            </a:r>
            <a:r>
              <a:rPr lang="en-GB" sz="1600" b="1" i="1" dirty="0"/>
              <a:t>of the process for applying and fixing </a:t>
            </a:r>
            <a:r>
              <a:rPr lang="en-GB" sz="1600" b="1" i="1" dirty="0" smtClean="0"/>
              <a:t>CIRR </a:t>
            </a:r>
            <a:r>
              <a:rPr lang="en-GB" sz="1600" dirty="0" smtClean="0"/>
              <a:t>rates </a:t>
            </a:r>
            <a:r>
              <a:rPr lang="en-GB" sz="1600" dirty="0"/>
              <a:t>between the various national </a:t>
            </a:r>
            <a:r>
              <a:rPr lang="en-GB" sz="1600" dirty="0" smtClean="0"/>
              <a:t>authorities in the EU</a:t>
            </a:r>
            <a:endParaRPr lang="en-GB" sz="1600" dirty="0"/>
          </a:p>
        </p:txBody>
      </p:sp>
    </p:spTree>
    <p:extLst>
      <p:ext uri="{BB962C8B-B14F-4D97-AF65-F5344CB8AC3E}">
        <p14:creationId xmlns:p14="http://schemas.microsoft.com/office/powerpoint/2010/main" val="1025371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3491" name="Text Box 5"/>
          <p:cNvSpPr txBox="1">
            <a:spLocks noChangeArrowheads="1"/>
          </p:cNvSpPr>
          <p:nvPr/>
        </p:nvSpPr>
        <p:spPr bwMode="auto">
          <a:xfrm>
            <a:off x="285998" y="441579"/>
            <a:ext cx="8458200" cy="45243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fr-FR"/>
            </a:defPPr>
            <a:lvl1pPr eaLnBrk="1" hangingPunct="1">
              <a:lnSpc>
                <a:spcPct val="90000"/>
              </a:lnSpc>
              <a:defRPr sz="2600">
                <a:solidFill>
                  <a:schemeClr val="accent1"/>
                </a:solidFill>
                <a:latin typeface="+mj-lt"/>
                <a:ea typeface="+mj-ea"/>
                <a:cs typeface="Arial" pitchFamily="34" charset="0"/>
              </a:defRPr>
            </a:lvl1pPr>
            <a:lvl2pPr eaLnBrk="1" hangingPunct="1">
              <a:lnSpc>
                <a:spcPct val="90000"/>
              </a:lnSpc>
              <a:defRPr sz="2800">
                <a:solidFill>
                  <a:schemeClr val="tx2"/>
                </a:solidFill>
              </a:defRPr>
            </a:lvl2pPr>
            <a:lvl3pPr eaLnBrk="1" hangingPunct="1">
              <a:lnSpc>
                <a:spcPct val="90000"/>
              </a:lnSpc>
              <a:defRPr sz="2800">
                <a:solidFill>
                  <a:schemeClr val="tx2"/>
                </a:solidFill>
              </a:defRPr>
            </a:lvl3pPr>
            <a:lvl4pPr eaLnBrk="1" hangingPunct="1">
              <a:lnSpc>
                <a:spcPct val="90000"/>
              </a:lnSpc>
              <a:defRPr sz="2800">
                <a:solidFill>
                  <a:schemeClr val="tx2"/>
                </a:solidFill>
              </a:defRPr>
            </a:lvl4pPr>
            <a:lvl5pPr eaLnBrk="1" hangingPunct="1">
              <a:lnSpc>
                <a:spcPct val="90000"/>
              </a:lnSpc>
              <a:defRPr sz="2800">
                <a:solidFill>
                  <a:schemeClr val="tx2"/>
                </a:solidFill>
              </a:defRPr>
            </a:lvl5pPr>
            <a:lvl6pPr marL="457200" fontAlgn="base">
              <a:lnSpc>
                <a:spcPct val="90000"/>
              </a:lnSpc>
              <a:spcBef>
                <a:spcPct val="0"/>
              </a:spcBef>
              <a:spcAft>
                <a:spcPct val="0"/>
              </a:spcAft>
              <a:defRPr sz="2800">
                <a:solidFill>
                  <a:schemeClr val="tx2"/>
                </a:solidFill>
              </a:defRPr>
            </a:lvl6pPr>
            <a:lvl7pPr marL="914400" fontAlgn="base">
              <a:lnSpc>
                <a:spcPct val="90000"/>
              </a:lnSpc>
              <a:spcBef>
                <a:spcPct val="0"/>
              </a:spcBef>
              <a:spcAft>
                <a:spcPct val="0"/>
              </a:spcAft>
              <a:defRPr sz="2800">
                <a:solidFill>
                  <a:schemeClr val="tx2"/>
                </a:solidFill>
              </a:defRPr>
            </a:lvl7pPr>
            <a:lvl8pPr marL="1371600" fontAlgn="base">
              <a:lnSpc>
                <a:spcPct val="90000"/>
              </a:lnSpc>
              <a:spcBef>
                <a:spcPct val="0"/>
              </a:spcBef>
              <a:spcAft>
                <a:spcPct val="0"/>
              </a:spcAft>
              <a:defRPr sz="2800">
                <a:solidFill>
                  <a:schemeClr val="tx2"/>
                </a:solidFill>
              </a:defRPr>
            </a:lvl8pPr>
            <a:lvl9pPr marL="1828800" fontAlgn="base">
              <a:lnSpc>
                <a:spcPct val="90000"/>
              </a:lnSpc>
              <a:spcBef>
                <a:spcPct val="0"/>
              </a:spcBef>
              <a:spcAft>
                <a:spcPct val="0"/>
              </a:spcAft>
              <a:defRPr sz="2800">
                <a:solidFill>
                  <a:schemeClr val="tx2"/>
                </a:solidFill>
              </a:defRPr>
            </a:lvl9pPr>
          </a:lstStyle>
          <a:p>
            <a:pPr>
              <a:lnSpc>
                <a:spcPct val="100000"/>
              </a:lnSpc>
            </a:pPr>
            <a:r>
              <a:rPr lang="fr-FR" dirty="0">
                <a:solidFill>
                  <a:srgbClr val="034694"/>
                </a:solidFill>
                <a:latin typeface="Arial" pitchFamily="34" charset="0"/>
              </a:rPr>
              <a:t>Alstom</a:t>
            </a:r>
          </a:p>
          <a:p>
            <a:pPr>
              <a:lnSpc>
                <a:spcPct val="100000"/>
              </a:lnSpc>
            </a:pPr>
            <a:r>
              <a:rPr lang="en-GB" sz="1800" dirty="0" smtClean="0">
                <a:solidFill>
                  <a:srgbClr val="034694"/>
                </a:solidFill>
                <a:latin typeface="Arial" pitchFamily="34" charset="0"/>
              </a:rPr>
              <a:t>Innovations Alstom would like </a:t>
            </a:r>
            <a:r>
              <a:rPr lang="en-GB" sz="1800" dirty="0">
                <a:solidFill>
                  <a:srgbClr val="034694"/>
                </a:solidFill>
                <a:latin typeface="Arial" pitchFamily="34" charset="0"/>
              </a:rPr>
              <a:t>to see </a:t>
            </a:r>
            <a:r>
              <a:rPr lang="en-GB" sz="1800" dirty="0" smtClean="0">
                <a:solidFill>
                  <a:srgbClr val="034694"/>
                </a:solidFill>
                <a:latin typeface="Arial" pitchFamily="34" charset="0"/>
              </a:rPr>
              <a:t>in the </a:t>
            </a:r>
            <a:r>
              <a:rPr lang="en-GB" sz="1800" dirty="0">
                <a:solidFill>
                  <a:srgbClr val="034694"/>
                </a:solidFill>
                <a:latin typeface="Arial" pitchFamily="34" charset="0"/>
              </a:rPr>
              <a:t>ECAs </a:t>
            </a:r>
            <a:r>
              <a:rPr lang="en-GB" sz="1800" dirty="0" smtClean="0">
                <a:solidFill>
                  <a:srgbClr val="034694"/>
                </a:solidFill>
                <a:latin typeface="Arial" pitchFamily="34" charset="0"/>
              </a:rPr>
              <a:t>offering </a:t>
            </a:r>
            <a:endParaRPr lang="en-GB" sz="1800" dirty="0">
              <a:solidFill>
                <a:srgbClr val="034694"/>
              </a:solidFill>
              <a:latin typeface="Arial" pitchFamily="34" charset="0"/>
            </a:endParaRPr>
          </a:p>
        </p:txBody>
      </p:sp>
      <p:sp>
        <p:nvSpPr>
          <p:cNvPr id="3" name="Rectangle 2"/>
          <p:cNvSpPr/>
          <p:nvPr/>
        </p:nvSpPr>
        <p:spPr>
          <a:xfrm>
            <a:off x="327411" y="1302160"/>
            <a:ext cx="8375374" cy="769441"/>
          </a:xfrm>
          <a:prstGeom prst="rect">
            <a:avLst/>
          </a:prstGeom>
        </p:spPr>
        <p:txBody>
          <a:bodyPr wrap="square">
            <a:spAutoFit/>
          </a:bodyPr>
          <a:lstStyle/>
          <a:p>
            <a:endParaRPr lang="en-GB" sz="1600" dirty="0"/>
          </a:p>
          <a:p>
            <a:r>
              <a:rPr lang="en-GB" dirty="0"/>
              <a:t> </a:t>
            </a:r>
            <a:endParaRPr lang="en-GB" sz="1600" dirty="0"/>
          </a:p>
          <a:p>
            <a:r>
              <a:rPr lang="en-GB" dirty="0"/>
              <a:t> </a:t>
            </a:r>
            <a:endParaRPr lang="en-GB" sz="1600" dirty="0"/>
          </a:p>
        </p:txBody>
      </p:sp>
      <p:sp>
        <p:nvSpPr>
          <p:cNvPr id="2" name="Rectangle 1"/>
          <p:cNvSpPr/>
          <p:nvPr/>
        </p:nvSpPr>
        <p:spPr>
          <a:xfrm>
            <a:off x="281144" y="1302076"/>
            <a:ext cx="8375374" cy="5016758"/>
          </a:xfrm>
          <a:prstGeom prst="rect">
            <a:avLst/>
          </a:prstGeom>
        </p:spPr>
        <p:txBody>
          <a:bodyPr wrap="square">
            <a:spAutoFit/>
          </a:bodyPr>
          <a:lstStyle/>
          <a:p>
            <a:pPr marL="285750" indent="-285750">
              <a:buFont typeface="Wingdings" pitchFamily="2" charset="2"/>
              <a:buChar char="Ø"/>
            </a:pPr>
            <a:endParaRPr lang="en-US" sz="1600" b="1" i="1" dirty="0" smtClean="0"/>
          </a:p>
          <a:p>
            <a:pPr marL="285750" indent="-285750" algn="just">
              <a:buFont typeface="Wingdings" pitchFamily="2" charset="2"/>
              <a:buChar char="Ø"/>
            </a:pPr>
            <a:r>
              <a:rPr lang="en-US" sz="1600" b="1" dirty="0" smtClean="0"/>
              <a:t>The creation of EU and/or French direct lending entities</a:t>
            </a:r>
            <a:r>
              <a:rPr lang="en-US" sz="1600" dirty="0" smtClean="0"/>
              <a:t> to support Alstom as a “European champion” (52,000 employees; exports from Europe &gt; 1/3 of orders) or a “French champion” (18,000 employees; exports from France &gt; 50 % of orders); this would enable us to: </a:t>
            </a:r>
          </a:p>
          <a:p>
            <a:pPr marL="742950" lvl="1" indent="-285750" algn="just">
              <a:buFont typeface="Wingdings" pitchFamily="2" charset="2"/>
              <a:buChar char="§"/>
            </a:pPr>
            <a:r>
              <a:rPr lang="en-US" sz="1600" dirty="0" smtClean="0"/>
              <a:t>Compete more effectively in emerging countries (e.g. Central Asia, India) where our competitors benefit from such financial support (US Exim Bank, China Development Bank, </a:t>
            </a:r>
            <a:r>
              <a:rPr lang="en-US" sz="1600" dirty="0" err="1" smtClean="0"/>
              <a:t>KfW</a:t>
            </a:r>
            <a:r>
              <a:rPr lang="en-US" sz="1600" dirty="0" smtClean="0"/>
              <a:t>, JBIC, EDC); indeed, Alstom is missing opportunities given that pure cover ECA financing is not competitive any longer</a:t>
            </a:r>
          </a:p>
          <a:p>
            <a:pPr marL="742950" lvl="1" indent="-285750" algn="just">
              <a:buFont typeface="Wingdings" pitchFamily="2" charset="2"/>
              <a:buChar char="§"/>
            </a:pPr>
            <a:r>
              <a:rPr lang="en-US" sz="1600" dirty="0" smtClean="0"/>
              <a:t>Address lack of liquidity from pure cover ECA providers for jumbo deals (such as nuclear power plants); current commercial bank market capacity is estimated at about €3 billion for a single transaction</a:t>
            </a:r>
          </a:p>
          <a:p>
            <a:pPr marL="742950" lvl="1" indent="-285750" algn="just">
              <a:buFont typeface="Wingdings" pitchFamily="2" charset="2"/>
              <a:buChar char="§"/>
            </a:pPr>
            <a:endParaRPr lang="en-US" sz="1600" dirty="0" smtClean="0"/>
          </a:p>
          <a:p>
            <a:pPr marL="285750" indent="-285750" algn="just">
              <a:buFont typeface="Wingdings" pitchFamily="2" charset="2"/>
              <a:buChar char="Ø"/>
            </a:pPr>
            <a:r>
              <a:rPr lang="en-US" sz="1600" b="1" dirty="0" smtClean="0"/>
              <a:t>The amendment of OECD Arrangement for Export Credit for Rail:</a:t>
            </a:r>
          </a:p>
          <a:p>
            <a:pPr marL="742950" lvl="1" indent="-285750" algn="just">
              <a:buFont typeface="Wingdings" pitchFamily="2" charset="2"/>
              <a:buChar char="§"/>
            </a:pPr>
            <a:r>
              <a:rPr lang="en-US" sz="1600" dirty="0" smtClean="0"/>
              <a:t>Loan maturity should reflect the life span of the underlying assets (minimum 15 years)</a:t>
            </a:r>
          </a:p>
          <a:p>
            <a:pPr marL="742950" lvl="1" indent="-285750" algn="just">
              <a:buFont typeface="Wingdings" pitchFamily="2" charset="2"/>
              <a:buChar char="§"/>
            </a:pPr>
            <a:r>
              <a:rPr lang="en-US" sz="1600" dirty="0" smtClean="0"/>
              <a:t>This would reduce the impact of debt service on clients’ budgets</a:t>
            </a:r>
          </a:p>
          <a:p>
            <a:pPr marL="742950" lvl="1" indent="-285750" algn="just">
              <a:buFont typeface="Wingdings" pitchFamily="2" charset="2"/>
              <a:buChar char="§"/>
            </a:pPr>
            <a:r>
              <a:rPr lang="en-US" sz="1600" dirty="0" smtClean="0"/>
              <a:t>This would be warranted by the positive environmental and social impact of rail compared to other means of transportation</a:t>
            </a:r>
          </a:p>
          <a:p>
            <a:pPr marL="742950" lvl="1" indent="-285750" algn="just">
              <a:buFont typeface="Wingdings" pitchFamily="2" charset="2"/>
              <a:buChar char="§"/>
            </a:pPr>
            <a:endParaRPr lang="en-US" sz="1600" dirty="0" smtClean="0"/>
          </a:p>
          <a:p>
            <a:pPr marL="285750" indent="-285750" algn="just">
              <a:buFont typeface="Wingdings" pitchFamily="2" charset="2"/>
              <a:buChar char="Ø"/>
            </a:pPr>
            <a:r>
              <a:rPr lang="en-GB" sz="1600" b="1" i="1" dirty="0"/>
              <a:t>T</a:t>
            </a:r>
            <a:r>
              <a:rPr lang="en-GB" sz="1600" b="1" i="1" dirty="0" smtClean="0"/>
              <a:t>he launch by EIB </a:t>
            </a:r>
            <a:r>
              <a:rPr lang="en-GB" sz="1600" dirty="0" smtClean="0"/>
              <a:t>of the </a:t>
            </a:r>
            <a:r>
              <a:rPr lang="en-GB" sz="1600" b="1" i="1" dirty="0"/>
              <a:t>Africa Energy Guaranteed Fund </a:t>
            </a:r>
            <a:r>
              <a:rPr lang="en-GB" sz="1600" dirty="0"/>
              <a:t>in </a:t>
            </a:r>
            <a:r>
              <a:rPr lang="en-GB" sz="1600" dirty="0" smtClean="0"/>
              <a:t>partnership </a:t>
            </a:r>
            <a:r>
              <a:rPr lang="en-GB" sz="1600" dirty="0"/>
              <a:t>with the African Trade Insurance </a:t>
            </a:r>
            <a:r>
              <a:rPr lang="en-GB" sz="1600" dirty="0" smtClean="0"/>
              <a:t>Company</a:t>
            </a:r>
            <a:endParaRPr lang="en-GB" sz="1600" dirty="0"/>
          </a:p>
        </p:txBody>
      </p:sp>
    </p:spTree>
    <p:extLst>
      <p:ext uri="{BB962C8B-B14F-4D97-AF65-F5344CB8AC3E}">
        <p14:creationId xmlns:p14="http://schemas.microsoft.com/office/powerpoint/2010/main" val="19720961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0" name="Rectangle 19"/>
          <p:cNvSpPr>
            <a:spLocks noGrp="1" noChangeArrowheads="1"/>
          </p:cNvSpPr>
          <p:nvPr>
            <p:ph idx="1"/>
          </p:nvPr>
        </p:nvSpPr>
        <p:spPr>
          <a:xfrm>
            <a:off x="431800" y="1270080"/>
            <a:ext cx="3759809" cy="523220"/>
          </a:xfrm>
        </p:spPr>
        <p:txBody>
          <a:bodyPr>
            <a:noAutofit/>
          </a:bodyPr>
          <a:lstStyle/>
          <a:p>
            <a:pPr marL="0" indent="0" algn="ctr">
              <a:lnSpc>
                <a:spcPct val="100000"/>
              </a:lnSpc>
              <a:spcAft>
                <a:spcPct val="0"/>
              </a:spcAft>
              <a:buClr>
                <a:schemeClr val="folHlink"/>
              </a:buClr>
              <a:buNone/>
            </a:pPr>
            <a:r>
              <a:rPr lang="en-GB" sz="1400" b="1" kern="1200" dirty="0" smtClean="0">
                <a:solidFill>
                  <a:srgbClr val="034694"/>
                </a:solidFill>
                <a:latin typeface="Arial" pitchFamily="34" charset="0"/>
              </a:rPr>
              <a:t>Alstom Thermal Power</a:t>
            </a:r>
            <a:endParaRPr lang="en-GB" sz="1400" b="1" kern="1200" dirty="0">
              <a:solidFill>
                <a:srgbClr val="034694"/>
              </a:solidFill>
              <a:latin typeface="Arial" pitchFamily="34" charset="0"/>
            </a:endParaRPr>
          </a:p>
        </p:txBody>
      </p:sp>
      <p:sp>
        <p:nvSpPr>
          <p:cNvPr id="4102" name="Rectangle 30"/>
          <p:cNvSpPr>
            <a:spLocks noChangeArrowheads="1"/>
          </p:cNvSpPr>
          <p:nvPr/>
        </p:nvSpPr>
        <p:spPr bwMode="auto">
          <a:xfrm>
            <a:off x="4952788" y="3982681"/>
            <a:ext cx="3761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algn="ctr">
              <a:spcBef>
                <a:spcPts val="1000"/>
              </a:spcBef>
              <a:spcAft>
                <a:spcPts val="0"/>
              </a:spcAft>
              <a:buClr>
                <a:srgbClr val="1B5CA5"/>
              </a:buClr>
            </a:pPr>
            <a:r>
              <a:rPr lang="en-GB" b="1" dirty="0" smtClean="0">
                <a:solidFill>
                  <a:srgbClr val="034694"/>
                </a:solidFill>
                <a:latin typeface="Arial" pitchFamily="34" charset="0"/>
                <a:cs typeface="Arial" pitchFamily="34" charset="0"/>
              </a:rPr>
              <a:t>Alstom Transport</a:t>
            </a:r>
            <a:endParaRPr lang="en-GB" b="1" dirty="0">
              <a:solidFill>
                <a:srgbClr val="034694"/>
              </a:solidFill>
              <a:latin typeface="Arial" pitchFamily="34" charset="0"/>
              <a:cs typeface="Arial" pitchFamily="34" charset="0"/>
            </a:endParaRPr>
          </a:p>
        </p:txBody>
      </p:sp>
      <p:pic>
        <p:nvPicPr>
          <p:cNvPr id="4104" name="Picture 43" descr="Tucuman nuit Haut def cop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7079" y="1818109"/>
            <a:ext cx="2889250" cy="1900237"/>
          </a:xfrm>
          <a:prstGeom prst="rect">
            <a:avLst/>
          </a:prstGeom>
          <a:noFill/>
          <a:ln w="12700" algn="ctr">
            <a:solidFill>
              <a:srgbClr val="03468C"/>
            </a:solidFill>
            <a:miter lim="800000"/>
            <a:headEnd/>
            <a:tailEnd/>
          </a:ln>
          <a:extLst>
            <a:ext uri="{909E8E84-426E-40DD-AFC4-6F175D3DCCD1}">
              <a14:hiddenFill xmlns:a14="http://schemas.microsoft.com/office/drawing/2010/main">
                <a:solidFill>
                  <a:srgbClr val="FFFFFF"/>
                </a:solidFill>
              </a14:hiddenFill>
            </a:ext>
          </a:extLst>
        </p:spPr>
      </p:pic>
      <p:sp>
        <p:nvSpPr>
          <p:cNvPr id="4105" name="Rectangle 49"/>
          <p:cNvSpPr>
            <a:spLocks noChangeArrowheads="1"/>
          </p:cNvSpPr>
          <p:nvPr/>
        </p:nvSpPr>
        <p:spPr bwMode="auto">
          <a:xfrm>
            <a:off x="4923130" y="1270079"/>
            <a:ext cx="379065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algn="ctr">
              <a:spcBef>
                <a:spcPts val="1000"/>
              </a:spcBef>
              <a:buClr>
                <a:schemeClr val="folHlink"/>
              </a:buClr>
            </a:pPr>
            <a:r>
              <a:rPr lang="en-GB" b="1" dirty="0" smtClean="0">
                <a:solidFill>
                  <a:srgbClr val="034694"/>
                </a:solidFill>
                <a:latin typeface="Arial" pitchFamily="34" charset="0"/>
                <a:cs typeface="Arial" pitchFamily="34" charset="0"/>
              </a:rPr>
              <a:t>Alstom Grid</a:t>
            </a:r>
            <a:endParaRPr lang="en-GB" b="1" dirty="0">
              <a:solidFill>
                <a:srgbClr val="034694"/>
              </a:solidFill>
              <a:latin typeface="Arial" pitchFamily="34" charset="0"/>
              <a:cs typeface="Arial" pitchFamily="34" charset="0"/>
            </a:endParaRPr>
          </a:p>
        </p:txBody>
      </p:sp>
      <p:sp>
        <p:nvSpPr>
          <p:cNvPr id="14" name="Rectangle 29"/>
          <p:cNvSpPr>
            <a:spLocks noChangeArrowheads="1"/>
          </p:cNvSpPr>
          <p:nvPr/>
        </p:nvSpPr>
        <p:spPr bwMode="auto">
          <a:xfrm>
            <a:off x="860945" y="3982681"/>
            <a:ext cx="2901519" cy="31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66700" indent="-266700" algn="ctr">
              <a:spcBef>
                <a:spcPts val="1000"/>
              </a:spcBef>
              <a:spcAft>
                <a:spcPts val="0"/>
              </a:spcAft>
              <a:buClr>
                <a:srgbClr val="1B5CA5"/>
              </a:buClr>
              <a:buFont typeface="Wingdings" pitchFamily="2" charset="2"/>
              <a:buNone/>
              <a:tabLst>
                <a:tab pos="7524750" algn="r"/>
              </a:tabLst>
            </a:pPr>
            <a:r>
              <a:rPr lang="en-GB" b="1" dirty="0" smtClean="0">
                <a:solidFill>
                  <a:srgbClr val="034694"/>
                </a:solidFill>
                <a:latin typeface="Arial" pitchFamily="34" charset="0"/>
                <a:cs typeface="Arial" pitchFamily="34" charset="0"/>
              </a:rPr>
              <a:t>Alstom Renewable Power</a:t>
            </a:r>
            <a:endParaRPr lang="en-GB" b="1" dirty="0">
              <a:solidFill>
                <a:srgbClr val="034694"/>
              </a:solidFill>
              <a:latin typeface="Arial" pitchFamily="34" charset="0"/>
              <a:cs typeface="Arial" pitchFamily="34" charset="0"/>
            </a:endParaRPr>
          </a:p>
        </p:txBody>
      </p:sp>
      <p:pic>
        <p:nvPicPr>
          <p:cNvPr id="15" name="Picture 2" descr="D:\Documents and Settings\jbridon\Bureau\Haliade au carnet 19 mars M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0945" y="4414451"/>
            <a:ext cx="2901518" cy="1869635"/>
          </a:xfrm>
          <a:prstGeom prst="rect">
            <a:avLst/>
          </a:prstGeom>
          <a:noFill/>
          <a:ln w="12700">
            <a:solidFill>
              <a:srgbClr val="03468C"/>
            </a:solidFill>
          </a:ln>
          <a:extLst>
            <a:ext uri="{909E8E84-426E-40DD-AFC4-6F175D3DCCD1}">
              <a14:hiddenFill xmlns:a14="http://schemas.microsoft.com/office/drawing/2010/main">
                <a:solidFill>
                  <a:srgbClr val="FFFFFF"/>
                </a:solidFill>
              </a14:hiddenFill>
            </a:ext>
          </a:extLst>
        </p:spPr>
      </p:pic>
      <p:sp>
        <p:nvSpPr>
          <p:cNvPr id="16" name="Rectangle 9"/>
          <p:cNvSpPr txBox="1">
            <a:spLocks noChangeArrowheads="1"/>
          </p:cNvSpPr>
          <p:nvPr/>
        </p:nvSpPr>
        <p:spPr>
          <a:xfrm>
            <a:off x="428625" y="87777"/>
            <a:ext cx="8285163" cy="860425"/>
          </a:xfrm>
          <a:prstGeom prst="rect">
            <a:avLst/>
          </a:prstGeom>
          <a:noFill/>
        </p:spPr>
        <p:txBody>
          <a:bodyPr anchor="ctr" anchorCtr="0"/>
          <a:lstStyle>
            <a:lvl1pPr algn="l" rtl="0" eaLnBrk="1" fontAlgn="base" hangingPunct="1">
              <a:lnSpc>
                <a:spcPct val="90000"/>
              </a:lnSpc>
              <a:spcBef>
                <a:spcPct val="0"/>
              </a:spcBef>
              <a:spcAft>
                <a:spcPct val="0"/>
              </a:spcAft>
              <a:defRPr sz="2600">
                <a:solidFill>
                  <a:schemeClr val="accent1"/>
                </a:solidFill>
                <a:latin typeface="+mj-lt"/>
                <a:ea typeface="+mj-ea"/>
                <a:cs typeface="Arial" pitchFamily="34" charset="0"/>
              </a:defRPr>
            </a:lvl1pPr>
            <a:lvl2pPr algn="l" rtl="0" eaLnBrk="1" fontAlgn="base" hangingPunct="1">
              <a:lnSpc>
                <a:spcPct val="90000"/>
              </a:lnSpc>
              <a:spcBef>
                <a:spcPct val="0"/>
              </a:spcBef>
              <a:spcAft>
                <a:spcPct val="0"/>
              </a:spcAft>
              <a:defRPr sz="2800">
                <a:solidFill>
                  <a:schemeClr val="tx2"/>
                </a:solidFill>
                <a:latin typeface="Alstom" pitchFamily="2" charset="0"/>
              </a:defRPr>
            </a:lvl2pPr>
            <a:lvl3pPr algn="l" rtl="0" eaLnBrk="1" fontAlgn="base" hangingPunct="1">
              <a:lnSpc>
                <a:spcPct val="90000"/>
              </a:lnSpc>
              <a:spcBef>
                <a:spcPct val="0"/>
              </a:spcBef>
              <a:spcAft>
                <a:spcPct val="0"/>
              </a:spcAft>
              <a:defRPr sz="2800">
                <a:solidFill>
                  <a:schemeClr val="tx2"/>
                </a:solidFill>
                <a:latin typeface="Alstom" pitchFamily="2" charset="0"/>
              </a:defRPr>
            </a:lvl3pPr>
            <a:lvl4pPr algn="l" rtl="0" eaLnBrk="1" fontAlgn="base" hangingPunct="1">
              <a:lnSpc>
                <a:spcPct val="90000"/>
              </a:lnSpc>
              <a:spcBef>
                <a:spcPct val="0"/>
              </a:spcBef>
              <a:spcAft>
                <a:spcPct val="0"/>
              </a:spcAft>
              <a:defRPr sz="2800">
                <a:solidFill>
                  <a:schemeClr val="tx2"/>
                </a:solidFill>
                <a:latin typeface="Alstom" pitchFamily="2" charset="0"/>
              </a:defRPr>
            </a:lvl4pPr>
            <a:lvl5pPr algn="l" rtl="0" eaLnBrk="1" fontAlgn="base" hangingPunct="1">
              <a:lnSpc>
                <a:spcPct val="90000"/>
              </a:lnSpc>
              <a:spcBef>
                <a:spcPct val="0"/>
              </a:spcBef>
              <a:spcAft>
                <a:spcPct val="0"/>
              </a:spcAft>
              <a:defRPr sz="2800">
                <a:solidFill>
                  <a:schemeClr val="tx2"/>
                </a:solidFill>
                <a:latin typeface="Alstom" pitchFamily="2" charset="0"/>
              </a:defRPr>
            </a:lvl5pPr>
            <a:lvl6pPr marL="457200" algn="l" rtl="0" eaLnBrk="1" fontAlgn="base" hangingPunct="1">
              <a:lnSpc>
                <a:spcPct val="90000"/>
              </a:lnSpc>
              <a:spcBef>
                <a:spcPct val="0"/>
              </a:spcBef>
              <a:spcAft>
                <a:spcPct val="0"/>
              </a:spcAft>
              <a:defRPr sz="2800">
                <a:solidFill>
                  <a:schemeClr val="tx2"/>
                </a:solidFill>
                <a:latin typeface="Alstom" pitchFamily="2" charset="0"/>
              </a:defRPr>
            </a:lvl6pPr>
            <a:lvl7pPr marL="914400" algn="l" rtl="0" eaLnBrk="1" fontAlgn="base" hangingPunct="1">
              <a:lnSpc>
                <a:spcPct val="90000"/>
              </a:lnSpc>
              <a:spcBef>
                <a:spcPct val="0"/>
              </a:spcBef>
              <a:spcAft>
                <a:spcPct val="0"/>
              </a:spcAft>
              <a:defRPr sz="2800">
                <a:solidFill>
                  <a:schemeClr val="tx2"/>
                </a:solidFill>
                <a:latin typeface="Alstom" pitchFamily="2" charset="0"/>
              </a:defRPr>
            </a:lvl7pPr>
            <a:lvl8pPr marL="1371600" algn="l" rtl="0" eaLnBrk="1" fontAlgn="base" hangingPunct="1">
              <a:lnSpc>
                <a:spcPct val="90000"/>
              </a:lnSpc>
              <a:spcBef>
                <a:spcPct val="0"/>
              </a:spcBef>
              <a:spcAft>
                <a:spcPct val="0"/>
              </a:spcAft>
              <a:defRPr sz="2800">
                <a:solidFill>
                  <a:schemeClr val="tx2"/>
                </a:solidFill>
                <a:latin typeface="Alstom" pitchFamily="2" charset="0"/>
              </a:defRPr>
            </a:lvl8pPr>
            <a:lvl9pPr marL="1828800" algn="l" rtl="0" eaLnBrk="1" fontAlgn="base" hangingPunct="1">
              <a:lnSpc>
                <a:spcPct val="90000"/>
              </a:lnSpc>
              <a:spcBef>
                <a:spcPct val="0"/>
              </a:spcBef>
              <a:spcAft>
                <a:spcPct val="0"/>
              </a:spcAft>
              <a:defRPr sz="2800">
                <a:solidFill>
                  <a:schemeClr val="tx2"/>
                </a:solidFill>
                <a:latin typeface="Alstom" pitchFamily="2" charset="0"/>
              </a:defRPr>
            </a:lvl9pPr>
          </a:lstStyle>
          <a:p>
            <a:pPr>
              <a:lnSpc>
                <a:spcPct val="100000"/>
              </a:lnSpc>
            </a:pPr>
            <a:r>
              <a:rPr lang="en-GB" dirty="0" smtClean="0">
                <a:solidFill>
                  <a:srgbClr val="034694"/>
                </a:solidFill>
                <a:latin typeface="Arial" pitchFamily="34" charset="0"/>
              </a:rPr>
              <a:t>Alstom </a:t>
            </a:r>
          </a:p>
          <a:p>
            <a:r>
              <a:rPr lang="en-GB" sz="1800" dirty="0" smtClean="0">
                <a:solidFill>
                  <a:srgbClr val="034694"/>
                </a:solidFill>
              </a:rPr>
              <a:t>Four Sectors</a:t>
            </a:r>
            <a:endParaRPr lang="en-GB" sz="1800" dirty="0">
              <a:solidFill>
                <a:srgbClr val="034694"/>
              </a:solidFill>
            </a:endParaRPr>
          </a:p>
        </p:txBody>
      </p:sp>
      <p:pic>
        <p:nvPicPr>
          <p:cNvPr id="4113" name="Picture 53" descr="D:\Documents and Settings\jzorzi\Bureau\Series-capacitor-2x1008-MVAr,-400-kV-50-Hz.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8497" y="1818109"/>
            <a:ext cx="2839925" cy="1900237"/>
          </a:xfrm>
          <a:prstGeom prst="rect">
            <a:avLst/>
          </a:prstGeom>
          <a:noFill/>
          <a:ln w="12700">
            <a:solidFill>
              <a:srgbClr val="03468C"/>
            </a:solidFill>
            <a:miter lim="800000"/>
            <a:headEnd/>
            <a:tailEnd/>
          </a:ln>
          <a:extLst>
            <a:ext uri="{909E8E84-426E-40DD-AFC4-6F175D3DCCD1}">
              <a14:hiddenFill xmlns:a14="http://schemas.microsoft.com/office/drawing/2010/main">
                <a:solidFill>
                  <a:srgbClr val="FFFFFF"/>
                </a:solidFill>
              </a14:hiddenFill>
            </a:ext>
          </a:extLst>
        </p:spPr>
      </p:pic>
      <p:pic>
        <p:nvPicPr>
          <p:cNvPr id="410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4632" y="4414451"/>
            <a:ext cx="2807654" cy="1869635"/>
          </a:xfrm>
          <a:prstGeom prst="rect">
            <a:avLst/>
          </a:prstGeom>
          <a:noFill/>
          <a:ln w="12700">
            <a:solidFill>
              <a:srgbClr val="03468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7342826"/>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4976" y="1698663"/>
            <a:ext cx="5572459" cy="3347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3" name="Rectangle 83"/>
          <p:cNvSpPr>
            <a:spLocks noGrp="1" noChangeArrowheads="1"/>
          </p:cNvSpPr>
          <p:nvPr>
            <p:ph idx="1"/>
          </p:nvPr>
        </p:nvSpPr>
        <p:spPr>
          <a:xfrm>
            <a:off x="1853967" y="5550378"/>
            <a:ext cx="5821960" cy="907941"/>
          </a:xfrm>
          <a:noFill/>
          <a:extLst/>
        </p:spPr>
        <p:txBody>
          <a:bodyPr wrap="square">
            <a:spAutoFit/>
          </a:bodyPr>
          <a:lstStyle/>
          <a:p>
            <a:pPr marL="266700" indent="-266700">
              <a:lnSpc>
                <a:spcPct val="100000"/>
              </a:lnSpc>
              <a:spcBef>
                <a:spcPts val="300"/>
              </a:spcBef>
              <a:spcAft>
                <a:spcPts val="300"/>
              </a:spcAft>
              <a:buClr>
                <a:srgbClr val="034694"/>
              </a:buClr>
            </a:pPr>
            <a:r>
              <a:rPr lang="en-GB" b="1" kern="1200" dirty="0" smtClean="0">
                <a:solidFill>
                  <a:srgbClr val="626262"/>
                </a:solidFill>
                <a:latin typeface="Arial" pitchFamily="34" charset="0"/>
              </a:rPr>
              <a:t>Total sales   2012/13 = €20 billion</a:t>
            </a:r>
          </a:p>
          <a:p>
            <a:pPr marL="266700" indent="-266700">
              <a:lnSpc>
                <a:spcPct val="100000"/>
              </a:lnSpc>
              <a:spcBef>
                <a:spcPts val="300"/>
              </a:spcBef>
              <a:spcAft>
                <a:spcPts val="300"/>
              </a:spcAft>
              <a:buClr>
                <a:srgbClr val="034694"/>
              </a:buClr>
            </a:pPr>
            <a:r>
              <a:rPr lang="en-GB" b="1" kern="1200" dirty="0" smtClean="0">
                <a:solidFill>
                  <a:srgbClr val="626262"/>
                </a:solidFill>
                <a:latin typeface="Arial" pitchFamily="34" charset="0"/>
              </a:rPr>
              <a:t>Total orders 2012/13 = €24 billion</a:t>
            </a:r>
            <a:endParaRPr lang="en-GB" b="1" kern="1200" dirty="0">
              <a:solidFill>
                <a:srgbClr val="626262"/>
              </a:solidFill>
              <a:latin typeface="Arial" pitchFamily="34" charset="0"/>
            </a:endParaRPr>
          </a:p>
        </p:txBody>
      </p:sp>
      <p:sp>
        <p:nvSpPr>
          <p:cNvPr id="5124" name="Rectangle 152"/>
          <p:cNvSpPr>
            <a:spLocks noChangeArrowheads="1"/>
          </p:cNvSpPr>
          <p:nvPr/>
        </p:nvSpPr>
        <p:spPr bwMode="auto">
          <a:xfrm>
            <a:off x="6335713" y="3397850"/>
            <a:ext cx="1595437" cy="827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buClr>
                <a:srgbClr val="FF0000"/>
              </a:buClr>
              <a:buSzPct val="75000"/>
              <a:buFont typeface="Arial Narrow" pitchFamily="34" charset="0"/>
              <a:buNone/>
              <a:tabLst>
                <a:tab pos="7524750" algn="r"/>
              </a:tabLst>
            </a:pPr>
            <a:r>
              <a:rPr lang="en-GB" sz="2200" b="1" dirty="0" smtClean="0">
                <a:solidFill>
                  <a:srgbClr val="5F5F5F"/>
                </a:solidFill>
                <a:latin typeface="Arial" pitchFamily="34" charset="0"/>
                <a:cs typeface="Arial" pitchFamily="34" charset="0"/>
              </a:rPr>
              <a:t>Transport</a:t>
            </a:r>
            <a:br>
              <a:rPr lang="en-GB" sz="2200" b="1" dirty="0" smtClean="0">
                <a:solidFill>
                  <a:srgbClr val="5F5F5F"/>
                </a:solidFill>
                <a:latin typeface="Arial" pitchFamily="34" charset="0"/>
                <a:cs typeface="Arial" pitchFamily="34" charset="0"/>
              </a:rPr>
            </a:br>
            <a:r>
              <a:rPr lang="en-GB" sz="2600" b="1" dirty="0" smtClean="0">
                <a:solidFill>
                  <a:srgbClr val="DE007E"/>
                </a:solidFill>
                <a:latin typeface="Arial" pitchFamily="34" charset="0"/>
                <a:cs typeface="Arial" pitchFamily="34" charset="0"/>
              </a:rPr>
              <a:t>€5.5b</a:t>
            </a:r>
            <a:r>
              <a:rPr lang="en-GB" sz="1600" b="1" dirty="0" smtClean="0">
                <a:solidFill>
                  <a:srgbClr val="DE007E"/>
                </a:solidFill>
                <a:latin typeface="Arial" pitchFamily="34" charset="0"/>
                <a:cs typeface="Arial" pitchFamily="34" charset="0"/>
              </a:rPr>
              <a:t> </a:t>
            </a:r>
            <a:endParaRPr lang="en-GB" sz="1600" b="1" dirty="0">
              <a:solidFill>
                <a:srgbClr val="DE007E"/>
              </a:solidFill>
              <a:latin typeface="Arial" pitchFamily="34" charset="0"/>
              <a:cs typeface="Arial" pitchFamily="34" charset="0"/>
            </a:endParaRPr>
          </a:p>
        </p:txBody>
      </p:sp>
      <p:sp>
        <p:nvSpPr>
          <p:cNvPr id="5125" name="Rectangle 161"/>
          <p:cNvSpPr>
            <a:spLocks noChangeArrowheads="1"/>
          </p:cNvSpPr>
          <p:nvPr/>
        </p:nvSpPr>
        <p:spPr bwMode="auto">
          <a:xfrm>
            <a:off x="754062" y="2334225"/>
            <a:ext cx="2430462" cy="823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
                <a:srgbClr val="FF0000"/>
              </a:buClr>
              <a:buSzPct val="75000"/>
              <a:buFont typeface="Arial Narrow" pitchFamily="34" charset="0"/>
              <a:buNone/>
              <a:tabLst>
                <a:tab pos="7524750" algn="r"/>
              </a:tabLst>
            </a:pPr>
            <a:r>
              <a:rPr lang="en-GB" sz="2200" b="1" dirty="0" smtClean="0">
                <a:solidFill>
                  <a:srgbClr val="5F5F5F"/>
                </a:solidFill>
                <a:latin typeface="Arial" pitchFamily="34" charset="0"/>
                <a:cs typeface="Arial" pitchFamily="34" charset="0"/>
              </a:rPr>
              <a:t>Thermal Power </a:t>
            </a:r>
            <a:r>
              <a:rPr lang="en-GB" sz="2400" b="1" dirty="0" smtClean="0">
                <a:solidFill>
                  <a:srgbClr val="03468C"/>
                </a:solidFill>
                <a:latin typeface="Arial" pitchFamily="34" charset="0"/>
                <a:cs typeface="Arial" pitchFamily="34" charset="0"/>
              </a:rPr>
              <a:t/>
            </a:r>
            <a:br>
              <a:rPr lang="en-GB" sz="2400" b="1" dirty="0" smtClean="0">
                <a:solidFill>
                  <a:srgbClr val="03468C"/>
                </a:solidFill>
                <a:latin typeface="Arial" pitchFamily="34" charset="0"/>
                <a:cs typeface="Arial" pitchFamily="34" charset="0"/>
              </a:rPr>
            </a:br>
            <a:r>
              <a:rPr lang="en-GB" sz="2600" b="1" dirty="0" smtClean="0">
                <a:solidFill>
                  <a:srgbClr val="DE007E"/>
                </a:solidFill>
                <a:latin typeface="Arial" pitchFamily="34" charset="0"/>
                <a:cs typeface="Arial" pitchFamily="34" charset="0"/>
              </a:rPr>
              <a:t>9€9.2b</a:t>
            </a:r>
            <a:endParaRPr lang="en-GB" sz="1600" b="1" dirty="0">
              <a:solidFill>
                <a:srgbClr val="DE007E"/>
              </a:solidFill>
              <a:latin typeface="Arial" pitchFamily="34" charset="0"/>
              <a:cs typeface="Arial" pitchFamily="34" charset="0"/>
            </a:endParaRPr>
          </a:p>
          <a:p>
            <a:pPr>
              <a:buClr>
                <a:srgbClr val="FF0000"/>
              </a:buClr>
              <a:buSzPct val="75000"/>
              <a:buFont typeface="Arial Narrow" pitchFamily="34" charset="0"/>
              <a:buNone/>
              <a:tabLst>
                <a:tab pos="7524750" algn="r"/>
              </a:tabLst>
            </a:pPr>
            <a:endParaRPr lang="en-GB" sz="2400" b="1" dirty="0" smtClean="0">
              <a:solidFill>
                <a:srgbClr val="DE007E"/>
              </a:solidFill>
              <a:latin typeface="Arial" pitchFamily="34" charset="0"/>
              <a:cs typeface="Arial" pitchFamily="34" charset="0"/>
            </a:endParaRPr>
          </a:p>
          <a:p>
            <a:pPr algn="r">
              <a:buClr>
                <a:srgbClr val="FF0000"/>
              </a:buClr>
              <a:buSzPct val="75000"/>
              <a:buFont typeface="Arial Narrow" pitchFamily="34" charset="0"/>
              <a:buNone/>
              <a:tabLst>
                <a:tab pos="7524750" algn="r"/>
              </a:tabLst>
            </a:pPr>
            <a:endParaRPr lang="en-GB" sz="1800" b="1" dirty="0">
              <a:solidFill>
                <a:schemeClr val="hlink"/>
              </a:solidFill>
              <a:latin typeface="Arial" pitchFamily="34" charset="0"/>
              <a:cs typeface="Arial" pitchFamily="34" charset="0"/>
            </a:endParaRPr>
          </a:p>
        </p:txBody>
      </p:sp>
      <p:sp>
        <p:nvSpPr>
          <p:cNvPr id="5126" name="Line 162"/>
          <p:cNvSpPr>
            <a:spLocks noChangeShapeType="1"/>
          </p:cNvSpPr>
          <p:nvPr/>
        </p:nvSpPr>
        <p:spPr bwMode="auto">
          <a:xfrm>
            <a:off x="5657850" y="3801075"/>
            <a:ext cx="2273300" cy="0"/>
          </a:xfrm>
          <a:prstGeom prst="line">
            <a:avLst/>
          </a:prstGeom>
          <a:noFill/>
          <a:ln w="9525">
            <a:solidFill>
              <a:srgbClr val="62626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GB">
              <a:latin typeface="Arial" pitchFamily="34" charset="0"/>
              <a:cs typeface="Arial" pitchFamily="34" charset="0"/>
            </a:endParaRPr>
          </a:p>
        </p:txBody>
      </p:sp>
      <p:sp>
        <p:nvSpPr>
          <p:cNvPr id="5127" name="Line 164"/>
          <p:cNvSpPr>
            <a:spLocks noChangeShapeType="1"/>
          </p:cNvSpPr>
          <p:nvPr/>
        </p:nvSpPr>
        <p:spPr bwMode="auto">
          <a:xfrm>
            <a:off x="754062" y="2748563"/>
            <a:ext cx="2790825" cy="0"/>
          </a:xfrm>
          <a:prstGeom prst="line">
            <a:avLst/>
          </a:prstGeom>
          <a:noFill/>
          <a:ln w="9525">
            <a:solidFill>
              <a:srgbClr val="62626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GB">
              <a:latin typeface="Arial" pitchFamily="34" charset="0"/>
              <a:cs typeface="Arial" pitchFamily="34" charset="0"/>
            </a:endParaRPr>
          </a:p>
        </p:txBody>
      </p:sp>
      <p:sp>
        <p:nvSpPr>
          <p:cNvPr id="5128" name="Rectangle 165"/>
          <p:cNvSpPr>
            <a:spLocks noChangeArrowheads="1"/>
          </p:cNvSpPr>
          <p:nvPr/>
        </p:nvSpPr>
        <p:spPr bwMode="auto">
          <a:xfrm>
            <a:off x="6115050" y="1910363"/>
            <a:ext cx="1285875" cy="799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buClr>
                <a:srgbClr val="FF0000"/>
              </a:buClr>
              <a:buSzPct val="75000"/>
              <a:buFont typeface="Arial Narrow" pitchFamily="34" charset="0"/>
              <a:buNone/>
              <a:tabLst>
                <a:tab pos="7524750" algn="r"/>
              </a:tabLst>
            </a:pPr>
            <a:r>
              <a:rPr lang="en-GB" sz="2200" b="1" dirty="0" smtClean="0">
                <a:solidFill>
                  <a:srgbClr val="5F5F5F"/>
                </a:solidFill>
                <a:latin typeface="Arial" pitchFamily="34" charset="0"/>
                <a:cs typeface="Arial" pitchFamily="34" charset="0"/>
              </a:rPr>
              <a:t>Grid</a:t>
            </a:r>
          </a:p>
          <a:p>
            <a:pPr algn="r">
              <a:buClr>
                <a:srgbClr val="FF0000"/>
              </a:buClr>
              <a:buSzPct val="75000"/>
              <a:buFont typeface="Arial Narrow" pitchFamily="34" charset="0"/>
              <a:buNone/>
              <a:tabLst>
                <a:tab pos="7524750" algn="r"/>
              </a:tabLst>
            </a:pPr>
            <a:r>
              <a:rPr lang="en-GB" sz="2600" b="1" dirty="0" smtClean="0">
                <a:solidFill>
                  <a:srgbClr val="DE007E"/>
                </a:solidFill>
                <a:latin typeface="Arial" pitchFamily="34" charset="0"/>
                <a:cs typeface="Arial" pitchFamily="34" charset="0"/>
              </a:rPr>
              <a:t>€3.8b</a:t>
            </a:r>
            <a:endParaRPr lang="en-GB" sz="1600" b="1" dirty="0">
              <a:solidFill>
                <a:srgbClr val="DE007E"/>
              </a:solidFill>
              <a:latin typeface="Arial" pitchFamily="34" charset="0"/>
              <a:cs typeface="Arial" pitchFamily="34" charset="0"/>
            </a:endParaRPr>
          </a:p>
        </p:txBody>
      </p:sp>
      <p:sp>
        <p:nvSpPr>
          <p:cNvPr id="5129" name="Line 166"/>
          <p:cNvSpPr>
            <a:spLocks noChangeShapeType="1"/>
          </p:cNvSpPr>
          <p:nvPr/>
        </p:nvSpPr>
        <p:spPr bwMode="auto">
          <a:xfrm>
            <a:off x="5400675" y="2304063"/>
            <a:ext cx="2000250" cy="0"/>
          </a:xfrm>
          <a:prstGeom prst="line">
            <a:avLst/>
          </a:prstGeom>
          <a:noFill/>
          <a:ln w="9525">
            <a:solidFill>
              <a:srgbClr val="62626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latin typeface="Arial" pitchFamily="34" charset="0"/>
              <a:cs typeface="Arial" pitchFamily="34" charset="0"/>
            </a:endParaRPr>
          </a:p>
        </p:txBody>
      </p:sp>
      <p:sp>
        <p:nvSpPr>
          <p:cNvPr id="5130" name="Rectangle 161"/>
          <p:cNvSpPr>
            <a:spLocks noChangeArrowheads="1"/>
          </p:cNvSpPr>
          <p:nvPr/>
        </p:nvSpPr>
        <p:spPr bwMode="auto">
          <a:xfrm>
            <a:off x="1158875" y="4669065"/>
            <a:ext cx="2632075" cy="764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
                <a:srgbClr val="FF0000"/>
              </a:buClr>
              <a:buSzPct val="75000"/>
              <a:buFont typeface="Arial Narrow" pitchFamily="34" charset="0"/>
              <a:buNone/>
              <a:tabLst>
                <a:tab pos="7524750" algn="r"/>
              </a:tabLst>
            </a:pPr>
            <a:r>
              <a:rPr lang="en-GB" sz="2200" b="1" dirty="0" smtClean="0">
                <a:solidFill>
                  <a:srgbClr val="5F5F5F"/>
                </a:solidFill>
                <a:latin typeface="Arial" pitchFamily="34" charset="0"/>
                <a:cs typeface="Arial" pitchFamily="34" charset="0"/>
              </a:rPr>
              <a:t>Renewable Power </a:t>
            </a:r>
            <a:r>
              <a:rPr lang="en-GB" sz="2600" b="1" dirty="0" smtClean="0">
                <a:solidFill>
                  <a:srgbClr val="DE007E"/>
                </a:solidFill>
                <a:latin typeface="Arial" pitchFamily="34" charset="0"/>
                <a:cs typeface="Arial" pitchFamily="34" charset="0"/>
              </a:rPr>
              <a:t>€1.8b</a:t>
            </a:r>
            <a:endParaRPr lang="en-GB" sz="1600" b="1" dirty="0">
              <a:solidFill>
                <a:srgbClr val="DE007E"/>
              </a:solidFill>
              <a:latin typeface="Arial" pitchFamily="34" charset="0"/>
              <a:cs typeface="Arial" pitchFamily="34" charset="0"/>
            </a:endParaRPr>
          </a:p>
        </p:txBody>
      </p:sp>
      <p:sp>
        <p:nvSpPr>
          <p:cNvPr id="5131" name="Line 164"/>
          <p:cNvSpPr>
            <a:spLocks noChangeShapeType="1"/>
          </p:cNvSpPr>
          <p:nvPr/>
        </p:nvSpPr>
        <p:spPr bwMode="auto">
          <a:xfrm>
            <a:off x="1158875" y="5058002"/>
            <a:ext cx="2563813" cy="0"/>
          </a:xfrm>
          <a:prstGeom prst="line">
            <a:avLst/>
          </a:prstGeom>
          <a:noFill/>
          <a:ln w="9525">
            <a:solidFill>
              <a:srgbClr val="62626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latin typeface="Arial" pitchFamily="34" charset="0"/>
              <a:cs typeface="Arial" pitchFamily="34" charset="0"/>
            </a:endParaRPr>
          </a:p>
        </p:txBody>
      </p:sp>
      <p:sp>
        <p:nvSpPr>
          <p:cNvPr id="5132" name="Line 164"/>
          <p:cNvSpPr>
            <a:spLocks noChangeShapeType="1"/>
          </p:cNvSpPr>
          <p:nvPr/>
        </p:nvSpPr>
        <p:spPr bwMode="auto">
          <a:xfrm flipV="1">
            <a:off x="3722688" y="4611914"/>
            <a:ext cx="853280" cy="446087"/>
          </a:xfrm>
          <a:prstGeom prst="line">
            <a:avLst/>
          </a:prstGeom>
          <a:noFill/>
          <a:ln w="9525">
            <a:solidFill>
              <a:srgbClr val="62626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GB">
              <a:latin typeface="Arial" pitchFamily="34" charset="0"/>
              <a:cs typeface="Arial" pitchFamily="34" charset="0"/>
            </a:endParaRPr>
          </a:p>
        </p:txBody>
      </p:sp>
      <p:sp>
        <p:nvSpPr>
          <p:cNvPr id="18" name="Rectangle 9"/>
          <p:cNvSpPr txBox="1">
            <a:spLocks noChangeArrowheads="1"/>
          </p:cNvSpPr>
          <p:nvPr/>
        </p:nvSpPr>
        <p:spPr>
          <a:xfrm>
            <a:off x="438150" y="87777"/>
            <a:ext cx="8275638" cy="860425"/>
          </a:xfrm>
          <a:prstGeom prst="rect">
            <a:avLst/>
          </a:prstGeom>
          <a:noFill/>
        </p:spPr>
        <p:txBody>
          <a:bodyPr anchor="ctr" anchorCtr="0"/>
          <a:lstStyle>
            <a:lvl1pPr algn="l" rtl="0" eaLnBrk="1" fontAlgn="base" hangingPunct="1">
              <a:lnSpc>
                <a:spcPct val="90000"/>
              </a:lnSpc>
              <a:spcBef>
                <a:spcPct val="0"/>
              </a:spcBef>
              <a:spcAft>
                <a:spcPct val="0"/>
              </a:spcAft>
              <a:defRPr sz="2600">
                <a:solidFill>
                  <a:schemeClr val="accent1"/>
                </a:solidFill>
                <a:latin typeface="+mj-lt"/>
                <a:ea typeface="+mj-ea"/>
                <a:cs typeface="Arial" pitchFamily="34" charset="0"/>
              </a:defRPr>
            </a:lvl1pPr>
            <a:lvl2pPr algn="l" rtl="0" eaLnBrk="1" fontAlgn="base" hangingPunct="1">
              <a:lnSpc>
                <a:spcPct val="90000"/>
              </a:lnSpc>
              <a:spcBef>
                <a:spcPct val="0"/>
              </a:spcBef>
              <a:spcAft>
                <a:spcPct val="0"/>
              </a:spcAft>
              <a:defRPr sz="2800">
                <a:solidFill>
                  <a:schemeClr val="tx2"/>
                </a:solidFill>
                <a:latin typeface="Alstom" pitchFamily="2" charset="0"/>
              </a:defRPr>
            </a:lvl2pPr>
            <a:lvl3pPr algn="l" rtl="0" eaLnBrk="1" fontAlgn="base" hangingPunct="1">
              <a:lnSpc>
                <a:spcPct val="90000"/>
              </a:lnSpc>
              <a:spcBef>
                <a:spcPct val="0"/>
              </a:spcBef>
              <a:spcAft>
                <a:spcPct val="0"/>
              </a:spcAft>
              <a:defRPr sz="2800">
                <a:solidFill>
                  <a:schemeClr val="tx2"/>
                </a:solidFill>
                <a:latin typeface="Alstom" pitchFamily="2" charset="0"/>
              </a:defRPr>
            </a:lvl3pPr>
            <a:lvl4pPr algn="l" rtl="0" eaLnBrk="1" fontAlgn="base" hangingPunct="1">
              <a:lnSpc>
                <a:spcPct val="90000"/>
              </a:lnSpc>
              <a:spcBef>
                <a:spcPct val="0"/>
              </a:spcBef>
              <a:spcAft>
                <a:spcPct val="0"/>
              </a:spcAft>
              <a:defRPr sz="2800">
                <a:solidFill>
                  <a:schemeClr val="tx2"/>
                </a:solidFill>
                <a:latin typeface="Alstom" pitchFamily="2" charset="0"/>
              </a:defRPr>
            </a:lvl4pPr>
            <a:lvl5pPr algn="l" rtl="0" eaLnBrk="1" fontAlgn="base" hangingPunct="1">
              <a:lnSpc>
                <a:spcPct val="90000"/>
              </a:lnSpc>
              <a:spcBef>
                <a:spcPct val="0"/>
              </a:spcBef>
              <a:spcAft>
                <a:spcPct val="0"/>
              </a:spcAft>
              <a:defRPr sz="2800">
                <a:solidFill>
                  <a:schemeClr val="tx2"/>
                </a:solidFill>
                <a:latin typeface="Alstom" pitchFamily="2" charset="0"/>
              </a:defRPr>
            </a:lvl5pPr>
            <a:lvl6pPr marL="457200" algn="l" rtl="0" eaLnBrk="1" fontAlgn="base" hangingPunct="1">
              <a:lnSpc>
                <a:spcPct val="90000"/>
              </a:lnSpc>
              <a:spcBef>
                <a:spcPct val="0"/>
              </a:spcBef>
              <a:spcAft>
                <a:spcPct val="0"/>
              </a:spcAft>
              <a:defRPr sz="2800">
                <a:solidFill>
                  <a:schemeClr val="tx2"/>
                </a:solidFill>
                <a:latin typeface="Alstom" pitchFamily="2" charset="0"/>
              </a:defRPr>
            </a:lvl6pPr>
            <a:lvl7pPr marL="914400" algn="l" rtl="0" eaLnBrk="1" fontAlgn="base" hangingPunct="1">
              <a:lnSpc>
                <a:spcPct val="90000"/>
              </a:lnSpc>
              <a:spcBef>
                <a:spcPct val="0"/>
              </a:spcBef>
              <a:spcAft>
                <a:spcPct val="0"/>
              </a:spcAft>
              <a:defRPr sz="2800">
                <a:solidFill>
                  <a:schemeClr val="tx2"/>
                </a:solidFill>
                <a:latin typeface="Alstom" pitchFamily="2" charset="0"/>
              </a:defRPr>
            </a:lvl7pPr>
            <a:lvl8pPr marL="1371600" algn="l" rtl="0" eaLnBrk="1" fontAlgn="base" hangingPunct="1">
              <a:lnSpc>
                <a:spcPct val="90000"/>
              </a:lnSpc>
              <a:spcBef>
                <a:spcPct val="0"/>
              </a:spcBef>
              <a:spcAft>
                <a:spcPct val="0"/>
              </a:spcAft>
              <a:defRPr sz="2800">
                <a:solidFill>
                  <a:schemeClr val="tx2"/>
                </a:solidFill>
                <a:latin typeface="Alstom" pitchFamily="2" charset="0"/>
              </a:defRPr>
            </a:lvl8pPr>
            <a:lvl9pPr marL="1828800" algn="l" rtl="0" eaLnBrk="1" fontAlgn="base" hangingPunct="1">
              <a:lnSpc>
                <a:spcPct val="90000"/>
              </a:lnSpc>
              <a:spcBef>
                <a:spcPct val="0"/>
              </a:spcBef>
              <a:spcAft>
                <a:spcPct val="0"/>
              </a:spcAft>
              <a:defRPr sz="2800">
                <a:solidFill>
                  <a:schemeClr val="tx2"/>
                </a:solidFill>
                <a:latin typeface="Alstom" pitchFamily="2" charset="0"/>
              </a:defRPr>
            </a:lvl9pPr>
          </a:lstStyle>
          <a:p>
            <a:pPr>
              <a:lnSpc>
                <a:spcPct val="100000"/>
              </a:lnSpc>
            </a:pPr>
            <a:r>
              <a:rPr lang="fr-FR" dirty="0" smtClean="0">
                <a:solidFill>
                  <a:srgbClr val="034694"/>
                </a:solidFill>
                <a:latin typeface="Arial" pitchFamily="34" charset="0"/>
              </a:rPr>
              <a:t>Alstom</a:t>
            </a:r>
            <a:endParaRPr lang="en-GB" dirty="0" smtClean="0">
              <a:solidFill>
                <a:srgbClr val="034694"/>
              </a:solidFill>
              <a:latin typeface="Arial" pitchFamily="34" charset="0"/>
            </a:endParaRPr>
          </a:p>
          <a:p>
            <a:r>
              <a:rPr lang="en-GB" sz="1800" dirty="0" smtClean="0">
                <a:solidFill>
                  <a:srgbClr val="034694"/>
                </a:solidFill>
              </a:rPr>
              <a:t>Sales and Orders</a:t>
            </a:r>
            <a:endParaRPr lang="en-GB" sz="1800" dirty="0">
              <a:solidFill>
                <a:srgbClr val="034694"/>
              </a:solidFill>
            </a:endParaRPr>
          </a:p>
        </p:txBody>
      </p:sp>
      <p:sp>
        <p:nvSpPr>
          <p:cNvPr id="4" name="ZoneTexte 3"/>
          <p:cNvSpPr txBox="1"/>
          <p:nvPr/>
        </p:nvSpPr>
        <p:spPr>
          <a:xfrm>
            <a:off x="428625" y="1267776"/>
            <a:ext cx="8285163" cy="430887"/>
          </a:xfrm>
          <a:prstGeom prst="rect">
            <a:avLst/>
          </a:prstGeom>
          <a:noFill/>
        </p:spPr>
        <p:txBody>
          <a:bodyPr wrap="square" rtlCol="0">
            <a:spAutoFit/>
          </a:bodyPr>
          <a:lstStyle/>
          <a:p>
            <a:pPr algn="ctr"/>
            <a:r>
              <a:rPr lang="en-GB" sz="2200" dirty="0" smtClean="0">
                <a:solidFill>
                  <a:srgbClr val="034694"/>
                </a:solidFill>
                <a:latin typeface="Arial" pitchFamily="34" charset="0"/>
                <a:cs typeface="Arial" pitchFamily="34" charset="0"/>
              </a:rPr>
              <a:t>Group Sales</a:t>
            </a:r>
          </a:p>
        </p:txBody>
      </p:sp>
    </p:spTree>
    <p:extLst>
      <p:ext uri="{BB962C8B-B14F-4D97-AF65-F5344CB8AC3E}">
        <p14:creationId xmlns:p14="http://schemas.microsoft.com/office/powerpoint/2010/main" val="2266173847"/>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417"/>
          <p:cNvGrpSpPr>
            <a:grpSpLocks/>
          </p:cNvGrpSpPr>
          <p:nvPr/>
        </p:nvGrpSpPr>
        <p:grpSpPr bwMode="auto">
          <a:xfrm>
            <a:off x="230608" y="1776413"/>
            <a:ext cx="7625930" cy="4633943"/>
            <a:chOff x="472" y="1195"/>
            <a:chExt cx="4850" cy="3088"/>
          </a:xfrm>
        </p:grpSpPr>
        <p:grpSp>
          <p:nvGrpSpPr>
            <p:cNvPr id="7226" name="Group 418"/>
            <p:cNvGrpSpPr>
              <a:grpSpLocks/>
            </p:cNvGrpSpPr>
            <p:nvPr/>
          </p:nvGrpSpPr>
          <p:grpSpPr bwMode="auto">
            <a:xfrm>
              <a:off x="472" y="1195"/>
              <a:ext cx="4850" cy="3088"/>
              <a:chOff x="472" y="1195"/>
              <a:chExt cx="4850" cy="3088"/>
            </a:xfrm>
          </p:grpSpPr>
          <p:sp>
            <p:nvSpPr>
              <p:cNvPr id="7228" name="Freeform 419"/>
              <p:cNvSpPr>
                <a:spLocks/>
              </p:cNvSpPr>
              <p:nvPr/>
            </p:nvSpPr>
            <p:spPr bwMode="auto">
              <a:xfrm>
                <a:off x="1133" y="1919"/>
                <a:ext cx="250" cy="211"/>
              </a:xfrm>
              <a:custGeom>
                <a:avLst/>
                <a:gdLst>
                  <a:gd name="T0" fmla="*/ 0 w 237"/>
                  <a:gd name="T1" fmla="*/ 180 h 203"/>
                  <a:gd name="T2" fmla="*/ 40 w 237"/>
                  <a:gd name="T3" fmla="*/ 194 h 203"/>
                  <a:gd name="T4" fmla="*/ 9 w 237"/>
                  <a:gd name="T5" fmla="*/ 228 h 203"/>
                  <a:gd name="T6" fmla="*/ 64 w 237"/>
                  <a:gd name="T7" fmla="*/ 244 h 203"/>
                  <a:gd name="T8" fmla="*/ 170 w 237"/>
                  <a:gd name="T9" fmla="*/ 244 h 203"/>
                  <a:gd name="T10" fmla="*/ 210 w 237"/>
                  <a:gd name="T11" fmla="*/ 278 h 203"/>
                  <a:gd name="T12" fmla="*/ 170 w 237"/>
                  <a:gd name="T13" fmla="*/ 292 h 203"/>
                  <a:gd name="T14" fmla="*/ 64 w 237"/>
                  <a:gd name="T15" fmla="*/ 292 h 203"/>
                  <a:gd name="T16" fmla="*/ 89 w 237"/>
                  <a:gd name="T17" fmla="*/ 341 h 203"/>
                  <a:gd name="T18" fmla="*/ 129 w 237"/>
                  <a:gd name="T19" fmla="*/ 354 h 203"/>
                  <a:gd name="T20" fmla="*/ 170 w 237"/>
                  <a:gd name="T21" fmla="*/ 354 h 203"/>
                  <a:gd name="T22" fmla="*/ 194 w 237"/>
                  <a:gd name="T23" fmla="*/ 405 h 203"/>
                  <a:gd name="T24" fmla="*/ 300 w 237"/>
                  <a:gd name="T25" fmla="*/ 391 h 203"/>
                  <a:gd name="T26" fmla="*/ 406 w 237"/>
                  <a:gd name="T27" fmla="*/ 354 h 203"/>
                  <a:gd name="T28" fmla="*/ 424 w 237"/>
                  <a:gd name="T29" fmla="*/ 341 h 203"/>
                  <a:gd name="T30" fmla="*/ 513 w 237"/>
                  <a:gd name="T31" fmla="*/ 391 h 203"/>
                  <a:gd name="T32" fmla="*/ 554 w 237"/>
                  <a:gd name="T33" fmla="*/ 374 h 203"/>
                  <a:gd name="T34" fmla="*/ 579 w 237"/>
                  <a:gd name="T35" fmla="*/ 354 h 203"/>
                  <a:gd name="T36" fmla="*/ 579 w 237"/>
                  <a:gd name="T37" fmla="*/ 324 h 203"/>
                  <a:gd name="T38" fmla="*/ 592 w 237"/>
                  <a:gd name="T39" fmla="*/ 324 h 203"/>
                  <a:gd name="T40" fmla="*/ 617 w 237"/>
                  <a:gd name="T41" fmla="*/ 292 h 203"/>
                  <a:gd name="T42" fmla="*/ 513 w 237"/>
                  <a:gd name="T43" fmla="*/ 244 h 203"/>
                  <a:gd name="T44" fmla="*/ 472 w 237"/>
                  <a:gd name="T45" fmla="*/ 228 h 203"/>
                  <a:gd name="T46" fmla="*/ 472 w 237"/>
                  <a:gd name="T47" fmla="*/ 180 h 203"/>
                  <a:gd name="T48" fmla="*/ 447 w 237"/>
                  <a:gd name="T49" fmla="*/ 97 h 203"/>
                  <a:gd name="T50" fmla="*/ 486 w 237"/>
                  <a:gd name="T51" fmla="*/ 8 h 203"/>
                  <a:gd name="T52" fmla="*/ 472 w 237"/>
                  <a:gd name="T53" fmla="*/ 0 h 203"/>
                  <a:gd name="T54" fmla="*/ 406 w 237"/>
                  <a:gd name="T55" fmla="*/ 0 h 203"/>
                  <a:gd name="T56" fmla="*/ 365 w 237"/>
                  <a:gd name="T57" fmla="*/ 82 h 203"/>
                  <a:gd name="T58" fmla="*/ 318 w 237"/>
                  <a:gd name="T59" fmla="*/ 63 h 203"/>
                  <a:gd name="T60" fmla="*/ 276 w 237"/>
                  <a:gd name="T61" fmla="*/ 63 h 203"/>
                  <a:gd name="T62" fmla="*/ 231 w 237"/>
                  <a:gd name="T63" fmla="*/ 47 h 203"/>
                  <a:gd name="T64" fmla="*/ 194 w 237"/>
                  <a:gd name="T65" fmla="*/ 82 h 203"/>
                  <a:gd name="T66" fmla="*/ 170 w 237"/>
                  <a:gd name="T67" fmla="*/ 33 h 203"/>
                  <a:gd name="T68" fmla="*/ 129 w 237"/>
                  <a:gd name="T69" fmla="*/ 33 h 203"/>
                  <a:gd name="T70" fmla="*/ 9 w 237"/>
                  <a:gd name="T71" fmla="*/ 97 h 203"/>
                  <a:gd name="T72" fmla="*/ 9 w 237"/>
                  <a:gd name="T73" fmla="*/ 111 h 203"/>
                  <a:gd name="T74" fmla="*/ 0 w 237"/>
                  <a:gd name="T75" fmla="*/ 148 h 203"/>
                  <a:gd name="T76" fmla="*/ 0 w 237"/>
                  <a:gd name="T77" fmla="*/ 180 h 20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37" h="203">
                    <a:moveTo>
                      <a:pt x="0" y="89"/>
                    </a:moveTo>
                    <a:lnTo>
                      <a:pt x="16" y="97"/>
                    </a:lnTo>
                    <a:lnTo>
                      <a:pt x="9" y="114"/>
                    </a:lnTo>
                    <a:lnTo>
                      <a:pt x="25" y="121"/>
                    </a:lnTo>
                    <a:lnTo>
                      <a:pt x="65" y="121"/>
                    </a:lnTo>
                    <a:lnTo>
                      <a:pt x="81" y="139"/>
                    </a:lnTo>
                    <a:lnTo>
                      <a:pt x="65" y="146"/>
                    </a:lnTo>
                    <a:lnTo>
                      <a:pt x="25" y="146"/>
                    </a:lnTo>
                    <a:lnTo>
                      <a:pt x="34" y="170"/>
                    </a:lnTo>
                    <a:lnTo>
                      <a:pt x="49" y="177"/>
                    </a:lnTo>
                    <a:lnTo>
                      <a:pt x="65" y="177"/>
                    </a:lnTo>
                    <a:lnTo>
                      <a:pt x="74" y="202"/>
                    </a:lnTo>
                    <a:lnTo>
                      <a:pt x="114" y="195"/>
                    </a:lnTo>
                    <a:lnTo>
                      <a:pt x="155" y="177"/>
                    </a:lnTo>
                    <a:lnTo>
                      <a:pt x="162" y="170"/>
                    </a:lnTo>
                    <a:lnTo>
                      <a:pt x="196" y="195"/>
                    </a:lnTo>
                    <a:lnTo>
                      <a:pt x="211" y="186"/>
                    </a:lnTo>
                    <a:lnTo>
                      <a:pt x="220" y="177"/>
                    </a:lnTo>
                    <a:lnTo>
                      <a:pt x="220" y="162"/>
                    </a:lnTo>
                    <a:lnTo>
                      <a:pt x="227" y="162"/>
                    </a:lnTo>
                    <a:lnTo>
                      <a:pt x="236" y="146"/>
                    </a:lnTo>
                    <a:lnTo>
                      <a:pt x="196" y="121"/>
                    </a:lnTo>
                    <a:lnTo>
                      <a:pt x="180" y="114"/>
                    </a:lnTo>
                    <a:lnTo>
                      <a:pt x="180" y="89"/>
                    </a:lnTo>
                    <a:lnTo>
                      <a:pt x="171" y="49"/>
                    </a:lnTo>
                    <a:lnTo>
                      <a:pt x="186" y="8"/>
                    </a:lnTo>
                    <a:lnTo>
                      <a:pt x="180" y="0"/>
                    </a:lnTo>
                    <a:lnTo>
                      <a:pt x="155" y="0"/>
                    </a:lnTo>
                    <a:lnTo>
                      <a:pt x="139" y="40"/>
                    </a:lnTo>
                    <a:lnTo>
                      <a:pt x="121" y="33"/>
                    </a:lnTo>
                    <a:lnTo>
                      <a:pt x="106" y="33"/>
                    </a:lnTo>
                    <a:lnTo>
                      <a:pt x="89" y="25"/>
                    </a:lnTo>
                    <a:lnTo>
                      <a:pt x="74" y="40"/>
                    </a:lnTo>
                    <a:lnTo>
                      <a:pt x="65" y="15"/>
                    </a:lnTo>
                    <a:lnTo>
                      <a:pt x="49" y="15"/>
                    </a:lnTo>
                    <a:lnTo>
                      <a:pt x="9" y="49"/>
                    </a:lnTo>
                    <a:lnTo>
                      <a:pt x="9" y="56"/>
                    </a:lnTo>
                    <a:lnTo>
                      <a:pt x="0" y="74"/>
                    </a:lnTo>
                    <a:lnTo>
                      <a:pt x="0" y="89"/>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229" name="Freeform 420"/>
              <p:cNvSpPr>
                <a:spLocks/>
              </p:cNvSpPr>
              <p:nvPr/>
            </p:nvSpPr>
            <p:spPr bwMode="auto">
              <a:xfrm>
                <a:off x="1527" y="1910"/>
                <a:ext cx="389" cy="429"/>
              </a:xfrm>
              <a:custGeom>
                <a:avLst/>
                <a:gdLst>
                  <a:gd name="T0" fmla="*/ 96 w 367"/>
                  <a:gd name="T1" fmla="*/ 281 h 414"/>
                  <a:gd name="T2" fmla="*/ 281 w 367"/>
                  <a:gd name="T3" fmla="*/ 309 h 414"/>
                  <a:gd name="T4" fmla="*/ 373 w 367"/>
                  <a:gd name="T5" fmla="*/ 324 h 414"/>
                  <a:gd name="T6" fmla="*/ 418 w 367"/>
                  <a:gd name="T7" fmla="*/ 281 h 414"/>
                  <a:gd name="T8" fmla="*/ 510 w 367"/>
                  <a:gd name="T9" fmla="*/ 354 h 414"/>
                  <a:gd name="T10" fmla="*/ 533 w 367"/>
                  <a:gd name="T11" fmla="*/ 369 h 414"/>
                  <a:gd name="T12" fmla="*/ 601 w 367"/>
                  <a:gd name="T13" fmla="*/ 427 h 414"/>
                  <a:gd name="T14" fmla="*/ 561 w 367"/>
                  <a:gd name="T15" fmla="*/ 555 h 414"/>
                  <a:gd name="T16" fmla="*/ 561 w 367"/>
                  <a:gd name="T17" fmla="*/ 601 h 414"/>
                  <a:gd name="T18" fmla="*/ 443 w 367"/>
                  <a:gd name="T19" fmla="*/ 618 h 414"/>
                  <a:gd name="T20" fmla="*/ 418 w 367"/>
                  <a:gd name="T21" fmla="*/ 665 h 414"/>
                  <a:gd name="T22" fmla="*/ 510 w 367"/>
                  <a:gd name="T23" fmla="*/ 647 h 414"/>
                  <a:gd name="T24" fmla="*/ 644 w 367"/>
                  <a:gd name="T25" fmla="*/ 693 h 414"/>
                  <a:gd name="T26" fmla="*/ 750 w 367"/>
                  <a:gd name="T27" fmla="*/ 753 h 414"/>
                  <a:gd name="T28" fmla="*/ 856 w 367"/>
                  <a:gd name="T29" fmla="*/ 787 h 414"/>
                  <a:gd name="T30" fmla="*/ 762 w 367"/>
                  <a:gd name="T31" fmla="*/ 710 h 414"/>
                  <a:gd name="T32" fmla="*/ 883 w 367"/>
                  <a:gd name="T33" fmla="*/ 740 h 414"/>
                  <a:gd name="T34" fmla="*/ 931 w 367"/>
                  <a:gd name="T35" fmla="*/ 693 h 414"/>
                  <a:gd name="T36" fmla="*/ 902 w 367"/>
                  <a:gd name="T37" fmla="*/ 647 h 414"/>
                  <a:gd name="T38" fmla="*/ 812 w 367"/>
                  <a:gd name="T39" fmla="*/ 570 h 414"/>
                  <a:gd name="T40" fmla="*/ 883 w 367"/>
                  <a:gd name="T41" fmla="*/ 570 h 414"/>
                  <a:gd name="T42" fmla="*/ 951 w 367"/>
                  <a:gd name="T43" fmla="*/ 618 h 414"/>
                  <a:gd name="T44" fmla="*/ 997 w 367"/>
                  <a:gd name="T45" fmla="*/ 583 h 414"/>
                  <a:gd name="T46" fmla="*/ 902 w 367"/>
                  <a:gd name="T47" fmla="*/ 427 h 414"/>
                  <a:gd name="T48" fmla="*/ 791 w 367"/>
                  <a:gd name="T49" fmla="*/ 402 h 414"/>
                  <a:gd name="T50" fmla="*/ 838 w 367"/>
                  <a:gd name="T51" fmla="*/ 354 h 414"/>
                  <a:gd name="T52" fmla="*/ 812 w 367"/>
                  <a:gd name="T53" fmla="*/ 309 h 414"/>
                  <a:gd name="T54" fmla="*/ 715 w 367"/>
                  <a:gd name="T55" fmla="*/ 246 h 414"/>
                  <a:gd name="T56" fmla="*/ 631 w 367"/>
                  <a:gd name="T57" fmla="*/ 187 h 414"/>
                  <a:gd name="T58" fmla="*/ 561 w 367"/>
                  <a:gd name="T59" fmla="*/ 109 h 414"/>
                  <a:gd name="T60" fmla="*/ 443 w 367"/>
                  <a:gd name="T61" fmla="*/ 93 h 414"/>
                  <a:gd name="T62" fmla="*/ 350 w 367"/>
                  <a:gd name="T63" fmla="*/ 109 h 414"/>
                  <a:gd name="T64" fmla="*/ 326 w 367"/>
                  <a:gd name="T65" fmla="*/ 93 h 414"/>
                  <a:gd name="T66" fmla="*/ 303 w 367"/>
                  <a:gd name="T67" fmla="*/ 9 h 414"/>
                  <a:gd name="T68" fmla="*/ 258 w 367"/>
                  <a:gd name="T69" fmla="*/ 0 h 414"/>
                  <a:gd name="T70" fmla="*/ 139 w 367"/>
                  <a:gd name="T71" fmla="*/ 141 h 414"/>
                  <a:gd name="T72" fmla="*/ 114 w 367"/>
                  <a:gd name="T73" fmla="*/ 156 h 414"/>
                  <a:gd name="T74" fmla="*/ 170 w 367"/>
                  <a:gd name="T75" fmla="*/ 35 h 414"/>
                  <a:gd name="T76" fmla="*/ 96 w 367"/>
                  <a:gd name="T77" fmla="*/ 0 h 414"/>
                  <a:gd name="T78" fmla="*/ 0 w 367"/>
                  <a:gd name="T79" fmla="*/ 123 h 41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67" h="414">
                    <a:moveTo>
                      <a:pt x="0" y="89"/>
                    </a:moveTo>
                    <a:lnTo>
                      <a:pt x="34" y="148"/>
                    </a:lnTo>
                    <a:lnTo>
                      <a:pt x="49" y="155"/>
                    </a:lnTo>
                    <a:lnTo>
                      <a:pt x="99" y="163"/>
                    </a:lnTo>
                    <a:lnTo>
                      <a:pt x="106" y="163"/>
                    </a:lnTo>
                    <a:lnTo>
                      <a:pt x="131" y="171"/>
                    </a:lnTo>
                    <a:lnTo>
                      <a:pt x="139" y="171"/>
                    </a:lnTo>
                    <a:lnTo>
                      <a:pt x="146" y="148"/>
                    </a:lnTo>
                    <a:lnTo>
                      <a:pt x="155" y="163"/>
                    </a:lnTo>
                    <a:lnTo>
                      <a:pt x="179" y="186"/>
                    </a:lnTo>
                    <a:lnTo>
                      <a:pt x="171" y="204"/>
                    </a:lnTo>
                    <a:lnTo>
                      <a:pt x="187" y="195"/>
                    </a:lnTo>
                    <a:lnTo>
                      <a:pt x="196" y="211"/>
                    </a:lnTo>
                    <a:lnTo>
                      <a:pt x="211" y="226"/>
                    </a:lnTo>
                    <a:lnTo>
                      <a:pt x="220" y="251"/>
                    </a:lnTo>
                    <a:lnTo>
                      <a:pt x="196" y="292"/>
                    </a:lnTo>
                    <a:lnTo>
                      <a:pt x="202" y="308"/>
                    </a:lnTo>
                    <a:lnTo>
                      <a:pt x="196" y="317"/>
                    </a:lnTo>
                    <a:lnTo>
                      <a:pt x="155" y="308"/>
                    </a:lnTo>
                    <a:lnTo>
                      <a:pt x="155" y="325"/>
                    </a:lnTo>
                    <a:lnTo>
                      <a:pt x="146" y="325"/>
                    </a:lnTo>
                    <a:lnTo>
                      <a:pt x="146" y="350"/>
                    </a:lnTo>
                    <a:lnTo>
                      <a:pt x="171" y="350"/>
                    </a:lnTo>
                    <a:lnTo>
                      <a:pt x="179" y="341"/>
                    </a:lnTo>
                    <a:lnTo>
                      <a:pt x="196" y="341"/>
                    </a:lnTo>
                    <a:lnTo>
                      <a:pt x="227" y="365"/>
                    </a:lnTo>
                    <a:lnTo>
                      <a:pt x="227" y="373"/>
                    </a:lnTo>
                    <a:lnTo>
                      <a:pt x="261" y="397"/>
                    </a:lnTo>
                    <a:lnTo>
                      <a:pt x="276" y="407"/>
                    </a:lnTo>
                    <a:lnTo>
                      <a:pt x="301" y="413"/>
                    </a:lnTo>
                    <a:lnTo>
                      <a:pt x="301" y="407"/>
                    </a:lnTo>
                    <a:lnTo>
                      <a:pt x="268" y="373"/>
                    </a:lnTo>
                    <a:lnTo>
                      <a:pt x="268" y="357"/>
                    </a:lnTo>
                    <a:lnTo>
                      <a:pt x="310" y="390"/>
                    </a:lnTo>
                    <a:lnTo>
                      <a:pt x="326" y="390"/>
                    </a:lnTo>
                    <a:lnTo>
                      <a:pt x="326" y="365"/>
                    </a:lnTo>
                    <a:lnTo>
                      <a:pt x="317" y="357"/>
                    </a:lnTo>
                    <a:lnTo>
                      <a:pt x="317" y="341"/>
                    </a:lnTo>
                    <a:lnTo>
                      <a:pt x="293" y="317"/>
                    </a:lnTo>
                    <a:lnTo>
                      <a:pt x="285" y="300"/>
                    </a:lnTo>
                    <a:lnTo>
                      <a:pt x="293" y="285"/>
                    </a:lnTo>
                    <a:lnTo>
                      <a:pt x="310" y="300"/>
                    </a:lnTo>
                    <a:lnTo>
                      <a:pt x="317" y="317"/>
                    </a:lnTo>
                    <a:lnTo>
                      <a:pt x="333" y="325"/>
                    </a:lnTo>
                    <a:lnTo>
                      <a:pt x="333" y="308"/>
                    </a:lnTo>
                    <a:lnTo>
                      <a:pt x="350" y="308"/>
                    </a:lnTo>
                    <a:lnTo>
                      <a:pt x="366" y="276"/>
                    </a:lnTo>
                    <a:lnTo>
                      <a:pt x="317" y="226"/>
                    </a:lnTo>
                    <a:lnTo>
                      <a:pt x="293" y="226"/>
                    </a:lnTo>
                    <a:lnTo>
                      <a:pt x="276" y="211"/>
                    </a:lnTo>
                    <a:lnTo>
                      <a:pt x="276" y="195"/>
                    </a:lnTo>
                    <a:lnTo>
                      <a:pt x="293" y="186"/>
                    </a:lnTo>
                    <a:lnTo>
                      <a:pt x="276" y="171"/>
                    </a:lnTo>
                    <a:lnTo>
                      <a:pt x="285" y="163"/>
                    </a:lnTo>
                    <a:lnTo>
                      <a:pt x="276" y="139"/>
                    </a:lnTo>
                    <a:lnTo>
                      <a:pt x="251" y="130"/>
                    </a:lnTo>
                    <a:lnTo>
                      <a:pt x="236" y="106"/>
                    </a:lnTo>
                    <a:lnTo>
                      <a:pt x="220" y="98"/>
                    </a:lnTo>
                    <a:lnTo>
                      <a:pt x="202" y="89"/>
                    </a:lnTo>
                    <a:lnTo>
                      <a:pt x="196" y="58"/>
                    </a:lnTo>
                    <a:lnTo>
                      <a:pt x="179" y="58"/>
                    </a:lnTo>
                    <a:lnTo>
                      <a:pt x="155" y="49"/>
                    </a:lnTo>
                    <a:lnTo>
                      <a:pt x="139" y="58"/>
                    </a:lnTo>
                    <a:lnTo>
                      <a:pt x="122" y="58"/>
                    </a:lnTo>
                    <a:lnTo>
                      <a:pt x="106" y="74"/>
                    </a:lnTo>
                    <a:lnTo>
                      <a:pt x="114" y="49"/>
                    </a:lnTo>
                    <a:lnTo>
                      <a:pt x="106" y="34"/>
                    </a:lnTo>
                    <a:lnTo>
                      <a:pt x="106" y="9"/>
                    </a:lnTo>
                    <a:lnTo>
                      <a:pt x="106" y="0"/>
                    </a:lnTo>
                    <a:lnTo>
                      <a:pt x="90" y="0"/>
                    </a:lnTo>
                    <a:lnTo>
                      <a:pt x="59" y="42"/>
                    </a:lnTo>
                    <a:lnTo>
                      <a:pt x="49" y="74"/>
                    </a:lnTo>
                    <a:lnTo>
                      <a:pt x="59" y="98"/>
                    </a:lnTo>
                    <a:lnTo>
                      <a:pt x="40" y="83"/>
                    </a:lnTo>
                    <a:lnTo>
                      <a:pt x="40" y="42"/>
                    </a:lnTo>
                    <a:lnTo>
                      <a:pt x="59" y="17"/>
                    </a:lnTo>
                    <a:lnTo>
                      <a:pt x="74" y="0"/>
                    </a:lnTo>
                    <a:lnTo>
                      <a:pt x="34" y="0"/>
                    </a:lnTo>
                    <a:lnTo>
                      <a:pt x="9" y="34"/>
                    </a:lnTo>
                    <a:lnTo>
                      <a:pt x="0" y="65"/>
                    </a:lnTo>
                    <a:lnTo>
                      <a:pt x="0" y="89"/>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230" name="Freeform 421"/>
              <p:cNvSpPr>
                <a:spLocks/>
              </p:cNvSpPr>
              <p:nvPr/>
            </p:nvSpPr>
            <p:spPr bwMode="auto">
              <a:xfrm>
                <a:off x="1056" y="2634"/>
                <a:ext cx="782" cy="412"/>
              </a:xfrm>
              <a:custGeom>
                <a:avLst/>
                <a:gdLst>
                  <a:gd name="T0" fmla="*/ 1077 w 738"/>
                  <a:gd name="T1" fmla="*/ 0 h 396"/>
                  <a:gd name="T2" fmla="*/ 1195 w 738"/>
                  <a:gd name="T3" fmla="*/ 62 h 396"/>
                  <a:gd name="T4" fmla="*/ 1215 w 738"/>
                  <a:gd name="T5" fmla="*/ 97 h 396"/>
                  <a:gd name="T6" fmla="*/ 1308 w 738"/>
                  <a:gd name="T7" fmla="*/ 113 h 396"/>
                  <a:gd name="T8" fmla="*/ 1433 w 738"/>
                  <a:gd name="T9" fmla="*/ 113 h 396"/>
                  <a:gd name="T10" fmla="*/ 1472 w 738"/>
                  <a:gd name="T11" fmla="*/ 146 h 396"/>
                  <a:gd name="T12" fmla="*/ 1357 w 738"/>
                  <a:gd name="T13" fmla="*/ 182 h 396"/>
                  <a:gd name="T14" fmla="*/ 1331 w 738"/>
                  <a:gd name="T15" fmla="*/ 295 h 396"/>
                  <a:gd name="T16" fmla="*/ 1375 w 738"/>
                  <a:gd name="T17" fmla="*/ 208 h 396"/>
                  <a:gd name="T18" fmla="*/ 1433 w 738"/>
                  <a:gd name="T19" fmla="*/ 146 h 396"/>
                  <a:gd name="T20" fmla="*/ 1472 w 738"/>
                  <a:gd name="T21" fmla="*/ 232 h 396"/>
                  <a:gd name="T22" fmla="*/ 1543 w 738"/>
                  <a:gd name="T23" fmla="*/ 250 h 396"/>
                  <a:gd name="T24" fmla="*/ 1563 w 738"/>
                  <a:gd name="T25" fmla="*/ 295 h 396"/>
                  <a:gd name="T26" fmla="*/ 1748 w 738"/>
                  <a:gd name="T27" fmla="*/ 232 h 396"/>
                  <a:gd name="T28" fmla="*/ 1903 w 738"/>
                  <a:gd name="T29" fmla="*/ 182 h 396"/>
                  <a:gd name="T30" fmla="*/ 2027 w 738"/>
                  <a:gd name="T31" fmla="*/ 97 h 396"/>
                  <a:gd name="T32" fmla="*/ 2070 w 738"/>
                  <a:gd name="T33" fmla="*/ 146 h 396"/>
                  <a:gd name="T34" fmla="*/ 2070 w 738"/>
                  <a:gd name="T35" fmla="*/ 198 h 396"/>
                  <a:gd name="T36" fmla="*/ 1955 w 738"/>
                  <a:gd name="T37" fmla="*/ 295 h 396"/>
                  <a:gd name="T38" fmla="*/ 1903 w 738"/>
                  <a:gd name="T39" fmla="*/ 295 h 396"/>
                  <a:gd name="T40" fmla="*/ 1814 w 738"/>
                  <a:gd name="T41" fmla="*/ 396 h 396"/>
                  <a:gd name="T42" fmla="*/ 1771 w 738"/>
                  <a:gd name="T43" fmla="*/ 446 h 396"/>
                  <a:gd name="T44" fmla="*/ 1748 w 738"/>
                  <a:gd name="T45" fmla="*/ 361 h 396"/>
                  <a:gd name="T46" fmla="*/ 1771 w 738"/>
                  <a:gd name="T47" fmla="*/ 493 h 396"/>
                  <a:gd name="T48" fmla="*/ 1583 w 738"/>
                  <a:gd name="T49" fmla="*/ 611 h 396"/>
                  <a:gd name="T50" fmla="*/ 1610 w 738"/>
                  <a:gd name="T51" fmla="*/ 809 h 396"/>
                  <a:gd name="T52" fmla="*/ 1519 w 738"/>
                  <a:gd name="T53" fmla="*/ 756 h 396"/>
                  <a:gd name="T54" fmla="*/ 1433 w 738"/>
                  <a:gd name="T55" fmla="*/ 673 h 396"/>
                  <a:gd name="T56" fmla="*/ 1266 w 738"/>
                  <a:gd name="T57" fmla="*/ 673 h 396"/>
                  <a:gd name="T58" fmla="*/ 1195 w 738"/>
                  <a:gd name="T59" fmla="*/ 673 h 396"/>
                  <a:gd name="T60" fmla="*/ 987 w 738"/>
                  <a:gd name="T61" fmla="*/ 745 h 396"/>
                  <a:gd name="T62" fmla="*/ 827 w 738"/>
                  <a:gd name="T63" fmla="*/ 673 h 396"/>
                  <a:gd name="T64" fmla="*/ 759 w 738"/>
                  <a:gd name="T65" fmla="*/ 692 h 396"/>
                  <a:gd name="T66" fmla="*/ 670 w 738"/>
                  <a:gd name="T67" fmla="*/ 611 h 396"/>
                  <a:gd name="T68" fmla="*/ 276 w 738"/>
                  <a:gd name="T69" fmla="*/ 591 h 396"/>
                  <a:gd name="T70" fmla="*/ 230 w 738"/>
                  <a:gd name="T71" fmla="*/ 545 h 396"/>
                  <a:gd name="T72" fmla="*/ 91 w 738"/>
                  <a:gd name="T73" fmla="*/ 477 h 396"/>
                  <a:gd name="T74" fmla="*/ 68 w 738"/>
                  <a:gd name="T75" fmla="*/ 429 h 396"/>
                  <a:gd name="T76" fmla="*/ 68 w 738"/>
                  <a:gd name="T77" fmla="*/ 412 h 396"/>
                  <a:gd name="T78" fmla="*/ 0 w 738"/>
                  <a:gd name="T79" fmla="*/ 344 h 396"/>
                  <a:gd name="T80" fmla="*/ 7 w 738"/>
                  <a:gd name="T81" fmla="*/ 130 h 396"/>
                  <a:gd name="T82" fmla="*/ 42 w 738"/>
                  <a:gd name="T83" fmla="*/ 83 h 3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738" h="396">
                    <a:moveTo>
                      <a:pt x="24" y="8"/>
                    </a:moveTo>
                    <a:lnTo>
                      <a:pt x="373" y="8"/>
                    </a:lnTo>
                    <a:lnTo>
                      <a:pt x="380" y="0"/>
                    </a:lnTo>
                    <a:lnTo>
                      <a:pt x="389" y="16"/>
                    </a:lnTo>
                    <a:lnTo>
                      <a:pt x="405" y="16"/>
                    </a:lnTo>
                    <a:lnTo>
                      <a:pt x="420" y="32"/>
                    </a:lnTo>
                    <a:lnTo>
                      <a:pt x="445" y="32"/>
                    </a:lnTo>
                    <a:lnTo>
                      <a:pt x="414" y="56"/>
                    </a:lnTo>
                    <a:lnTo>
                      <a:pt x="429" y="48"/>
                    </a:lnTo>
                    <a:lnTo>
                      <a:pt x="438" y="56"/>
                    </a:lnTo>
                    <a:lnTo>
                      <a:pt x="461" y="48"/>
                    </a:lnTo>
                    <a:lnTo>
                      <a:pt x="461" y="56"/>
                    </a:lnTo>
                    <a:lnTo>
                      <a:pt x="470" y="48"/>
                    </a:lnTo>
                    <a:lnTo>
                      <a:pt x="479" y="56"/>
                    </a:lnTo>
                    <a:lnTo>
                      <a:pt x="504" y="56"/>
                    </a:lnTo>
                    <a:lnTo>
                      <a:pt x="510" y="56"/>
                    </a:lnTo>
                    <a:lnTo>
                      <a:pt x="519" y="63"/>
                    </a:lnTo>
                    <a:lnTo>
                      <a:pt x="519" y="72"/>
                    </a:lnTo>
                    <a:lnTo>
                      <a:pt x="479" y="72"/>
                    </a:lnTo>
                    <a:lnTo>
                      <a:pt x="470" y="97"/>
                    </a:lnTo>
                    <a:lnTo>
                      <a:pt x="479" y="88"/>
                    </a:lnTo>
                    <a:lnTo>
                      <a:pt x="470" y="122"/>
                    </a:lnTo>
                    <a:lnTo>
                      <a:pt x="470" y="137"/>
                    </a:lnTo>
                    <a:lnTo>
                      <a:pt x="470" y="145"/>
                    </a:lnTo>
                    <a:lnTo>
                      <a:pt x="479" y="145"/>
                    </a:lnTo>
                    <a:lnTo>
                      <a:pt x="485" y="137"/>
                    </a:lnTo>
                    <a:lnTo>
                      <a:pt x="485" y="103"/>
                    </a:lnTo>
                    <a:lnTo>
                      <a:pt x="494" y="88"/>
                    </a:lnTo>
                    <a:lnTo>
                      <a:pt x="504" y="81"/>
                    </a:lnTo>
                    <a:lnTo>
                      <a:pt x="504" y="72"/>
                    </a:lnTo>
                    <a:lnTo>
                      <a:pt x="526" y="81"/>
                    </a:lnTo>
                    <a:lnTo>
                      <a:pt x="526" y="97"/>
                    </a:lnTo>
                    <a:lnTo>
                      <a:pt x="519" y="113"/>
                    </a:lnTo>
                    <a:lnTo>
                      <a:pt x="535" y="103"/>
                    </a:lnTo>
                    <a:lnTo>
                      <a:pt x="535" y="122"/>
                    </a:lnTo>
                    <a:lnTo>
                      <a:pt x="544" y="122"/>
                    </a:lnTo>
                    <a:lnTo>
                      <a:pt x="526" y="145"/>
                    </a:lnTo>
                    <a:lnTo>
                      <a:pt x="535" y="145"/>
                    </a:lnTo>
                    <a:lnTo>
                      <a:pt x="551" y="145"/>
                    </a:lnTo>
                    <a:lnTo>
                      <a:pt x="584" y="122"/>
                    </a:lnTo>
                    <a:lnTo>
                      <a:pt x="584" y="113"/>
                    </a:lnTo>
                    <a:lnTo>
                      <a:pt x="616" y="113"/>
                    </a:lnTo>
                    <a:lnTo>
                      <a:pt x="616" y="97"/>
                    </a:lnTo>
                    <a:lnTo>
                      <a:pt x="632" y="88"/>
                    </a:lnTo>
                    <a:lnTo>
                      <a:pt x="672" y="88"/>
                    </a:lnTo>
                    <a:lnTo>
                      <a:pt x="690" y="81"/>
                    </a:lnTo>
                    <a:lnTo>
                      <a:pt x="706" y="40"/>
                    </a:lnTo>
                    <a:lnTo>
                      <a:pt x="713" y="48"/>
                    </a:lnTo>
                    <a:lnTo>
                      <a:pt x="721" y="40"/>
                    </a:lnTo>
                    <a:lnTo>
                      <a:pt x="721" y="48"/>
                    </a:lnTo>
                    <a:lnTo>
                      <a:pt x="730" y="72"/>
                    </a:lnTo>
                    <a:lnTo>
                      <a:pt x="738" y="81"/>
                    </a:lnTo>
                    <a:lnTo>
                      <a:pt x="738" y="88"/>
                    </a:lnTo>
                    <a:lnTo>
                      <a:pt x="730" y="97"/>
                    </a:lnTo>
                    <a:lnTo>
                      <a:pt x="713" y="97"/>
                    </a:lnTo>
                    <a:lnTo>
                      <a:pt x="681" y="128"/>
                    </a:lnTo>
                    <a:lnTo>
                      <a:pt x="690" y="145"/>
                    </a:lnTo>
                    <a:lnTo>
                      <a:pt x="696" y="137"/>
                    </a:lnTo>
                    <a:lnTo>
                      <a:pt x="696" y="153"/>
                    </a:lnTo>
                    <a:lnTo>
                      <a:pt x="672" y="145"/>
                    </a:lnTo>
                    <a:lnTo>
                      <a:pt x="656" y="153"/>
                    </a:lnTo>
                    <a:lnTo>
                      <a:pt x="647" y="162"/>
                    </a:lnTo>
                    <a:lnTo>
                      <a:pt x="641" y="194"/>
                    </a:lnTo>
                    <a:lnTo>
                      <a:pt x="632" y="185"/>
                    </a:lnTo>
                    <a:lnTo>
                      <a:pt x="632" y="194"/>
                    </a:lnTo>
                    <a:lnTo>
                      <a:pt x="624" y="218"/>
                    </a:lnTo>
                    <a:lnTo>
                      <a:pt x="624" y="202"/>
                    </a:lnTo>
                    <a:lnTo>
                      <a:pt x="616" y="194"/>
                    </a:lnTo>
                    <a:lnTo>
                      <a:pt x="616" y="178"/>
                    </a:lnTo>
                    <a:lnTo>
                      <a:pt x="607" y="194"/>
                    </a:lnTo>
                    <a:lnTo>
                      <a:pt x="616" y="218"/>
                    </a:lnTo>
                    <a:lnTo>
                      <a:pt x="624" y="242"/>
                    </a:lnTo>
                    <a:lnTo>
                      <a:pt x="616" y="259"/>
                    </a:lnTo>
                    <a:lnTo>
                      <a:pt x="584" y="274"/>
                    </a:lnTo>
                    <a:lnTo>
                      <a:pt x="559" y="299"/>
                    </a:lnTo>
                    <a:lnTo>
                      <a:pt x="551" y="315"/>
                    </a:lnTo>
                    <a:lnTo>
                      <a:pt x="567" y="371"/>
                    </a:lnTo>
                    <a:lnTo>
                      <a:pt x="567" y="396"/>
                    </a:lnTo>
                    <a:lnTo>
                      <a:pt x="559" y="396"/>
                    </a:lnTo>
                    <a:lnTo>
                      <a:pt x="551" y="387"/>
                    </a:lnTo>
                    <a:lnTo>
                      <a:pt x="535" y="371"/>
                    </a:lnTo>
                    <a:lnTo>
                      <a:pt x="535" y="339"/>
                    </a:lnTo>
                    <a:lnTo>
                      <a:pt x="519" y="324"/>
                    </a:lnTo>
                    <a:lnTo>
                      <a:pt x="504" y="331"/>
                    </a:lnTo>
                    <a:lnTo>
                      <a:pt x="504" y="324"/>
                    </a:lnTo>
                    <a:lnTo>
                      <a:pt x="454" y="324"/>
                    </a:lnTo>
                    <a:lnTo>
                      <a:pt x="445" y="331"/>
                    </a:lnTo>
                    <a:lnTo>
                      <a:pt x="454" y="339"/>
                    </a:lnTo>
                    <a:lnTo>
                      <a:pt x="429" y="339"/>
                    </a:lnTo>
                    <a:lnTo>
                      <a:pt x="420" y="331"/>
                    </a:lnTo>
                    <a:lnTo>
                      <a:pt x="397" y="331"/>
                    </a:lnTo>
                    <a:lnTo>
                      <a:pt x="380" y="339"/>
                    </a:lnTo>
                    <a:lnTo>
                      <a:pt x="348" y="364"/>
                    </a:lnTo>
                    <a:lnTo>
                      <a:pt x="348" y="387"/>
                    </a:lnTo>
                    <a:lnTo>
                      <a:pt x="323" y="380"/>
                    </a:lnTo>
                    <a:lnTo>
                      <a:pt x="292" y="331"/>
                    </a:lnTo>
                    <a:lnTo>
                      <a:pt x="283" y="331"/>
                    </a:lnTo>
                    <a:lnTo>
                      <a:pt x="276" y="339"/>
                    </a:lnTo>
                    <a:lnTo>
                      <a:pt x="268" y="339"/>
                    </a:lnTo>
                    <a:lnTo>
                      <a:pt x="252" y="331"/>
                    </a:lnTo>
                    <a:lnTo>
                      <a:pt x="252" y="315"/>
                    </a:lnTo>
                    <a:lnTo>
                      <a:pt x="234" y="299"/>
                    </a:lnTo>
                    <a:lnTo>
                      <a:pt x="169" y="308"/>
                    </a:lnTo>
                    <a:lnTo>
                      <a:pt x="121" y="290"/>
                    </a:lnTo>
                    <a:lnTo>
                      <a:pt x="97" y="290"/>
                    </a:lnTo>
                    <a:lnTo>
                      <a:pt x="88" y="274"/>
                    </a:lnTo>
                    <a:lnTo>
                      <a:pt x="81" y="274"/>
                    </a:lnTo>
                    <a:lnTo>
                      <a:pt x="81" y="267"/>
                    </a:lnTo>
                    <a:lnTo>
                      <a:pt x="47" y="259"/>
                    </a:lnTo>
                    <a:lnTo>
                      <a:pt x="47" y="250"/>
                    </a:lnTo>
                    <a:lnTo>
                      <a:pt x="32" y="234"/>
                    </a:lnTo>
                    <a:lnTo>
                      <a:pt x="32" y="218"/>
                    </a:lnTo>
                    <a:lnTo>
                      <a:pt x="24" y="218"/>
                    </a:lnTo>
                    <a:lnTo>
                      <a:pt x="24" y="210"/>
                    </a:lnTo>
                    <a:lnTo>
                      <a:pt x="32" y="210"/>
                    </a:lnTo>
                    <a:lnTo>
                      <a:pt x="32" y="202"/>
                    </a:lnTo>
                    <a:lnTo>
                      <a:pt x="24" y="202"/>
                    </a:lnTo>
                    <a:lnTo>
                      <a:pt x="7" y="185"/>
                    </a:lnTo>
                    <a:lnTo>
                      <a:pt x="7" y="178"/>
                    </a:lnTo>
                    <a:lnTo>
                      <a:pt x="0" y="169"/>
                    </a:lnTo>
                    <a:lnTo>
                      <a:pt x="7" y="145"/>
                    </a:lnTo>
                    <a:lnTo>
                      <a:pt x="0" y="122"/>
                    </a:lnTo>
                    <a:lnTo>
                      <a:pt x="7" y="63"/>
                    </a:lnTo>
                    <a:lnTo>
                      <a:pt x="0" y="23"/>
                    </a:lnTo>
                    <a:lnTo>
                      <a:pt x="16" y="23"/>
                    </a:lnTo>
                    <a:lnTo>
                      <a:pt x="16" y="40"/>
                    </a:lnTo>
                    <a:lnTo>
                      <a:pt x="24" y="40"/>
                    </a:lnTo>
                    <a:lnTo>
                      <a:pt x="24" y="8"/>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231" name="Freeform 422"/>
              <p:cNvSpPr>
                <a:spLocks/>
              </p:cNvSpPr>
              <p:nvPr/>
            </p:nvSpPr>
            <p:spPr bwMode="auto">
              <a:xfrm>
                <a:off x="472" y="2019"/>
                <a:ext cx="508" cy="514"/>
              </a:xfrm>
              <a:custGeom>
                <a:avLst/>
                <a:gdLst>
                  <a:gd name="T0" fmla="*/ 1328 w 480"/>
                  <a:gd name="T1" fmla="*/ 922 h 494"/>
                  <a:gd name="T2" fmla="*/ 1198 w 480"/>
                  <a:gd name="T3" fmla="*/ 791 h 494"/>
                  <a:gd name="T4" fmla="*/ 1150 w 480"/>
                  <a:gd name="T5" fmla="*/ 747 h 494"/>
                  <a:gd name="T6" fmla="*/ 1078 w 480"/>
                  <a:gd name="T7" fmla="*/ 778 h 494"/>
                  <a:gd name="T8" fmla="*/ 1017 w 480"/>
                  <a:gd name="T9" fmla="*/ 714 h 494"/>
                  <a:gd name="T10" fmla="*/ 946 w 480"/>
                  <a:gd name="T11" fmla="*/ 714 h 494"/>
                  <a:gd name="T12" fmla="*/ 883 w 480"/>
                  <a:gd name="T13" fmla="*/ 99 h 494"/>
                  <a:gd name="T14" fmla="*/ 766 w 480"/>
                  <a:gd name="T15" fmla="*/ 99 h 494"/>
                  <a:gd name="T16" fmla="*/ 653 w 480"/>
                  <a:gd name="T17" fmla="*/ 65 h 494"/>
                  <a:gd name="T18" fmla="*/ 543 w 480"/>
                  <a:gd name="T19" fmla="*/ 35 h 494"/>
                  <a:gd name="T20" fmla="*/ 452 w 480"/>
                  <a:gd name="T21" fmla="*/ 8 h 494"/>
                  <a:gd name="T22" fmla="*/ 365 w 480"/>
                  <a:gd name="T23" fmla="*/ 35 h 494"/>
                  <a:gd name="T24" fmla="*/ 250 w 480"/>
                  <a:gd name="T25" fmla="*/ 86 h 494"/>
                  <a:gd name="T26" fmla="*/ 179 w 480"/>
                  <a:gd name="T27" fmla="*/ 115 h 494"/>
                  <a:gd name="T28" fmla="*/ 70 w 480"/>
                  <a:gd name="T29" fmla="*/ 199 h 494"/>
                  <a:gd name="T30" fmla="*/ 138 w 480"/>
                  <a:gd name="T31" fmla="*/ 284 h 494"/>
                  <a:gd name="T32" fmla="*/ 206 w 480"/>
                  <a:gd name="T33" fmla="*/ 367 h 494"/>
                  <a:gd name="T34" fmla="*/ 138 w 480"/>
                  <a:gd name="T35" fmla="*/ 382 h 494"/>
                  <a:gd name="T36" fmla="*/ 110 w 480"/>
                  <a:gd name="T37" fmla="*/ 345 h 494"/>
                  <a:gd name="T38" fmla="*/ 0 w 480"/>
                  <a:gd name="T39" fmla="*/ 413 h 494"/>
                  <a:gd name="T40" fmla="*/ 47 w 480"/>
                  <a:gd name="T41" fmla="*/ 447 h 494"/>
                  <a:gd name="T42" fmla="*/ 93 w 480"/>
                  <a:gd name="T43" fmla="*/ 482 h 494"/>
                  <a:gd name="T44" fmla="*/ 179 w 480"/>
                  <a:gd name="T45" fmla="*/ 482 h 494"/>
                  <a:gd name="T46" fmla="*/ 228 w 480"/>
                  <a:gd name="T47" fmla="*/ 482 h 494"/>
                  <a:gd name="T48" fmla="*/ 228 w 480"/>
                  <a:gd name="T49" fmla="*/ 545 h 494"/>
                  <a:gd name="T50" fmla="*/ 164 w 480"/>
                  <a:gd name="T51" fmla="*/ 565 h 494"/>
                  <a:gd name="T52" fmla="*/ 110 w 480"/>
                  <a:gd name="T53" fmla="*/ 565 h 494"/>
                  <a:gd name="T54" fmla="*/ 138 w 480"/>
                  <a:gd name="T55" fmla="*/ 747 h 494"/>
                  <a:gd name="T56" fmla="*/ 206 w 480"/>
                  <a:gd name="T57" fmla="*/ 726 h 494"/>
                  <a:gd name="T58" fmla="*/ 206 w 480"/>
                  <a:gd name="T59" fmla="*/ 778 h 494"/>
                  <a:gd name="T60" fmla="*/ 295 w 480"/>
                  <a:gd name="T61" fmla="*/ 791 h 494"/>
                  <a:gd name="T62" fmla="*/ 315 w 480"/>
                  <a:gd name="T63" fmla="*/ 791 h 494"/>
                  <a:gd name="T64" fmla="*/ 365 w 480"/>
                  <a:gd name="T65" fmla="*/ 830 h 494"/>
                  <a:gd name="T66" fmla="*/ 250 w 480"/>
                  <a:gd name="T67" fmla="*/ 922 h 494"/>
                  <a:gd name="T68" fmla="*/ 164 w 480"/>
                  <a:gd name="T69" fmla="*/ 959 h 494"/>
                  <a:gd name="T70" fmla="*/ 110 w 480"/>
                  <a:gd name="T71" fmla="*/ 1007 h 494"/>
                  <a:gd name="T72" fmla="*/ 315 w 480"/>
                  <a:gd name="T73" fmla="*/ 922 h 494"/>
                  <a:gd name="T74" fmla="*/ 386 w 480"/>
                  <a:gd name="T75" fmla="*/ 876 h 494"/>
                  <a:gd name="T76" fmla="*/ 520 w 480"/>
                  <a:gd name="T77" fmla="*/ 791 h 494"/>
                  <a:gd name="T78" fmla="*/ 495 w 480"/>
                  <a:gd name="T79" fmla="*/ 759 h 494"/>
                  <a:gd name="T80" fmla="*/ 543 w 480"/>
                  <a:gd name="T81" fmla="*/ 697 h 494"/>
                  <a:gd name="T82" fmla="*/ 632 w 480"/>
                  <a:gd name="T83" fmla="*/ 664 h 494"/>
                  <a:gd name="T84" fmla="*/ 583 w 480"/>
                  <a:gd name="T85" fmla="*/ 697 h 494"/>
                  <a:gd name="T86" fmla="*/ 583 w 480"/>
                  <a:gd name="T87" fmla="*/ 759 h 494"/>
                  <a:gd name="T88" fmla="*/ 583 w 480"/>
                  <a:gd name="T89" fmla="*/ 778 h 494"/>
                  <a:gd name="T90" fmla="*/ 674 w 480"/>
                  <a:gd name="T91" fmla="*/ 747 h 494"/>
                  <a:gd name="T92" fmla="*/ 674 w 480"/>
                  <a:gd name="T93" fmla="*/ 677 h 494"/>
                  <a:gd name="T94" fmla="*/ 838 w 480"/>
                  <a:gd name="T95" fmla="*/ 726 h 494"/>
                  <a:gd name="T96" fmla="*/ 970 w 480"/>
                  <a:gd name="T97" fmla="*/ 747 h 494"/>
                  <a:gd name="T98" fmla="*/ 994 w 480"/>
                  <a:gd name="T99" fmla="*/ 759 h 494"/>
                  <a:gd name="T100" fmla="*/ 1177 w 480"/>
                  <a:gd name="T101" fmla="*/ 922 h 494"/>
                  <a:gd name="T102" fmla="*/ 1131 w 480"/>
                  <a:gd name="T103" fmla="*/ 830 h 494"/>
                  <a:gd name="T104" fmla="*/ 1150 w 480"/>
                  <a:gd name="T105" fmla="*/ 791 h 494"/>
                  <a:gd name="T106" fmla="*/ 1198 w 480"/>
                  <a:gd name="T107" fmla="*/ 859 h 494"/>
                  <a:gd name="T108" fmla="*/ 1198 w 480"/>
                  <a:gd name="T109" fmla="*/ 876 h 494"/>
                  <a:gd name="T110" fmla="*/ 1198 w 480"/>
                  <a:gd name="T111" fmla="*/ 922 h 494"/>
                  <a:gd name="T112" fmla="*/ 1217 w 480"/>
                  <a:gd name="T113" fmla="*/ 945 h 494"/>
                  <a:gd name="T114" fmla="*/ 1263 w 480"/>
                  <a:gd name="T115" fmla="*/ 959 h 494"/>
                  <a:gd name="T116" fmla="*/ 1263 w 480"/>
                  <a:gd name="T117" fmla="*/ 922 h 494"/>
                  <a:gd name="T118" fmla="*/ 1285 w 480"/>
                  <a:gd name="T119" fmla="*/ 980 h 494"/>
                  <a:gd name="T120" fmla="*/ 1328 w 480"/>
                  <a:gd name="T121" fmla="*/ 980 h 49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0" h="494">
                    <a:moveTo>
                      <a:pt x="479" y="478"/>
                    </a:moveTo>
                    <a:lnTo>
                      <a:pt x="479" y="453"/>
                    </a:lnTo>
                    <a:lnTo>
                      <a:pt x="455" y="438"/>
                    </a:lnTo>
                    <a:lnTo>
                      <a:pt x="432" y="388"/>
                    </a:lnTo>
                    <a:lnTo>
                      <a:pt x="423" y="388"/>
                    </a:lnTo>
                    <a:lnTo>
                      <a:pt x="414" y="365"/>
                    </a:lnTo>
                    <a:lnTo>
                      <a:pt x="398" y="372"/>
                    </a:lnTo>
                    <a:lnTo>
                      <a:pt x="389" y="381"/>
                    </a:lnTo>
                    <a:lnTo>
                      <a:pt x="366" y="356"/>
                    </a:lnTo>
                    <a:lnTo>
                      <a:pt x="366" y="348"/>
                    </a:lnTo>
                    <a:lnTo>
                      <a:pt x="341" y="356"/>
                    </a:lnTo>
                    <a:lnTo>
                      <a:pt x="341" y="348"/>
                    </a:lnTo>
                    <a:lnTo>
                      <a:pt x="341" y="65"/>
                    </a:lnTo>
                    <a:lnTo>
                      <a:pt x="317" y="49"/>
                    </a:lnTo>
                    <a:lnTo>
                      <a:pt x="293" y="57"/>
                    </a:lnTo>
                    <a:lnTo>
                      <a:pt x="276" y="49"/>
                    </a:lnTo>
                    <a:lnTo>
                      <a:pt x="261" y="49"/>
                    </a:lnTo>
                    <a:lnTo>
                      <a:pt x="236" y="33"/>
                    </a:lnTo>
                    <a:lnTo>
                      <a:pt x="202" y="33"/>
                    </a:lnTo>
                    <a:lnTo>
                      <a:pt x="196" y="17"/>
                    </a:lnTo>
                    <a:lnTo>
                      <a:pt x="171" y="17"/>
                    </a:lnTo>
                    <a:lnTo>
                      <a:pt x="162" y="8"/>
                    </a:lnTo>
                    <a:lnTo>
                      <a:pt x="147" y="0"/>
                    </a:lnTo>
                    <a:lnTo>
                      <a:pt x="131" y="17"/>
                    </a:lnTo>
                    <a:lnTo>
                      <a:pt x="114" y="24"/>
                    </a:lnTo>
                    <a:lnTo>
                      <a:pt x="90" y="42"/>
                    </a:lnTo>
                    <a:lnTo>
                      <a:pt x="82" y="42"/>
                    </a:lnTo>
                    <a:lnTo>
                      <a:pt x="65" y="57"/>
                    </a:lnTo>
                    <a:lnTo>
                      <a:pt x="59" y="89"/>
                    </a:lnTo>
                    <a:lnTo>
                      <a:pt x="25" y="98"/>
                    </a:lnTo>
                    <a:lnTo>
                      <a:pt x="18" y="114"/>
                    </a:lnTo>
                    <a:lnTo>
                      <a:pt x="50" y="139"/>
                    </a:lnTo>
                    <a:lnTo>
                      <a:pt x="59" y="154"/>
                    </a:lnTo>
                    <a:lnTo>
                      <a:pt x="74" y="179"/>
                    </a:lnTo>
                    <a:lnTo>
                      <a:pt x="74" y="186"/>
                    </a:lnTo>
                    <a:lnTo>
                      <a:pt x="50" y="186"/>
                    </a:lnTo>
                    <a:lnTo>
                      <a:pt x="50" y="170"/>
                    </a:lnTo>
                    <a:lnTo>
                      <a:pt x="40" y="170"/>
                    </a:lnTo>
                    <a:lnTo>
                      <a:pt x="9" y="186"/>
                    </a:lnTo>
                    <a:lnTo>
                      <a:pt x="0" y="202"/>
                    </a:lnTo>
                    <a:lnTo>
                      <a:pt x="18" y="211"/>
                    </a:lnTo>
                    <a:lnTo>
                      <a:pt x="18" y="219"/>
                    </a:lnTo>
                    <a:lnTo>
                      <a:pt x="18" y="226"/>
                    </a:lnTo>
                    <a:lnTo>
                      <a:pt x="34" y="235"/>
                    </a:lnTo>
                    <a:lnTo>
                      <a:pt x="50" y="235"/>
                    </a:lnTo>
                    <a:lnTo>
                      <a:pt x="65" y="235"/>
                    </a:lnTo>
                    <a:lnTo>
                      <a:pt x="82" y="226"/>
                    </a:lnTo>
                    <a:lnTo>
                      <a:pt x="82" y="235"/>
                    </a:lnTo>
                    <a:lnTo>
                      <a:pt x="90" y="251"/>
                    </a:lnTo>
                    <a:lnTo>
                      <a:pt x="82" y="267"/>
                    </a:lnTo>
                    <a:lnTo>
                      <a:pt x="65" y="267"/>
                    </a:lnTo>
                    <a:lnTo>
                      <a:pt x="59" y="276"/>
                    </a:lnTo>
                    <a:lnTo>
                      <a:pt x="50" y="276"/>
                    </a:lnTo>
                    <a:lnTo>
                      <a:pt x="40" y="276"/>
                    </a:lnTo>
                    <a:lnTo>
                      <a:pt x="25" y="316"/>
                    </a:lnTo>
                    <a:lnTo>
                      <a:pt x="50" y="365"/>
                    </a:lnTo>
                    <a:lnTo>
                      <a:pt x="59" y="365"/>
                    </a:lnTo>
                    <a:lnTo>
                      <a:pt x="74" y="356"/>
                    </a:lnTo>
                    <a:lnTo>
                      <a:pt x="74" y="372"/>
                    </a:lnTo>
                    <a:lnTo>
                      <a:pt x="74" y="381"/>
                    </a:lnTo>
                    <a:lnTo>
                      <a:pt x="82" y="388"/>
                    </a:lnTo>
                    <a:lnTo>
                      <a:pt x="106" y="388"/>
                    </a:lnTo>
                    <a:lnTo>
                      <a:pt x="114" y="396"/>
                    </a:lnTo>
                    <a:lnTo>
                      <a:pt x="114" y="388"/>
                    </a:lnTo>
                    <a:lnTo>
                      <a:pt x="131" y="388"/>
                    </a:lnTo>
                    <a:lnTo>
                      <a:pt x="131" y="406"/>
                    </a:lnTo>
                    <a:lnTo>
                      <a:pt x="131" y="421"/>
                    </a:lnTo>
                    <a:lnTo>
                      <a:pt x="90" y="453"/>
                    </a:lnTo>
                    <a:lnTo>
                      <a:pt x="65" y="462"/>
                    </a:lnTo>
                    <a:lnTo>
                      <a:pt x="59" y="471"/>
                    </a:lnTo>
                    <a:lnTo>
                      <a:pt x="34" y="487"/>
                    </a:lnTo>
                    <a:lnTo>
                      <a:pt x="40" y="493"/>
                    </a:lnTo>
                    <a:lnTo>
                      <a:pt x="82" y="471"/>
                    </a:lnTo>
                    <a:lnTo>
                      <a:pt x="114" y="453"/>
                    </a:lnTo>
                    <a:lnTo>
                      <a:pt x="122" y="446"/>
                    </a:lnTo>
                    <a:lnTo>
                      <a:pt x="139" y="429"/>
                    </a:lnTo>
                    <a:lnTo>
                      <a:pt x="179" y="396"/>
                    </a:lnTo>
                    <a:lnTo>
                      <a:pt x="187" y="388"/>
                    </a:lnTo>
                    <a:lnTo>
                      <a:pt x="171" y="381"/>
                    </a:lnTo>
                    <a:lnTo>
                      <a:pt x="179" y="372"/>
                    </a:lnTo>
                    <a:lnTo>
                      <a:pt x="196" y="356"/>
                    </a:lnTo>
                    <a:lnTo>
                      <a:pt x="196" y="341"/>
                    </a:lnTo>
                    <a:lnTo>
                      <a:pt x="221" y="325"/>
                    </a:lnTo>
                    <a:lnTo>
                      <a:pt x="227" y="325"/>
                    </a:lnTo>
                    <a:lnTo>
                      <a:pt x="221" y="332"/>
                    </a:lnTo>
                    <a:lnTo>
                      <a:pt x="211" y="341"/>
                    </a:lnTo>
                    <a:lnTo>
                      <a:pt x="202" y="365"/>
                    </a:lnTo>
                    <a:lnTo>
                      <a:pt x="211" y="372"/>
                    </a:lnTo>
                    <a:lnTo>
                      <a:pt x="202" y="381"/>
                    </a:lnTo>
                    <a:lnTo>
                      <a:pt x="211" y="381"/>
                    </a:lnTo>
                    <a:lnTo>
                      <a:pt x="236" y="365"/>
                    </a:lnTo>
                    <a:lnTo>
                      <a:pt x="243" y="365"/>
                    </a:lnTo>
                    <a:lnTo>
                      <a:pt x="252" y="348"/>
                    </a:lnTo>
                    <a:lnTo>
                      <a:pt x="243" y="332"/>
                    </a:lnTo>
                    <a:lnTo>
                      <a:pt x="268" y="341"/>
                    </a:lnTo>
                    <a:lnTo>
                      <a:pt x="301" y="356"/>
                    </a:lnTo>
                    <a:lnTo>
                      <a:pt x="324" y="356"/>
                    </a:lnTo>
                    <a:lnTo>
                      <a:pt x="349" y="365"/>
                    </a:lnTo>
                    <a:lnTo>
                      <a:pt x="358" y="365"/>
                    </a:lnTo>
                    <a:lnTo>
                      <a:pt x="358" y="372"/>
                    </a:lnTo>
                    <a:lnTo>
                      <a:pt x="398" y="406"/>
                    </a:lnTo>
                    <a:lnTo>
                      <a:pt x="423" y="453"/>
                    </a:lnTo>
                    <a:lnTo>
                      <a:pt x="414" y="413"/>
                    </a:lnTo>
                    <a:lnTo>
                      <a:pt x="407" y="406"/>
                    </a:lnTo>
                    <a:lnTo>
                      <a:pt x="414" y="406"/>
                    </a:lnTo>
                    <a:lnTo>
                      <a:pt x="414" y="388"/>
                    </a:lnTo>
                    <a:lnTo>
                      <a:pt x="423" y="429"/>
                    </a:lnTo>
                    <a:lnTo>
                      <a:pt x="432" y="421"/>
                    </a:lnTo>
                    <a:lnTo>
                      <a:pt x="447" y="438"/>
                    </a:lnTo>
                    <a:lnTo>
                      <a:pt x="432" y="429"/>
                    </a:lnTo>
                    <a:lnTo>
                      <a:pt x="432" y="438"/>
                    </a:lnTo>
                    <a:lnTo>
                      <a:pt x="432" y="453"/>
                    </a:lnTo>
                    <a:lnTo>
                      <a:pt x="438" y="446"/>
                    </a:lnTo>
                    <a:lnTo>
                      <a:pt x="438" y="462"/>
                    </a:lnTo>
                    <a:lnTo>
                      <a:pt x="455" y="487"/>
                    </a:lnTo>
                    <a:lnTo>
                      <a:pt x="455" y="471"/>
                    </a:lnTo>
                    <a:lnTo>
                      <a:pt x="447" y="453"/>
                    </a:lnTo>
                    <a:lnTo>
                      <a:pt x="455" y="453"/>
                    </a:lnTo>
                    <a:lnTo>
                      <a:pt x="455" y="462"/>
                    </a:lnTo>
                    <a:lnTo>
                      <a:pt x="463" y="478"/>
                    </a:lnTo>
                    <a:lnTo>
                      <a:pt x="472" y="487"/>
                    </a:lnTo>
                    <a:lnTo>
                      <a:pt x="479" y="478"/>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232" name="Freeform 423"/>
              <p:cNvSpPr>
                <a:spLocks/>
              </p:cNvSpPr>
              <p:nvPr/>
            </p:nvSpPr>
            <p:spPr bwMode="auto">
              <a:xfrm>
                <a:off x="833" y="1893"/>
                <a:ext cx="1159" cy="893"/>
              </a:xfrm>
              <a:custGeom>
                <a:avLst/>
                <a:gdLst>
                  <a:gd name="T0" fmla="*/ 2065 w 1096"/>
                  <a:gd name="T1" fmla="*/ 1676 h 860"/>
                  <a:gd name="T2" fmla="*/ 2089 w 1096"/>
                  <a:gd name="T3" fmla="*/ 1630 h 860"/>
                  <a:gd name="T4" fmla="*/ 2108 w 1096"/>
                  <a:gd name="T5" fmla="*/ 1547 h 860"/>
                  <a:gd name="T6" fmla="*/ 1932 w 1096"/>
                  <a:gd name="T7" fmla="*/ 1470 h 860"/>
                  <a:gd name="T8" fmla="*/ 1728 w 1096"/>
                  <a:gd name="T9" fmla="*/ 1470 h 860"/>
                  <a:gd name="T10" fmla="*/ 1604 w 1096"/>
                  <a:gd name="T11" fmla="*/ 1423 h 860"/>
                  <a:gd name="T12" fmla="*/ 466 w 1096"/>
                  <a:gd name="T13" fmla="*/ 1338 h 860"/>
                  <a:gd name="T14" fmla="*/ 374 w 1096"/>
                  <a:gd name="T15" fmla="*/ 1210 h 860"/>
                  <a:gd name="T16" fmla="*/ 250 w 1096"/>
                  <a:gd name="T17" fmla="*/ 1009 h 860"/>
                  <a:gd name="T18" fmla="*/ 131 w 1096"/>
                  <a:gd name="T19" fmla="*/ 989 h 860"/>
                  <a:gd name="T20" fmla="*/ 0 w 1096"/>
                  <a:gd name="T21" fmla="*/ 923 h 860"/>
                  <a:gd name="T22" fmla="*/ 180 w 1096"/>
                  <a:gd name="T23" fmla="*/ 398 h 860"/>
                  <a:gd name="T24" fmla="*/ 400 w 1096"/>
                  <a:gd name="T25" fmla="*/ 325 h 860"/>
                  <a:gd name="T26" fmla="*/ 512 w 1096"/>
                  <a:gd name="T27" fmla="*/ 339 h 860"/>
                  <a:gd name="T28" fmla="*/ 578 w 1096"/>
                  <a:gd name="T29" fmla="*/ 383 h 860"/>
                  <a:gd name="T30" fmla="*/ 729 w 1096"/>
                  <a:gd name="T31" fmla="*/ 383 h 860"/>
                  <a:gd name="T32" fmla="*/ 933 w 1096"/>
                  <a:gd name="T33" fmla="*/ 432 h 860"/>
                  <a:gd name="T34" fmla="*/ 979 w 1096"/>
                  <a:gd name="T35" fmla="*/ 515 h 860"/>
                  <a:gd name="T36" fmla="*/ 1134 w 1096"/>
                  <a:gd name="T37" fmla="*/ 465 h 860"/>
                  <a:gd name="T38" fmla="*/ 1378 w 1096"/>
                  <a:gd name="T39" fmla="*/ 497 h 860"/>
                  <a:gd name="T40" fmla="*/ 1515 w 1096"/>
                  <a:gd name="T41" fmla="*/ 448 h 860"/>
                  <a:gd name="T42" fmla="*/ 1559 w 1096"/>
                  <a:gd name="T43" fmla="*/ 398 h 860"/>
                  <a:gd name="T44" fmla="*/ 1577 w 1096"/>
                  <a:gd name="T45" fmla="*/ 515 h 860"/>
                  <a:gd name="T46" fmla="*/ 1646 w 1096"/>
                  <a:gd name="T47" fmla="*/ 383 h 860"/>
                  <a:gd name="T48" fmla="*/ 1618 w 1096"/>
                  <a:gd name="T49" fmla="*/ 206 h 860"/>
                  <a:gd name="T50" fmla="*/ 1686 w 1096"/>
                  <a:gd name="T51" fmla="*/ 0 h 860"/>
                  <a:gd name="T52" fmla="*/ 1686 w 1096"/>
                  <a:gd name="T53" fmla="*/ 128 h 860"/>
                  <a:gd name="T54" fmla="*/ 1728 w 1096"/>
                  <a:gd name="T55" fmla="*/ 339 h 860"/>
                  <a:gd name="T56" fmla="*/ 1823 w 1096"/>
                  <a:gd name="T57" fmla="*/ 398 h 860"/>
                  <a:gd name="T58" fmla="*/ 1906 w 1096"/>
                  <a:gd name="T59" fmla="*/ 524 h 860"/>
                  <a:gd name="T60" fmla="*/ 2002 w 1096"/>
                  <a:gd name="T61" fmla="*/ 353 h 860"/>
                  <a:gd name="T62" fmla="*/ 2089 w 1096"/>
                  <a:gd name="T63" fmla="*/ 448 h 860"/>
                  <a:gd name="T64" fmla="*/ 2089 w 1096"/>
                  <a:gd name="T65" fmla="*/ 543 h 860"/>
                  <a:gd name="T66" fmla="*/ 1906 w 1096"/>
                  <a:gd name="T67" fmla="*/ 577 h 860"/>
                  <a:gd name="T68" fmla="*/ 1841 w 1096"/>
                  <a:gd name="T69" fmla="*/ 733 h 860"/>
                  <a:gd name="T70" fmla="*/ 1711 w 1096"/>
                  <a:gd name="T71" fmla="*/ 813 h 860"/>
                  <a:gd name="T72" fmla="*/ 1618 w 1096"/>
                  <a:gd name="T73" fmla="*/ 943 h 860"/>
                  <a:gd name="T74" fmla="*/ 1711 w 1096"/>
                  <a:gd name="T75" fmla="*/ 1101 h 860"/>
                  <a:gd name="T76" fmla="*/ 1960 w 1096"/>
                  <a:gd name="T77" fmla="*/ 1173 h 860"/>
                  <a:gd name="T78" fmla="*/ 2157 w 1096"/>
                  <a:gd name="T79" fmla="*/ 1338 h 860"/>
                  <a:gd name="T80" fmla="*/ 2241 w 1096"/>
                  <a:gd name="T81" fmla="*/ 1134 h 860"/>
                  <a:gd name="T82" fmla="*/ 2219 w 1096"/>
                  <a:gd name="T83" fmla="*/ 989 h 860"/>
                  <a:gd name="T84" fmla="*/ 2196 w 1096"/>
                  <a:gd name="T85" fmla="*/ 844 h 860"/>
                  <a:gd name="T86" fmla="*/ 2347 w 1096"/>
                  <a:gd name="T87" fmla="*/ 813 h 860"/>
                  <a:gd name="T88" fmla="*/ 2510 w 1096"/>
                  <a:gd name="T89" fmla="*/ 892 h 860"/>
                  <a:gd name="T90" fmla="*/ 2648 w 1096"/>
                  <a:gd name="T91" fmla="*/ 957 h 860"/>
                  <a:gd name="T92" fmla="*/ 2776 w 1096"/>
                  <a:gd name="T93" fmla="*/ 1134 h 860"/>
                  <a:gd name="T94" fmla="*/ 2886 w 1096"/>
                  <a:gd name="T95" fmla="*/ 1184 h 860"/>
                  <a:gd name="T96" fmla="*/ 2927 w 1096"/>
                  <a:gd name="T97" fmla="*/ 1245 h 860"/>
                  <a:gd name="T98" fmla="*/ 2993 w 1096"/>
                  <a:gd name="T99" fmla="*/ 1314 h 860"/>
                  <a:gd name="T100" fmla="*/ 2776 w 1096"/>
                  <a:gd name="T101" fmla="*/ 1387 h 860"/>
                  <a:gd name="T102" fmla="*/ 2552 w 1096"/>
                  <a:gd name="T103" fmla="*/ 1423 h 860"/>
                  <a:gd name="T104" fmla="*/ 2527 w 1096"/>
                  <a:gd name="T105" fmla="*/ 1451 h 860"/>
                  <a:gd name="T106" fmla="*/ 2692 w 1096"/>
                  <a:gd name="T107" fmla="*/ 1451 h 860"/>
                  <a:gd name="T108" fmla="*/ 2667 w 1096"/>
                  <a:gd name="T109" fmla="*/ 1470 h 860"/>
                  <a:gd name="T110" fmla="*/ 2776 w 1096"/>
                  <a:gd name="T111" fmla="*/ 1547 h 860"/>
                  <a:gd name="T112" fmla="*/ 2845 w 1096"/>
                  <a:gd name="T113" fmla="*/ 1528 h 860"/>
                  <a:gd name="T114" fmla="*/ 2648 w 1096"/>
                  <a:gd name="T115" fmla="*/ 1630 h 860"/>
                  <a:gd name="T116" fmla="*/ 2667 w 1096"/>
                  <a:gd name="T117" fmla="*/ 1547 h 860"/>
                  <a:gd name="T118" fmla="*/ 2552 w 1096"/>
                  <a:gd name="T119" fmla="*/ 1501 h 860"/>
                  <a:gd name="T120" fmla="*/ 2470 w 1096"/>
                  <a:gd name="T121" fmla="*/ 1567 h 860"/>
                  <a:gd name="T122" fmla="*/ 2241 w 1096"/>
                  <a:gd name="T123" fmla="*/ 1607 h 8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096" h="860">
                    <a:moveTo>
                      <a:pt x="796" y="817"/>
                    </a:moveTo>
                    <a:lnTo>
                      <a:pt x="796" y="836"/>
                    </a:lnTo>
                    <a:lnTo>
                      <a:pt x="763" y="842"/>
                    </a:lnTo>
                    <a:lnTo>
                      <a:pt x="756" y="851"/>
                    </a:lnTo>
                    <a:lnTo>
                      <a:pt x="738" y="859"/>
                    </a:lnTo>
                    <a:lnTo>
                      <a:pt x="756" y="836"/>
                    </a:lnTo>
                    <a:lnTo>
                      <a:pt x="747" y="836"/>
                    </a:lnTo>
                    <a:lnTo>
                      <a:pt x="763" y="827"/>
                    </a:lnTo>
                    <a:lnTo>
                      <a:pt x="763" y="795"/>
                    </a:lnTo>
                    <a:lnTo>
                      <a:pt x="779" y="811"/>
                    </a:lnTo>
                    <a:lnTo>
                      <a:pt x="788" y="802"/>
                    </a:lnTo>
                    <a:lnTo>
                      <a:pt x="771" y="786"/>
                    </a:lnTo>
                    <a:lnTo>
                      <a:pt x="731" y="777"/>
                    </a:lnTo>
                    <a:lnTo>
                      <a:pt x="722" y="770"/>
                    </a:lnTo>
                    <a:lnTo>
                      <a:pt x="716" y="746"/>
                    </a:lnTo>
                    <a:lnTo>
                      <a:pt x="706" y="746"/>
                    </a:lnTo>
                    <a:lnTo>
                      <a:pt x="697" y="730"/>
                    </a:lnTo>
                    <a:lnTo>
                      <a:pt x="682" y="722"/>
                    </a:lnTo>
                    <a:lnTo>
                      <a:pt x="657" y="746"/>
                    </a:lnTo>
                    <a:lnTo>
                      <a:pt x="632" y="746"/>
                    </a:lnTo>
                    <a:lnTo>
                      <a:pt x="617" y="730"/>
                    </a:lnTo>
                    <a:lnTo>
                      <a:pt x="601" y="730"/>
                    </a:lnTo>
                    <a:lnTo>
                      <a:pt x="592" y="714"/>
                    </a:lnTo>
                    <a:lnTo>
                      <a:pt x="585" y="722"/>
                    </a:lnTo>
                    <a:lnTo>
                      <a:pt x="236" y="722"/>
                    </a:lnTo>
                    <a:lnTo>
                      <a:pt x="228" y="722"/>
                    </a:lnTo>
                    <a:lnTo>
                      <a:pt x="219" y="714"/>
                    </a:lnTo>
                    <a:lnTo>
                      <a:pt x="171" y="680"/>
                    </a:lnTo>
                    <a:lnTo>
                      <a:pt x="162" y="656"/>
                    </a:lnTo>
                    <a:lnTo>
                      <a:pt x="154" y="649"/>
                    </a:lnTo>
                    <a:lnTo>
                      <a:pt x="131" y="625"/>
                    </a:lnTo>
                    <a:lnTo>
                      <a:pt x="138" y="615"/>
                    </a:lnTo>
                    <a:lnTo>
                      <a:pt x="138" y="600"/>
                    </a:lnTo>
                    <a:lnTo>
                      <a:pt x="138" y="575"/>
                    </a:lnTo>
                    <a:lnTo>
                      <a:pt x="114" y="560"/>
                    </a:lnTo>
                    <a:lnTo>
                      <a:pt x="91" y="510"/>
                    </a:lnTo>
                    <a:lnTo>
                      <a:pt x="82" y="510"/>
                    </a:lnTo>
                    <a:lnTo>
                      <a:pt x="73" y="487"/>
                    </a:lnTo>
                    <a:lnTo>
                      <a:pt x="57" y="494"/>
                    </a:lnTo>
                    <a:lnTo>
                      <a:pt x="48" y="503"/>
                    </a:lnTo>
                    <a:lnTo>
                      <a:pt x="25" y="478"/>
                    </a:lnTo>
                    <a:lnTo>
                      <a:pt x="25" y="470"/>
                    </a:lnTo>
                    <a:lnTo>
                      <a:pt x="0" y="478"/>
                    </a:lnTo>
                    <a:lnTo>
                      <a:pt x="0" y="470"/>
                    </a:lnTo>
                    <a:lnTo>
                      <a:pt x="0" y="187"/>
                    </a:lnTo>
                    <a:lnTo>
                      <a:pt x="17" y="187"/>
                    </a:lnTo>
                    <a:lnTo>
                      <a:pt x="66" y="220"/>
                    </a:lnTo>
                    <a:lnTo>
                      <a:pt x="66" y="202"/>
                    </a:lnTo>
                    <a:lnTo>
                      <a:pt x="73" y="195"/>
                    </a:lnTo>
                    <a:lnTo>
                      <a:pt x="91" y="187"/>
                    </a:lnTo>
                    <a:lnTo>
                      <a:pt x="97" y="195"/>
                    </a:lnTo>
                    <a:lnTo>
                      <a:pt x="147" y="164"/>
                    </a:lnTo>
                    <a:lnTo>
                      <a:pt x="147" y="179"/>
                    </a:lnTo>
                    <a:lnTo>
                      <a:pt x="162" y="179"/>
                    </a:lnTo>
                    <a:lnTo>
                      <a:pt x="171" y="155"/>
                    </a:lnTo>
                    <a:lnTo>
                      <a:pt x="187" y="171"/>
                    </a:lnTo>
                    <a:lnTo>
                      <a:pt x="187" y="187"/>
                    </a:lnTo>
                    <a:lnTo>
                      <a:pt x="203" y="195"/>
                    </a:lnTo>
                    <a:lnTo>
                      <a:pt x="212" y="179"/>
                    </a:lnTo>
                    <a:lnTo>
                      <a:pt x="212" y="195"/>
                    </a:lnTo>
                    <a:lnTo>
                      <a:pt x="228" y="195"/>
                    </a:lnTo>
                    <a:lnTo>
                      <a:pt x="228" y="179"/>
                    </a:lnTo>
                    <a:lnTo>
                      <a:pt x="253" y="179"/>
                    </a:lnTo>
                    <a:lnTo>
                      <a:pt x="268" y="195"/>
                    </a:lnTo>
                    <a:lnTo>
                      <a:pt x="284" y="202"/>
                    </a:lnTo>
                    <a:lnTo>
                      <a:pt x="300" y="211"/>
                    </a:lnTo>
                    <a:lnTo>
                      <a:pt x="318" y="211"/>
                    </a:lnTo>
                    <a:lnTo>
                      <a:pt x="341" y="220"/>
                    </a:lnTo>
                    <a:lnTo>
                      <a:pt x="341" y="236"/>
                    </a:lnTo>
                    <a:lnTo>
                      <a:pt x="333" y="242"/>
                    </a:lnTo>
                    <a:lnTo>
                      <a:pt x="333" y="252"/>
                    </a:lnTo>
                    <a:lnTo>
                      <a:pt x="358" y="261"/>
                    </a:lnTo>
                    <a:lnTo>
                      <a:pt x="398" y="242"/>
                    </a:lnTo>
                    <a:lnTo>
                      <a:pt x="423" y="261"/>
                    </a:lnTo>
                    <a:lnTo>
                      <a:pt x="423" y="242"/>
                    </a:lnTo>
                    <a:lnTo>
                      <a:pt x="415" y="236"/>
                    </a:lnTo>
                    <a:lnTo>
                      <a:pt x="423" y="227"/>
                    </a:lnTo>
                    <a:lnTo>
                      <a:pt x="455" y="211"/>
                    </a:lnTo>
                    <a:lnTo>
                      <a:pt x="464" y="236"/>
                    </a:lnTo>
                    <a:lnTo>
                      <a:pt x="504" y="252"/>
                    </a:lnTo>
                    <a:lnTo>
                      <a:pt x="529" y="261"/>
                    </a:lnTo>
                    <a:lnTo>
                      <a:pt x="544" y="261"/>
                    </a:lnTo>
                    <a:lnTo>
                      <a:pt x="544" y="236"/>
                    </a:lnTo>
                    <a:lnTo>
                      <a:pt x="552" y="227"/>
                    </a:lnTo>
                    <a:lnTo>
                      <a:pt x="529" y="211"/>
                    </a:lnTo>
                    <a:lnTo>
                      <a:pt x="544" y="202"/>
                    </a:lnTo>
                    <a:lnTo>
                      <a:pt x="552" y="179"/>
                    </a:lnTo>
                    <a:lnTo>
                      <a:pt x="569" y="202"/>
                    </a:lnTo>
                    <a:lnTo>
                      <a:pt x="585" y="220"/>
                    </a:lnTo>
                    <a:lnTo>
                      <a:pt x="569" y="236"/>
                    </a:lnTo>
                    <a:lnTo>
                      <a:pt x="569" y="252"/>
                    </a:lnTo>
                    <a:lnTo>
                      <a:pt x="577" y="261"/>
                    </a:lnTo>
                    <a:lnTo>
                      <a:pt x="585" y="242"/>
                    </a:lnTo>
                    <a:lnTo>
                      <a:pt x="601" y="227"/>
                    </a:lnTo>
                    <a:lnTo>
                      <a:pt x="592" y="211"/>
                    </a:lnTo>
                    <a:lnTo>
                      <a:pt x="601" y="195"/>
                    </a:lnTo>
                    <a:lnTo>
                      <a:pt x="585" y="179"/>
                    </a:lnTo>
                    <a:lnTo>
                      <a:pt x="569" y="164"/>
                    </a:lnTo>
                    <a:lnTo>
                      <a:pt x="577" y="114"/>
                    </a:lnTo>
                    <a:lnTo>
                      <a:pt x="592" y="105"/>
                    </a:lnTo>
                    <a:lnTo>
                      <a:pt x="592" y="65"/>
                    </a:lnTo>
                    <a:lnTo>
                      <a:pt x="585" y="25"/>
                    </a:lnTo>
                    <a:lnTo>
                      <a:pt x="585" y="9"/>
                    </a:lnTo>
                    <a:lnTo>
                      <a:pt x="617" y="0"/>
                    </a:lnTo>
                    <a:lnTo>
                      <a:pt x="641" y="9"/>
                    </a:lnTo>
                    <a:lnTo>
                      <a:pt x="650" y="16"/>
                    </a:lnTo>
                    <a:lnTo>
                      <a:pt x="626" y="65"/>
                    </a:lnTo>
                    <a:lnTo>
                      <a:pt x="617" y="65"/>
                    </a:lnTo>
                    <a:lnTo>
                      <a:pt x="601" y="74"/>
                    </a:lnTo>
                    <a:lnTo>
                      <a:pt x="609" y="90"/>
                    </a:lnTo>
                    <a:lnTo>
                      <a:pt x="601" y="99"/>
                    </a:lnTo>
                    <a:lnTo>
                      <a:pt x="632" y="171"/>
                    </a:lnTo>
                    <a:lnTo>
                      <a:pt x="626" y="187"/>
                    </a:lnTo>
                    <a:lnTo>
                      <a:pt x="632" y="195"/>
                    </a:lnTo>
                    <a:lnTo>
                      <a:pt x="657" y="227"/>
                    </a:lnTo>
                    <a:lnTo>
                      <a:pt x="666" y="202"/>
                    </a:lnTo>
                    <a:lnTo>
                      <a:pt x="682" y="220"/>
                    </a:lnTo>
                    <a:lnTo>
                      <a:pt x="673" y="252"/>
                    </a:lnTo>
                    <a:lnTo>
                      <a:pt x="691" y="267"/>
                    </a:lnTo>
                    <a:lnTo>
                      <a:pt x="697" y="267"/>
                    </a:lnTo>
                    <a:lnTo>
                      <a:pt x="697" y="252"/>
                    </a:lnTo>
                    <a:lnTo>
                      <a:pt x="716" y="242"/>
                    </a:lnTo>
                    <a:lnTo>
                      <a:pt x="716" y="179"/>
                    </a:lnTo>
                    <a:lnTo>
                      <a:pt x="731" y="179"/>
                    </a:lnTo>
                    <a:lnTo>
                      <a:pt x="747" y="187"/>
                    </a:lnTo>
                    <a:lnTo>
                      <a:pt x="747" y="202"/>
                    </a:lnTo>
                    <a:lnTo>
                      <a:pt x="763" y="202"/>
                    </a:lnTo>
                    <a:lnTo>
                      <a:pt x="763" y="227"/>
                    </a:lnTo>
                    <a:lnTo>
                      <a:pt x="747" y="236"/>
                    </a:lnTo>
                    <a:lnTo>
                      <a:pt x="747" y="252"/>
                    </a:lnTo>
                    <a:lnTo>
                      <a:pt x="763" y="261"/>
                    </a:lnTo>
                    <a:lnTo>
                      <a:pt x="763" y="276"/>
                    </a:lnTo>
                    <a:lnTo>
                      <a:pt x="731" y="308"/>
                    </a:lnTo>
                    <a:lnTo>
                      <a:pt x="716" y="301"/>
                    </a:lnTo>
                    <a:lnTo>
                      <a:pt x="716" y="292"/>
                    </a:lnTo>
                    <a:lnTo>
                      <a:pt x="697" y="292"/>
                    </a:lnTo>
                    <a:lnTo>
                      <a:pt x="706" y="308"/>
                    </a:lnTo>
                    <a:lnTo>
                      <a:pt x="691" y="324"/>
                    </a:lnTo>
                    <a:lnTo>
                      <a:pt x="691" y="341"/>
                    </a:lnTo>
                    <a:lnTo>
                      <a:pt x="673" y="373"/>
                    </a:lnTo>
                    <a:lnTo>
                      <a:pt x="657" y="373"/>
                    </a:lnTo>
                    <a:lnTo>
                      <a:pt x="641" y="389"/>
                    </a:lnTo>
                    <a:lnTo>
                      <a:pt x="650" y="406"/>
                    </a:lnTo>
                    <a:lnTo>
                      <a:pt x="626" y="413"/>
                    </a:lnTo>
                    <a:lnTo>
                      <a:pt x="626" y="429"/>
                    </a:lnTo>
                    <a:lnTo>
                      <a:pt x="617" y="429"/>
                    </a:lnTo>
                    <a:lnTo>
                      <a:pt x="609" y="438"/>
                    </a:lnTo>
                    <a:lnTo>
                      <a:pt x="592" y="478"/>
                    </a:lnTo>
                    <a:lnTo>
                      <a:pt x="592" y="503"/>
                    </a:lnTo>
                    <a:lnTo>
                      <a:pt x="601" y="510"/>
                    </a:lnTo>
                    <a:lnTo>
                      <a:pt x="617" y="510"/>
                    </a:lnTo>
                    <a:lnTo>
                      <a:pt x="626" y="560"/>
                    </a:lnTo>
                    <a:lnTo>
                      <a:pt x="641" y="551"/>
                    </a:lnTo>
                    <a:lnTo>
                      <a:pt x="666" y="560"/>
                    </a:lnTo>
                    <a:lnTo>
                      <a:pt x="682" y="575"/>
                    </a:lnTo>
                    <a:lnTo>
                      <a:pt x="716" y="593"/>
                    </a:lnTo>
                    <a:lnTo>
                      <a:pt x="747" y="593"/>
                    </a:lnTo>
                    <a:lnTo>
                      <a:pt x="756" y="600"/>
                    </a:lnTo>
                    <a:lnTo>
                      <a:pt x="756" y="649"/>
                    </a:lnTo>
                    <a:lnTo>
                      <a:pt x="788" y="680"/>
                    </a:lnTo>
                    <a:lnTo>
                      <a:pt x="803" y="665"/>
                    </a:lnTo>
                    <a:lnTo>
                      <a:pt x="788" y="609"/>
                    </a:lnTo>
                    <a:lnTo>
                      <a:pt x="803" y="600"/>
                    </a:lnTo>
                    <a:lnTo>
                      <a:pt x="819" y="575"/>
                    </a:lnTo>
                    <a:lnTo>
                      <a:pt x="812" y="528"/>
                    </a:lnTo>
                    <a:lnTo>
                      <a:pt x="796" y="510"/>
                    </a:lnTo>
                    <a:lnTo>
                      <a:pt x="803" y="503"/>
                    </a:lnTo>
                    <a:lnTo>
                      <a:pt x="812" y="503"/>
                    </a:lnTo>
                    <a:lnTo>
                      <a:pt x="812" y="470"/>
                    </a:lnTo>
                    <a:lnTo>
                      <a:pt x="803" y="463"/>
                    </a:lnTo>
                    <a:lnTo>
                      <a:pt x="812" y="438"/>
                    </a:lnTo>
                    <a:lnTo>
                      <a:pt x="803" y="429"/>
                    </a:lnTo>
                    <a:lnTo>
                      <a:pt x="803" y="423"/>
                    </a:lnTo>
                    <a:lnTo>
                      <a:pt x="812" y="413"/>
                    </a:lnTo>
                    <a:lnTo>
                      <a:pt x="836" y="423"/>
                    </a:lnTo>
                    <a:lnTo>
                      <a:pt x="859" y="413"/>
                    </a:lnTo>
                    <a:lnTo>
                      <a:pt x="893" y="438"/>
                    </a:lnTo>
                    <a:lnTo>
                      <a:pt x="884" y="447"/>
                    </a:lnTo>
                    <a:lnTo>
                      <a:pt x="893" y="454"/>
                    </a:lnTo>
                    <a:lnTo>
                      <a:pt x="918" y="454"/>
                    </a:lnTo>
                    <a:lnTo>
                      <a:pt x="918" y="503"/>
                    </a:lnTo>
                    <a:lnTo>
                      <a:pt x="942" y="528"/>
                    </a:lnTo>
                    <a:lnTo>
                      <a:pt x="974" y="494"/>
                    </a:lnTo>
                    <a:lnTo>
                      <a:pt x="967" y="487"/>
                    </a:lnTo>
                    <a:lnTo>
                      <a:pt x="974" y="470"/>
                    </a:lnTo>
                    <a:lnTo>
                      <a:pt x="1023" y="551"/>
                    </a:lnTo>
                    <a:lnTo>
                      <a:pt x="1015" y="560"/>
                    </a:lnTo>
                    <a:lnTo>
                      <a:pt x="1015" y="575"/>
                    </a:lnTo>
                    <a:lnTo>
                      <a:pt x="1030" y="584"/>
                    </a:lnTo>
                    <a:lnTo>
                      <a:pt x="1030" y="593"/>
                    </a:lnTo>
                    <a:lnTo>
                      <a:pt x="1047" y="600"/>
                    </a:lnTo>
                    <a:lnTo>
                      <a:pt x="1055" y="600"/>
                    </a:lnTo>
                    <a:lnTo>
                      <a:pt x="1070" y="609"/>
                    </a:lnTo>
                    <a:lnTo>
                      <a:pt x="1055" y="615"/>
                    </a:lnTo>
                    <a:lnTo>
                      <a:pt x="1070" y="615"/>
                    </a:lnTo>
                    <a:lnTo>
                      <a:pt x="1070" y="633"/>
                    </a:lnTo>
                    <a:lnTo>
                      <a:pt x="1079" y="633"/>
                    </a:lnTo>
                    <a:lnTo>
                      <a:pt x="1089" y="640"/>
                    </a:lnTo>
                    <a:lnTo>
                      <a:pt x="1089" y="649"/>
                    </a:lnTo>
                    <a:lnTo>
                      <a:pt x="1095" y="665"/>
                    </a:lnTo>
                    <a:lnTo>
                      <a:pt x="1079" y="674"/>
                    </a:lnTo>
                    <a:lnTo>
                      <a:pt x="1055" y="680"/>
                    </a:lnTo>
                    <a:lnTo>
                      <a:pt x="1039" y="705"/>
                    </a:lnTo>
                    <a:lnTo>
                      <a:pt x="1015" y="705"/>
                    </a:lnTo>
                    <a:lnTo>
                      <a:pt x="990" y="697"/>
                    </a:lnTo>
                    <a:lnTo>
                      <a:pt x="950" y="705"/>
                    </a:lnTo>
                    <a:lnTo>
                      <a:pt x="942" y="722"/>
                    </a:lnTo>
                    <a:lnTo>
                      <a:pt x="933" y="722"/>
                    </a:lnTo>
                    <a:lnTo>
                      <a:pt x="918" y="730"/>
                    </a:lnTo>
                    <a:lnTo>
                      <a:pt x="893" y="762"/>
                    </a:lnTo>
                    <a:lnTo>
                      <a:pt x="902" y="762"/>
                    </a:lnTo>
                    <a:lnTo>
                      <a:pt x="925" y="737"/>
                    </a:lnTo>
                    <a:lnTo>
                      <a:pt x="950" y="722"/>
                    </a:lnTo>
                    <a:lnTo>
                      <a:pt x="974" y="722"/>
                    </a:lnTo>
                    <a:lnTo>
                      <a:pt x="983" y="722"/>
                    </a:lnTo>
                    <a:lnTo>
                      <a:pt x="983" y="737"/>
                    </a:lnTo>
                    <a:lnTo>
                      <a:pt x="967" y="746"/>
                    </a:lnTo>
                    <a:lnTo>
                      <a:pt x="958" y="746"/>
                    </a:lnTo>
                    <a:lnTo>
                      <a:pt x="967" y="754"/>
                    </a:lnTo>
                    <a:lnTo>
                      <a:pt x="974" y="746"/>
                    </a:lnTo>
                    <a:lnTo>
                      <a:pt x="974" y="770"/>
                    </a:lnTo>
                    <a:lnTo>
                      <a:pt x="983" y="777"/>
                    </a:lnTo>
                    <a:lnTo>
                      <a:pt x="999" y="786"/>
                    </a:lnTo>
                    <a:lnTo>
                      <a:pt x="1015" y="786"/>
                    </a:lnTo>
                    <a:lnTo>
                      <a:pt x="1015" y="777"/>
                    </a:lnTo>
                    <a:lnTo>
                      <a:pt x="1030" y="762"/>
                    </a:lnTo>
                    <a:lnTo>
                      <a:pt x="1030" y="777"/>
                    </a:lnTo>
                    <a:lnTo>
                      <a:pt x="1039" y="777"/>
                    </a:lnTo>
                    <a:lnTo>
                      <a:pt x="1030" y="786"/>
                    </a:lnTo>
                    <a:lnTo>
                      <a:pt x="1023" y="795"/>
                    </a:lnTo>
                    <a:lnTo>
                      <a:pt x="983" y="811"/>
                    </a:lnTo>
                    <a:lnTo>
                      <a:pt x="967" y="827"/>
                    </a:lnTo>
                    <a:lnTo>
                      <a:pt x="958" y="811"/>
                    </a:lnTo>
                    <a:lnTo>
                      <a:pt x="983" y="795"/>
                    </a:lnTo>
                    <a:lnTo>
                      <a:pt x="974" y="795"/>
                    </a:lnTo>
                    <a:lnTo>
                      <a:pt x="974" y="786"/>
                    </a:lnTo>
                    <a:lnTo>
                      <a:pt x="958" y="795"/>
                    </a:lnTo>
                    <a:lnTo>
                      <a:pt x="950" y="795"/>
                    </a:lnTo>
                    <a:lnTo>
                      <a:pt x="942" y="786"/>
                    </a:lnTo>
                    <a:lnTo>
                      <a:pt x="933" y="762"/>
                    </a:lnTo>
                    <a:lnTo>
                      <a:pt x="933" y="754"/>
                    </a:lnTo>
                    <a:lnTo>
                      <a:pt x="925" y="762"/>
                    </a:lnTo>
                    <a:lnTo>
                      <a:pt x="918" y="754"/>
                    </a:lnTo>
                    <a:lnTo>
                      <a:pt x="902" y="795"/>
                    </a:lnTo>
                    <a:lnTo>
                      <a:pt x="884" y="802"/>
                    </a:lnTo>
                    <a:lnTo>
                      <a:pt x="844" y="802"/>
                    </a:lnTo>
                    <a:lnTo>
                      <a:pt x="828" y="811"/>
                    </a:lnTo>
                    <a:lnTo>
                      <a:pt x="819" y="817"/>
                    </a:lnTo>
                    <a:lnTo>
                      <a:pt x="796" y="817"/>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233" name="Freeform 424"/>
              <p:cNvSpPr>
                <a:spLocks/>
              </p:cNvSpPr>
              <p:nvPr/>
            </p:nvSpPr>
            <p:spPr bwMode="auto">
              <a:xfrm>
                <a:off x="3742" y="2551"/>
                <a:ext cx="825" cy="563"/>
              </a:xfrm>
              <a:custGeom>
                <a:avLst/>
                <a:gdLst>
                  <a:gd name="T0" fmla="*/ 536 w 780"/>
                  <a:gd name="T1" fmla="*/ 216 h 543"/>
                  <a:gd name="T2" fmla="*/ 602 w 780"/>
                  <a:gd name="T3" fmla="*/ 311 h 543"/>
                  <a:gd name="T4" fmla="*/ 938 w 780"/>
                  <a:gd name="T5" fmla="*/ 389 h 543"/>
                  <a:gd name="T6" fmla="*/ 1184 w 780"/>
                  <a:gd name="T7" fmla="*/ 401 h 543"/>
                  <a:gd name="T8" fmla="*/ 1318 w 780"/>
                  <a:gd name="T9" fmla="*/ 341 h 543"/>
                  <a:gd name="T10" fmla="*/ 1471 w 780"/>
                  <a:gd name="T11" fmla="*/ 294 h 543"/>
                  <a:gd name="T12" fmla="*/ 1576 w 780"/>
                  <a:gd name="T13" fmla="*/ 232 h 543"/>
                  <a:gd name="T14" fmla="*/ 1471 w 780"/>
                  <a:gd name="T15" fmla="*/ 232 h 543"/>
                  <a:gd name="T16" fmla="*/ 1536 w 780"/>
                  <a:gd name="T17" fmla="*/ 154 h 543"/>
                  <a:gd name="T18" fmla="*/ 1648 w 780"/>
                  <a:gd name="T19" fmla="*/ 59 h 543"/>
                  <a:gd name="T20" fmla="*/ 1648 w 780"/>
                  <a:gd name="T21" fmla="*/ 7 h 543"/>
                  <a:gd name="T22" fmla="*/ 1844 w 780"/>
                  <a:gd name="T23" fmla="*/ 41 h 543"/>
                  <a:gd name="T24" fmla="*/ 2005 w 780"/>
                  <a:gd name="T25" fmla="*/ 187 h 543"/>
                  <a:gd name="T26" fmla="*/ 2135 w 780"/>
                  <a:gd name="T27" fmla="*/ 199 h 543"/>
                  <a:gd name="T28" fmla="*/ 2052 w 780"/>
                  <a:gd name="T29" fmla="*/ 311 h 543"/>
                  <a:gd name="T30" fmla="*/ 2005 w 780"/>
                  <a:gd name="T31" fmla="*/ 401 h 543"/>
                  <a:gd name="T32" fmla="*/ 1914 w 780"/>
                  <a:gd name="T33" fmla="*/ 418 h 543"/>
                  <a:gd name="T34" fmla="*/ 1788 w 780"/>
                  <a:gd name="T35" fmla="*/ 479 h 543"/>
                  <a:gd name="T36" fmla="*/ 1672 w 780"/>
                  <a:gd name="T37" fmla="*/ 528 h 543"/>
                  <a:gd name="T38" fmla="*/ 1695 w 780"/>
                  <a:gd name="T39" fmla="*/ 466 h 543"/>
                  <a:gd name="T40" fmla="*/ 1576 w 780"/>
                  <a:gd name="T41" fmla="*/ 512 h 543"/>
                  <a:gd name="T42" fmla="*/ 1607 w 780"/>
                  <a:gd name="T43" fmla="*/ 573 h 543"/>
                  <a:gd name="T44" fmla="*/ 1715 w 780"/>
                  <a:gd name="T45" fmla="*/ 592 h 543"/>
                  <a:gd name="T46" fmla="*/ 1607 w 780"/>
                  <a:gd name="T47" fmla="*/ 637 h 543"/>
                  <a:gd name="T48" fmla="*/ 1695 w 780"/>
                  <a:gd name="T49" fmla="*/ 729 h 543"/>
                  <a:gd name="T50" fmla="*/ 1625 w 780"/>
                  <a:gd name="T51" fmla="*/ 778 h 543"/>
                  <a:gd name="T52" fmla="*/ 1625 w 780"/>
                  <a:gd name="T53" fmla="*/ 869 h 543"/>
                  <a:gd name="T54" fmla="*/ 1576 w 780"/>
                  <a:gd name="T55" fmla="*/ 933 h 543"/>
                  <a:gd name="T56" fmla="*/ 1490 w 780"/>
                  <a:gd name="T57" fmla="*/ 977 h 543"/>
                  <a:gd name="T58" fmla="*/ 1403 w 780"/>
                  <a:gd name="T59" fmla="*/ 977 h 543"/>
                  <a:gd name="T60" fmla="*/ 1287 w 780"/>
                  <a:gd name="T61" fmla="*/ 1021 h 543"/>
                  <a:gd name="T62" fmla="*/ 1223 w 780"/>
                  <a:gd name="T63" fmla="*/ 1009 h 543"/>
                  <a:gd name="T64" fmla="*/ 1160 w 780"/>
                  <a:gd name="T65" fmla="*/ 977 h 543"/>
                  <a:gd name="T66" fmla="*/ 1000 w 780"/>
                  <a:gd name="T67" fmla="*/ 977 h 543"/>
                  <a:gd name="T68" fmla="*/ 982 w 780"/>
                  <a:gd name="T69" fmla="*/ 1021 h 543"/>
                  <a:gd name="T70" fmla="*/ 938 w 780"/>
                  <a:gd name="T71" fmla="*/ 1009 h 543"/>
                  <a:gd name="T72" fmla="*/ 891 w 780"/>
                  <a:gd name="T73" fmla="*/ 965 h 543"/>
                  <a:gd name="T74" fmla="*/ 869 w 780"/>
                  <a:gd name="T75" fmla="*/ 869 h 543"/>
                  <a:gd name="T76" fmla="*/ 777 w 780"/>
                  <a:gd name="T77" fmla="*/ 807 h 543"/>
                  <a:gd name="T78" fmla="*/ 554 w 780"/>
                  <a:gd name="T79" fmla="*/ 838 h 543"/>
                  <a:gd name="T80" fmla="*/ 487 w 780"/>
                  <a:gd name="T81" fmla="*/ 838 h 543"/>
                  <a:gd name="T82" fmla="*/ 352 w 780"/>
                  <a:gd name="T83" fmla="*/ 807 h 543"/>
                  <a:gd name="T84" fmla="*/ 241 w 780"/>
                  <a:gd name="T85" fmla="*/ 778 h 543"/>
                  <a:gd name="T86" fmla="*/ 200 w 780"/>
                  <a:gd name="T87" fmla="*/ 712 h 543"/>
                  <a:gd name="T88" fmla="*/ 225 w 780"/>
                  <a:gd name="T89" fmla="*/ 618 h 543"/>
                  <a:gd name="T90" fmla="*/ 88 w 780"/>
                  <a:gd name="T91" fmla="*/ 603 h 543"/>
                  <a:gd name="T92" fmla="*/ 42 w 780"/>
                  <a:gd name="T93" fmla="*/ 573 h 543"/>
                  <a:gd name="T94" fmla="*/ 0 w 780"/>
                  <a:gd name="T95" fmla="*/ 479 h 543"/>
                  <a:gd name="T96" fmla="*/ 110 w 780"/>
                  <a:gd name="T97" fmla="*/ 449 h 543"/>
                  <a:gd name="T98" fmla="*/ 241 w 780"/>
                  <a:gd name="T99" fmla="*/ 389 h 543"/>
                  <a:gd name="T100" fmla="*/ 291 w 780"/>
                  <a:gd name="T101" fmla="*/ 311 h 543"/>
                  <a:gd name="T102" fmla="*/ 405 w 780"/>
                  <a:gd name="T103" fmla="*/ 247 h 54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80" h="543">
                    <a:moveTo>
                      <a:pt x="162" y="97"/>
                    </a:moveTo>
                    <a:lnTo>
                      <a:pt x="178" y="89"/>
                    </a:lnTo>
                    <a:lnTo>
                      <a:pt x="194" y="113"/>
                    </a:lnTo>
                    <a:lnTo>
                      <a:pt x="212" y="113"/>
                    </a:lnTo>
                    <a:lnTo>
                      <a:pt x="219" y="129"/>
                    </a:lnTo>
                    <a:lnTo>
                      <a:pt x="219" y="162"/>
                    </a:lnTo>
                    <a:lnTo>
                      <a:pt x="268" y="178"/>
                    </a:lnTo>
                    <a:lnTo>
                      <a:pt x="293" y="203"/>
                    </a:lnTo>
                    <a:lnTo>
                      <a:pt x="340" y="203"/>
                    </a:lnTo>
                    <a:lnTo>
                      <a:pt x="364" y="218"/>
                    </a:lnTo>
                    <a:lnTo>
                      <a:pt x="398" y="226"/>
                    </a:lnTo>
                    <a:lnTo>
                      <a:pt x="430" y="209"/>
                    </a:lnTo>
                    <a:lnTo>
                      <a:pt x="463" y="209"/>
                    </a:lnTo>
                    <a:lnTo>
                      <a:pt x="486" y="184"/>
                    </a:lnTo>
                    <a:lnTo>
                      <a:pt x="480" y="178"/>
                    </a:lnTo>
                    <a:lnTo>
                      <a:pt x="495" y="162"/>
                    </a:lnTo>
                    <a:lnTo>
                      <a:pt x="511" y="169"/>
                    </a:lnTo>
                    <a:lnTo>
                      <a:pt x="535" y="153"/>
                    </a:lnTo>
                    <a:lnTo>
                      <a:pt x="551" y="137"/>
                    </a:lnTo>
                    <a:lnTo>
                      <a:pt x="585" y="137"/>
                    </a:lnTo>
                    <a:lnTo>
                      <a:pt x="575" y="121"/>
                    </a:lnTo>
                    <a:lnTo>
                      <a:pt x="567" y="113"/>
                    </a:lnTo>
                    <a:lnTo>
                      <a:pt x="551" y="121"/>
                    </a:lnTo>
                    <a:lnTo>
                      <a:pt x="535" y="121"/>
                    </a:lnTo>
                    <a:lnTo>
                      <a:pt x="535" y="89"/>
                    </a:lnTo>
                    <a:lnTo>
                      <a:pt x="544" y="72"/>
                    </a:lnTo>
                    <a:lnTo>
                      <a:pt x="560" y="81"/>
                    </a:lnTo>
                    <a:lnTo>
                      <a:pt x="585" y="72"/>
                    </a:lnTo>
                    <a:lnTo>
                      <a:pt x="592" y="41"/>
                    </a:lnTo>
                    <a:lnTo>
                      <a:pt x="600" y="32"/>
                    </a:lnTo>
                    <a:lnTo>
                      <a:pt x="600" y="23"/>
                    </a:lnTo>
                    <a:lnTo>
                      <a:pt x="592" y="23"/>
                    </a:lnTo>
                    <a:lnTo>
                      <a:pt x="600" y="7"/>
                    </a:lnTo>
                    <a:lnTo>
                      <a:pt x="632" y="0"/>
                    </a:lnTo>
                    <a:lnTo>
                      <a:pt x="657" y="7"/>
                    </a:lnTo>
                    <a:lnTo>
                      <a:pt x="672" y="23"/>
                    </a:lnTo>
                    <a:lnTo>
                      <a:pt x="690" y="81"/>
                    </a:lnTo>
                    <a:lnTo>
                      <a:pt x="706" y="81"/>
                    </a:lnTo>
                    <a:lnTo>
                      <a:pt x="731" y="97"/>
                    </a:lnTo>
                    <a:lnTo>
                      <a:pt x="731" y="113"/>
                    </a:lnTo>
                    <a:lnTo>
                      <a:pt x="747" y="113"/>
                    </a:lnTo>
                    <a:lnTo>
                      <a:pt x="779" y="104"/>
                    </a:lnTo>
                    <a:lnTo>
                      <a:pt x="779" y="121"/>
                    </a:lnTo>
                    <a:lnTo>
                      <a:pt x="756" y="169"/>
                    </a:lnTo>
                    <a:lnTo>
                      <a:pt x="747" y="162"/>
                    </a:lnTo>
                    <a:lnTo>
                      <a:pt x="731" y="169"/>
                    </a:lnTo>
                    <a:lnTo>
                      <a:pt x="737" y="194"/>
                    </a:lnTo>
                    <a:lnTo>
                      <a:pt x="731" y="209"/>
                    </a:lnTo>
                    <a:lnTo>
                      <a:pt x="722" y="209"/>
                    </a:lnTo>
                    <a:lnTo>
                      <a:pt x="706" y="218"/>
                    </a:lnTo>
                    <a:lnTo>
                      <a:pt x="697" y="218"/>
                    </a:lnTo>
                    <a:lnTo>
                      <a:pt x="690" y="226"/>
                    </a:lnTo>
                    <a:lnTo>
                      <a:pt x="682" y="226"/>
                    </a:lnTo>
                    <a:lnTo>
                      <a:pt x="650" y="250"/>
                    </a:lnTo>
                    <a:lnTo>
                      <a:pt x="650" y="259"/>
                    </a:lnTo>
                    <a:lnTo>
                      <a:pt x="632" y="259"/>
                    </a:lnTo>
                    <a:lnTo>
                      <a:pt x="609" y="275"/>
                    </a:lnTo>
                    <a:lnTo>
                      <a:pt x="609" y="266"/>
                    </a:lnTo>
                    <a:lnTo>
                      <a:pt x="609" y="259"/>
                    </a:lnTo>
                    <a:lnTo>
                      <a:pt x="617" y="243"/>
                    </a:lnTo>
                    <a:lnTo>
                      <a:pt x="609" y="234"/>
                    </a:lnTo>
                    <a:lnTo>
                      <a:pt x="585" y="259"/>
                    </a:lnTo>
                    <a:lnTo>
                      <a:pt x="575" y="266"/>
                    </a:lnTo>
                    <a:lnTo>
                      <a:pt x="567" y="266"/>
                    </a:lnTo>
                    <a:lnTo>
                      <a:pt x="560" y="275"/>
                    </a:lnTo>
                    <a:lnTo>
                      <a:pt x="585" y="299"/>
                    </a:lnTo>
                    <a:lnTo>
                      <a:pt x="600" y="291"/>
                    </a:lnTo>
                    <a:lnTo>
                      <a:pt x="625" y="299"/>
                    </a:lnTo>
                    <a:lnTo>
                      <a:pt x="625" y="308"/>
                    </a:lnTo>
                    <a:lnTo>
                      <a:pt x="617" y="299"/>
                    </a:lnTo>
                    <a:lnTo>
                      <a:pt x="600" y="308"/>
                    </a:lnTo>
                    <a:lnTo>
                      <a:pt x="585" y="331"/>
                    </a:lnTo>
                    <a:lnTo>
                      <a:pt x="592" y="340"/>
                    </a:lnTo>
                    <a:lnTo>
                      <a:pt x="600" y="371"/>
                    </a:lnTo>
                    <a:lnTo>
                      <a:pt x="617" y="380"/>
                    </a:lnTo>
                    <a:lnTo>
                      <a:pt x="609" y="380"/>
                    </a:lnTo>
                    <a:lnTo>
                      <a:pt x="617" y="396"/>
                    </a:lnTo>
                    <a:lnTo>
                      <a:pt x="592" y="405"/>
                    </a:lnTo>
                    <a:lnTo>
                      <a:pt x="617" y="405"/>
                    </a:lnTo>
                    <a:lnTo>
                      <a:pt x="609" y="436"/>
                    </a:lnTo>
                    <a:lnTo>
                      <a:pt x="592" y="452"/>
                    </a:lnTo>
                    <a:lnTo>
                      <a:pt x="585" y="452"/>
                    </a:lnTo>
                    <a:lnTo>
                      <a:pt x="585" y="468"/>
                    </a:lnTo>
                    <a:lnTo>
                      <a:pt x="575" y="485"/>
                    </a:lnTo>
                    <a:lnTo>
                      <a:pt x="567" y="485"/>
                    </a:lnTo>
                    <a:lnTo>
                      <a:pt x="567" y="493"/>
                    </a:lnTo>
                    <a:lnTo>
                      <a:pt x="544" y="510"/>
                    </a:lnTo>
                    <a:lnTo>
                      <a:pt x="520" y="510"/>
                    </a:lnTo>
                    <a:lnTo>
                      <a:pt x="520" y="517"/>
                    </a:lnTo>
                    <a:lnTo>
                      <a:pt x="511" y="510"/>
                    </a:lnTo>
                    <a:lnTo>
                      <a:pt x="511" y="517"/>
                    </a:lnTo>
                    <a:lnTo>
                      <a:pt x="503" y="517"/>
                    </a:lnTo>
                    <a:lnTo>
                      <a:pt x="470" y="533"/>
                    </a:lnTo>
                    <a:lnTo>
                      <a:pt x="463" y="542"/>
                    </a:lnTo>
                    <a:lnTo>
                      <a:pt x="463" y="526"/>
                    </a:lnTo>
                    <a:lnTo>
                      <a:pt x="446" y="526"/>
                    </a:lnTo>
                    <a:lnTo>
                      <a:pt x="438" y="526"/>
                    </a:lnTo>
                    <a:lnTo>
                      <a:pt x="423" y="526"/>
                    </a:lnTo>
                    <a:lnTo>
                      <a:pt x="423" y="510"/>
                    </a:lnTo>
                    <a:lnTo>
                      <a:pt x="405" y="510"/>
                    </a:lnTo>
                    <a:lnTo>
                      <a:pt x="373" y="517"/>
                    </a:lnTo>
                    <a:lnTo>
                      <a:pt x="364" y="510"/>
                    </a:lnTo>
                    <a:lnTo>
                      <a:pt x="364" y="517"/>
                    </a:lnTo>
                    <a:lnTo>
                      <a:pt x="358" y="517"/>
                    </a:lnTo>
                    <a:lnTo>
                      <a:pt x="358" y="533"/>
                    </a:lnTo>
                    <a:lnTo>
                      <a:pt x="349" y="533"/>
                    </a:lnTo>
                    <a:lnTo>
                      <a:pt x="349" y="526"/>
                    </a:lnTo>
                    <a:lnTo>
                      <a:pt x="340" y="526"/>
                    </a:lnTo>
                    <a:lnTo>
                      <a:pt x="324" y="517"/>
                    </a:lnTo>
                    <a:lnTo>
                      <a:pt x="324" y="510"/>
                    </a:lnTo>
                    <a:lnTo>
                      <a:pt x="324" y="502"/>
                    </a:lnTo>
                    <a:lnTo>
                      <a:pt x="317" y="493"/>
                    </a:lnTo>
                    <a:lnTo>
                      <a:pt x="308" y="493"/>
                    </a:lnTo>
                    <a:lnTo>
                      <a:pt x="317" y="452"/>
                    </a:lnTo>
                    <a:lnTo>
                      <a:pt x="308" y="436"/>
                    </a:lnTo>
                    <a:lnTo>
                      <a:pt x="299" y="436"/>
                    </a:lnTo>
                    <a:lnTo>
                      <a:pt x="284" y="420"/>
                    </a:lnTo>
                    <a:lnTo>
                      <a:pt x="268" y="420"/>
                    </a:lnTo>
                    <a:lnTo>
                      <a:pt x="227" y="436"/>
                    </a:lnTo>
                    <a:lnTo>
                      <a:pt x="202" y="436"/>
                    </a:lnTo>
                    <a:lnTo>
                      <a:pt x="194" y="445"/>
                    </a:lnTo>
                    <a:lnTo>
                      <a:pt x="187" y="436"/>
                    </a:lnTo>
                    <a:lnTo>
                      <a:pt x="178" y="436"/>
                    </a:lnTo>
                    <a:lnTo>
                      <a:pt x="154" y="436"/>
                    </a:lnTo>
                    <a:lnTo>
                      <a:pt x="137" y="428"/>
                    </a:lnTo>
                    <a:lnTo>
                      <a:pt x="129" y="420"/>
                    </a:lnTo>
                    <a:lnTo>
                      <a:pt x="122" y="420"/>
                    </a:lnTo>
                    <a:lnTo>
                      <a:pt x="106" y="405"/>
                    </a:lnTo>
                    <a:lnTo>
                      <a:pt x="88" y="405"/>
                    </a:lnTo>
                    <a:lnTo>
                      <a:pt x="65" y="396"/>
                    </a:lnTo>
                    <a:lnTo>
                      <a:pt x="57" y="371"/>
                    </a:lnTo>
                    <a:lnTo>
                      <a:pt x="73" y="371"/>
                    </a:lnTo>
                    <a:lnTo>
                      <a:pt x="65" y="355"/>
                    </a:lnTo>
                    <a:lnTo>
                      <a:pt x="82" y="340"/>
                    </a:lnTo>
                    <a:lnTo>
                      <a:pt x="82" y="323"/>
                    </a:lnTo>
                    <a:lnTo>
                      <a:pt x="73" y="315"/>
                    </a:lnTo>
                    <a:lnTo>
                      <a:pt x="48" y="323"/>
                    </a:lnTo>
                    <a:lnTo>
                      <a:pt x="32" y="315"/>
                    </a:lnTo>
                    <a:lnTo>
                      <a:pt x="25" y="308"/>
                    </a:lnTo>
                    <a:lnTo>
                      <a:pt x="8" y="299"/>
                    </a:lnTo>
                    <a:lnTo>
                      <a:pt x="16" y="299"/>
                    </a:lnTo>
                    <a:lnTo>
                      <a:pt x="16" y="275"/>
                    </a:lnTo>
                    <a:lnTo>
                      <a:pt x="0" y="275"/>
                    </a:lnTo>
                    <a:lnTo>
                      <a:pt x="0" y="250"/>
                    </a:lnTo>
                    <a:lnTo>
                      <a:pt x="16" y="243"/>
                    </a:lnTo>
                    <a:lnTo>
                      <a:pt x="32" y="243"/>
                    </a:lnTo>
                    <a:lnTo>
                      <a:pt x="40" y="234"/>
                    </a:lnTo>
                    <a:lnTo>
                      <a:pt x="57" y="234"/>
                    </a:lnTo>
                    <a:lnTo>
                      <a:pt x="82" y="218"/>
                    </a:lnTo>
                    <a:lnTo>
                      <a:pt x="88" y="203"/>
                    </a:lnTo>
                    <a:lnTo>
                      <a:pt x="82" y="169"/>
                    </a:lnTo>
                    <a:lnTo>
                      <a:pt x="82" y="162"/>
                    </a:lnTo>
                    <a:lnTo>
                      <a:pt x="106" y="162"/>
                    </a:lnTo>
                    <a:lnTo>
                      <a:pt x="113" y="129"/>
                    </a:lnTo>
                    <a:lnTo>
                      <a:pt x="137" y="129"/>
                    </a:lnTo>
                    <a:lnTo>
                      <a:pt x="147" y="129"/>
                    </a:lnTo>
                    <a:lnTo>
                      <a:pt x="154" y="104"/>
                    </a:lnTo>
                    <a:lnTo>
                      <a:pt x="162" y="97"/>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234" name="Freeform 425"/>
              <p:cNvSpPr>
                <a:spLocks/>
              </p:cNvSpPr>
              <p:nvPr/>
            </p:nvSpPr>
            <p:spPr bwMode="auto">
              <a:xfrm>
                <a:off x="3570" y="2860"/>
                <a:ext cx="223" cy="213"/>
              </a:xfrm>
              <a:custGeom>
                <a:avLst/>
                <a:gdLst>
                  <a:gd name="T0" fmla="*/ 8 w 211"/>
                  <a:gd name="T1" fmla="*/ 388 h 204"/>
                  <a:gd name="T2" fmla="*/ 8 w 211"/>
                  <a:gd name="T3" fmla="*/ 351 h 204"/>
                  <a:gd name="T4" fmla="*/ 60 w 211"/>
                  <a:gd name="T5" fmla="*/ 332 h 204"/>
                  <a:gd name="T6" fmla="*/ 41 w 211"/>
                  <a:gd name="T7" fmla="*/ 300 h 204"/>
                  <a:gd name="T8" fmla="*/ 8 w 211"/>
                  <a:gd name="T9" fmla="*/ 280 h 204"/>
                  <a:gd name="T10" fmla="*/ 0 w 211"/>
                  <a:gd name="T11" fmla="*/ 244 h 204"/>
                  <a:gd name="T12" fmla="*/ 41 w 211"/>
                  <a:gd name="T13" fmla="*/ 264 h 204"/>
                  <a:gd name="T14" fmla="*/ 175 w 211"/>
                  <a:gd name="T15" fmla="*/ 244 h 204"/>
                  <a:gd name="T16" fmla="*/ 175 w 211"/>
                  <a:gd name="T17" fmla="*/ 212 h 204"/>
                  <a:gd name="T18" fmla="*/ 196 w 211"/>
                  <a:gd name="T19" fmla="*/ 196 h 204"/>
                  <a:gd name="T20" fmla="*/ 289 w 211"/>
                  <a:gd name="T21" fmla="*/ 178 h 204"/>
                  <a:gd name="T22" fmla="*/ 289 w 211"/>
                  <a:gd name="T23" fmla="*/ 143 h 204"/>
                  <a:gd name="T24" fmla="*/ 305 w 211"/>
                  <a:gd name="T25" fmla="*/ 122 h 204"/>
                  <a:gd name="T26" fmla="*/ 305 w 211"/>
                  <a:gd name="T27" fmla="*/ 105 h 204"/>
                  <a:gd name="T28" fmla="*/ 330 w 211"/>
                  <a:gd name="T29" fmla="*/ 105 h 204"/>
                  <a:gd name="T30" fmla="*/ 349 w 211"/>
                  <a:gd name="T31" fmla="*/ 70 h 204"/>
                  <a:gd name="T32" fmla="*/ 349 w 211"/>
                  <a:gd name="T33" fmla="*/ 34 h 204"/>
                  <a:gd name="T34" fmla="*/ 396 w 211"/>
                  <a:gd name="T35" fmla="*/ 9 h 204"/>
                  <a:gd name="T36" fmla="*/ 438 w 211"/>
                  <a:gd name="T37" fmla="*/ 0 h 204"/>
                  <a:gd name="T38" fmla="*/ 460 w 211"/>
                  <a:gd name="T39" fmla="*/ 0 h 204"/>
                  <a:gd name="T40" fmla="*/ 510 w 211"/>
                  <a:gd name="T41" fmla="*/ 9 h 204"/>
                  <a:gd name="T42" fmla="*/ 524 w 211"/>
                  <a:gd name="T43" fmla="*/ 34 h 204"/>
                  <a:gd name="T44" fmla="*/ 572 w 211"/>
                  <a:gd name="T45" fmla="*/ 50 h 204"/>
                  <a:gd name="T46" fmla="*/ 546 w 211"/>
                  <a:gd name="T47" fmla="*/ 70 h 204"/>
                  <a:gd name="T48" fmla="*/ 510 w 211"/>
                  <a:gd name="T49" fmla="*/ 89 h 204"/>
                  <a:gd name="T50" fmla="*/ 460 w 211"/>
                  <a:gd name="T51" fmla="*/ 70 h 204"/>
                  <a:gd name="T52" fmla="*/ 438 w 211"/>
                  <a:gd name="T53" fmla="*/ 89 h 204"/>
                  <a:gd name="T54" fmla="*/ 460 w 211"/>
                  <a:gd name="T55" fmla="*/ 105 h 204"/>
                  <a:gd name="T56" fmla="*/ 438 w 211"/>
                  <a:gd name="T57" fmla="*/ 143 h 204"/>
                  <a:gd name="T58" fmla="*/ 484 w 211"/>
                  <a:gd name="T59" fmla="*/ 156 h 204"/>
                  <a:gd name="T60" fmla="*/ 484 w 211"/>
                  <a:gd name="T61" fmla="*/ 178 h 204"/>
                  <a:gd name="T62" fmla="*/ 460 w 211"/>
                  <a:gd name="T63" fmla="*/ 178 h 204"/>
                  <a:gd name="T64" fmla="*/ 484 w 211"/>
                  <a:gd name="T65" fmla="*/ 196 h 204"/>
                  <a:gd name="T66" fmla="*/ 373 w 211"/>
                  <a:gd name="T67" fmla="*/ 300 h 204"/>
                  <a:gd name="T68" fmla="*/ 330 w 211"/>
                  <a:gd name="T69" fmla="*/ 316 h 204"/>
                  <a:gd name="T70" fmla="*/ 305 w 211"/>
                  <a:gd name="T71" fmla="*/ 300 h 204"/>
                  <a:gd name="T72" fmla="*/ 289 w 211"/>
                  <a:gd name="T73" fmla="*/ 316 h 204"/>
                  <a:gd name="T74" fmla="*/ 289 w 211"/>
                  <a:gd name="T75" fmla="*/ 351 h 204"/>
                  <a:gd name="T76" fmla="*/ 305 w 211"/>
                  <a:gd name="T77" fmla="*/ 351 h 204"/>
                  <a:gd name="T78" fmla="*/ 305 w 211"/>
                  <a:gd name="T79" fmla="*/ 366 h 204"/>
                  <a:gd name="T80" fmla="*/ 330 w 211"/>
                  <a:gd name="T81" fmla="*/ 366 h 204"/>
                  <a:gd name="T82" fmla="*/ 330 w 211"/>
                  <a:gd name="T83" fmla="*/ 405 h 204"/>
                  <a:gd name="T84" fmla="*/ 330 w 211"/>
                  <a:gd name="T85" fmla="*/ 423 h 204"/>
                  <a:gd name="T86" fmla="*/ 264 w 211"/>
                  <a:gd name="T87" fmla="*/ 423 h 204"/>
                  <a:gd name="T88" fmla="*/ 238 w 211"/>
                  <a:gd name="T89" fmla="*/ 442 h 204"/>
                  <a:gd name="T90" fmla="*/ 224 w 211"/>
                  <a:gd name="T91" fmla="*/ 423 h 204"/>
                  <a:gd name="T92" fmla="*/ 196 w 211"/>
                  <a:gd name="T93" fmla="*/ 388 h 204"/>
                  <a:gd name="T94" fmla="*/ 130 w 211"/>
                  <a:gd name="T95" fmla="*/ 388 h 204"/>
                  <a:gd name="T96" fmla="*/ 87 w 211"/>
                  <a:gd name="T97" fmla="*/ 388 h 204"/>
                  <a:gd name="T98" fmla="*/ 8 w 211"/>
                  <a:gd name="T99" fmla="*/ 388 h 20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1" h="204">
                    <a:moveTo>
                      <a:pt x="8" y="178"/>
                    </a:moveTo>
                    <a:lnTo>
                      <a:pt x="8" y="162"/>
                    </a:lnTo>
                    <a:lnTo>
                      <a:pt x="23" y="153"/>
                    </a:lnTo>
                    <a:lnTo>
                      <a:pt x="16" y="137"/>
                    </a:lnTo>
                    <a:lnTo>
                      <a:pt x="8" y="129"/>
                    </a:lnTo>
                    <a:lnTo>
                      <a:pt x="0" y="113"/>
                    </a:lnTo>
                    <a:lnTo>
                      <a:pt x="16" y="121"/>
                    </a:lnTo>
                    <a:lnTo>
                      <a:pt x="65" y="113"/>
                    </a:lnTo>
                    <a:lnTo>
                      <a:pt x="65" y="97"/>
                    </a:lnTo>
                    <a:lnTo>
                      <a:pt x="73" y="90"/>
                    </a:lnTo>
                    <a:lnTo>
                      <a:pt x="107" y="81"/>
                    </a:lnTo>
                    <a:lnTo>
                      <a:pt x="107" y="66"/>
                    </a:lnTo>
                    <a:lnTo>
                      <a:pt x="113" y="56"/>
                    </a:lnTo>
                    <a:lnTo>
                      <a:pt x="113" y="49"/>
                    </a:lnTo>
                    <a:lnTo>
                      <a:pt x="122" y="49"/>
                    </a:lnTo>
                    <a:lnTo>
                      <a:pt x="129" y="32"/>
                    </a:lnTo>
                    <a:lnTo>
                      <a:pt x="129" y="16"/>
                    </a:lnTo>
                    <a:lnTo>
                      <a:pt x="147" y="9"/>
                    </a:lnTo>
                    <a:lnTo>
                      <a:pt x="162" y="0"/>
                    </a:lnTo>
                    <a:lnTo>
                      <a:pt x="170" y="0"/>
                    </a:lnTo>
                    <a:lnTo>
                      <a:pt x="187" y="9"/>
                    </a:lnTo>
                    <a:lnTo>
                      <a:pt x="194" y="16"/>
                    </a:lnTo>
                    <a:lnTo>
                      <a:pt x="210" y="24"/>
                    </a:lnTo>
                    <a:lnTo>
                      <a:pt x="202" y="32"/>
                    </a:lnTo>
                    <a:lnTo>
                      <a:pt x="187" y="41"/>
                    </a:lnTo>
                    <a:lnTo>
                      <a:pt x="170" y="32"/>
                    </a:lnTo>
                    <a:lnTo>
                      <a:pt x="162" y="41"/>
                    </a:lnTo>
                    <a:lnTo>
                      <a:pt x="170" y="49"/>
                    </a:lnTo>
                    <a:lnTo>
                      <a:pt x="162" y="66"/>
                    </a:lnTo>
                    <a:lnTo>
                      <a:pt x="178" y="72"/>
                    </a:lnTo>
                    <a:lnTo>
                      <a:pt x="178" y="81"/>
                    </a:lnTo>
                    <a:lnTo>
                      <a:pt x="170" y="81"/>
                    </a:lnTo>
                    <a:lnTo>
                      <a:pt x="178" y="90"/>
                    </a:lnTo>
                    <a:lnTo>
                      <a:pt x="138" y="137"/>
                    </a:lnTo>
                    <a:lnTo>
                      <a:pt x="122" y="146"/>
                    </a:lnTo>
                    <a:lnTo>
                      <a:pt x="113" y="137"/>
                    </a:lnTo>
                    <a:lnTo>
                      <a:pt x="107" y="146"/>
                    </a:lnTo>
                    <a:lnTo>
                      <a:pt x="107" y="162"/>
                    </a:lnTo>
                    <a:lnTo>
                      <a:pt x="113" y="162"/>
                    </a:lnTo>
                    <a:lnTo>
                      <a:pt x="113" y="169"/>
                    </a:lnTo>
                    <a:lnTo>
                      <a:pt x="122" y="169"/>
                    </a:lnTo>
                    <a:lnTo>
                      <a:pt x="122" y="186"/>
                    </a:lnTo>
                    <a:lnTo>
                      <a:pt x="122" y="194"/>
                    </a:lnTo>
                    <a:lnTo>
                      <a:pt x="97" y="194"/>
                    </a:lnTo>
                    <a:lnTo>
                      <a:pt x="88" y="203"/>
                    </a:lnTo>
                    <a:lnTo>
                      <a:pt x="82" y="194"/>
                    </a:lnTo>
                    <a:lnTo>
                      <a:pt x="73" y="178"/>
                    </a:lnTo>
                    <a:lnTo>
                      <a:pt x="48" y="178"/>
                    </a:lnTo>
                    <a:lnTo>
                      <a:pt x="32" y="178"/>
                    </a:lnTo>
                    <a:lnTo>
                      <a:pt x="8" y="178"/>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235" name="Freeform 426"/>
              <p:cNvSpPr>
                <a:spLocks/>
              </p:cNvSpPr>
              <p:nvPr/>
            </p:nvSpPr>
            <p:spPr bwMode="auto">
              <a:xfrm>
                <a:off x="3562" y="2836"/>
                <a:ext cx="198" cy="152"/>
              </a:xfrm>
              <a:custGeom>
                <a:avLst/>
                <a:gdLst>
                  <a:gd name="T0" fmla="*/ 457 w 188"/>
                  <a:gd name="T1" fmla="*/ 47 h 146"/>
                  <a:gd name="T2" fmla="*/ 436 w 188"/>
                  <a:gd name="T3" fmla="*/ 47 h 146"/>
                  <a:gd name="T4" fmla="*/ 396 w 188"/>
                  <a:gd name="T5" fmla="*/ 67 h 146"/>
                  <a:gd name="T6" fmla="*/ 352 w 188"/>
                  <a:gd name="T7" fmla="*/ 83 h 146"/>
                  <a:gd name="T8" fmla="*/ 352 w 188"/>
                  <a:gd name="T9" fmla="*/ 115 h 146"/>
                  <a:gd name="T10" fmla="*/ 334 w 188"/>
                  <a:gd name="T11" fmla="*/ 149 h 146"/>
                  <a:gd name="T12" fmla="*/ 309 w 188"/>
                  <a:gd name="T13" fmla="*/ 149 h 146"/>
                  <a:gd name="T14" fmla="*/ 309 w 188"/>
                  <a:gd name="T15" fmla="*/ 166 h 146"/>
                  <a:gd name="T16" fmla="*/ 293 w 188"/>
                  <a:gd name="T17" fmla="*/ 187 h 146"/>
                  <a:gd name="T18" fmla="*/ 293 w 188"/>
                  <a:gd name="T19" fmla="*/ 216 h 146"/>
                  <a:gd name="T20" fmla="*/ 210 w 188"/>
                  <a:gd name="T21" fmla="*/ 236 h 146"/>
                  <a:gd name="T22" fmla="*/ 189 w 188"/>
                  <a:gd name="T23" fmla="*/ 249 h 146"/>
                  <a:gd name="T24" fmla="*/ 189 w 188"/>
                  <a:gd name="T25" fmla="*/ 282 h 146"/>
                  <a:gd name="T26" fmla="*/ 62 w 188"/>
                  <a:gd name="T27" fmla="*/ 299 h 146"/>
                  <a:gd name="T28" fmla="*/ 9 w 188"/>
                  <a:gd name="T29" fmla="*/ 282 h 146"/>
                  <a:gd name="T30" fmla="*/ 41 w 188"/>
                  <a:gd name="T31" fmla="*/ 249 h 146"/>
                  <a:gd name="T32" fmla="*/ 41 w 188"/>
                  <a:gd name="T33" fmla="*/ 236 h 146"/>
                  <a:gd name="T34" fmla="*/ 0 w 188"/>
                  <a:gd name="T35" fmla="*/ 216 h 146"/>
                  <a:gd name="T36" fmla="*/ 0 w 188"/>
                  <a:gd name="T37" fmla="*/ 149 h 146"/>
                  <a:gd name="T38" fmla="*/ 9 w 188"/>
                  <a:gd name="T39" fmla="*/ 115 h 146"/>
                  <a:gd name="T40" fmla="*/ 9 w 188"/>
                  <a:gd name="T41" fmla="*/ 98 h 146"/>
                  <a:gd name="T42" fmla="*/ 82 w 188"/>
                  <a:gd name="T43" fmla="*/ 98 h 146"/>
                  <a:gd name="T44" fmla="*/ 82 w 188"/>
                  <a:gd name="T45" fmla="*/ 83 h 146"/>
                  <a:gd name="T46" fmla="*/ 126 w 188"/>
                  <a:gd name="T47" fmla="*/ 83 h 146"/>
                  <a:gd name="T48" fmla="*/ 145 w 188"/>
                  <a:gd name="T49" fmla="*/ 47 h 146"/>
                  <a:gd name="T50" fmla="*/ 170 w 188"/>
                  <a:gd name="T51" fmla="*/ 47 h 146"/>
                  <a:gd name="T52" fmla="*/ 170 w 188"/>
                  <a:gd name="T53" fmla="*/ 34 h 146"/>
                  <a:gd name="T54" fmla="*/ 246 w 188"/>
                  <a:gd name="T55" fmla="*/ 47 h 146"/>
                  <a:gd name="T56" fmla="*/ 293 w 188"/>
                  <a:gd name="T57" fmla="*/ 47 h 146"/>
                  <a:gd name="T58" fmla="*/ 293 w 188"/>
                  <a:gd name="T59" fmla="*/ 34 h 146"/>
                  <a:gd name="T60" fmla="*/ 309 w 188"/>
                  <a:gd name="T61" fmla="*/ 34 h 146"/>
                  <a:gd name="T62" fmla="*/ 334 w 188"/>
                  <a:gd name="T63" fmla="*/ 0 h 146"/>
                  <a:gd name="T64" fmla="*/ 352 w 188"/>
                  <a:gd name="T65" fmla="*/ 8 h 146"/>
                  <a:gd name="T66" fmla="*/ 375 w 188"/>
                  <a:gd name="T67" fmla="*/ 67 h 146"/>
                  <a:gd name="T68" fmla="*/ 414 w 188"/>
                  <a:gd name="T69" fmla="*/ 34 h 146"/>
                  <a:gd name="T70" fmla="*/ 478 w 188"/>
                  <a:gd name="T71" fmla="*/ 47 h 146"/>
                  <a:gd name="T72" fmla="*/ 457 w 188"/>
                  <a:gd name="T73" fmla="*/ 47 h 14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88" h="146">
                    <a:moveTo>
                      <a:pt x="179" y="24"/>
                    </a:moveTo>
                    <a:lnTo>
                      <a:pt x="171" y="24"/>
                    </a:lnTo>
                    <a:lnTo>
                      <a:pt x="156" y="33"/>
                    </a:lnTo>
                    <a:lnTo>
                      <a:pt x="138" y="40"/>
                    </a:lnTo>
                    <a:lnTo>
                      <a:pt x="138" y="56"/>
                    </a:lnTo>
                    <a:lnTo>
                      <a:pt x="131" y="73"/>
                    </a:lnTo>
                    <a:lnTo>
                      <a:pt x="122" y="73"/>
                    </a:lnTo>
                    <a:lnTo>
                      <a:pt x="122" y="80"/>
                    </a:lnTo>
                    <a:lnTo>
                      <a:pt x="116" y="90"/>
                    </a:lnTo>
                    <a:lnTo>
                      <a:pt x="116" y="105"/>
                    </a:lnTo>
                    <a:lnTo>
                      <a:pt x="82" y="114"/>
                    </a:lnTo>
                    <a:lnTo>
                      <a:pt x="74" y="121"/>
                    </a:lnTo>
                    <a:lnTo>
                      <a:pt x="74" y="137"/>
                    </a:lnTo>
                    <a:lnTo>
                      <a:pt x="25" y="145"/>
                    </a:lnTo>
                    <a:lnTo>
                      <a:pt x="9" y="137"/>
                    </a:lnTo>
                    <a:lnTo>
                      <a:pt x="17" y="121"/>
                    </a:lnTo>
                    <a:lnTo>
                      <a:pt x="17" y="114"/>
                    </a:lnTo>
                    <a:lnTo>
                      <a:pt x="0" y="105"/>
                    </a:lnTo>
                    <a:lnTo>
                      <a:pt x="0" y="73"/>
                    </a:lnTo>
                    <a:lnTo>
                      <a:pt x="9" y="56"/>
                    </a:lnTo>
                    <a:lnTo>
                      <a:pt x="9" y="48"/>
                    </a:lnTo>
                    <a:lnTo>
                      <a:pt x="32" y="48"/>
                    </a:lnTo>
                    <a:lnTo>
                      <a:pt x="32" y="40"/>
                    </a:lnTo>
                    <a:lnTo>
                      <a:pt x="50" y="40"/>
                    </a:lnTo>
                    <a:lnTo>
                      <a:pt x="57" y="24"/>
                    </a:lnTo>
                    <a:lnTo>
                      <a:pt x="66" y="24"/>
                    </a:lnTo>
                    <a:lnTo>
                      <a:pt x="66" y="16"/>
                    </a:lnTo>
                    <a:lnTo>
                      <a:pt x="97" y="24"/>
                    </a:lnTo>
                    <a:lnTo>
                      <a:pt x="116" y="24"/>
                    </a:lnTo>
                    <a:lnTo>
                      <a:pt x="116" y="16"/>
                    </a:lnTo>
                    <a:lnTo>
                      <a:pt x="122" y="16"/>
                    </a:lnTo>
                    <a:lnTo>
                      <a:pt x="131" y="0"/>
                    </a:lnTo>
                    <a:lnTo>
                      <a:pt x="138" y="8"/>
                    </a:lnTo>
                    <a:lnTo>
                      <a:pt x="147" y="33"/>
                    </a:lnTo>
                    <a:lnTo>
                      <a:pt x="162" y="16"/>
                    </a:lnTo>
                    <a:lnTo>
                      <a:pt x="187" y="24"/>
                    </a:lnTo>
                    <a:lnTo>
                      <a:pt x="179" y="24"/>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236" name="Freeform 427"/>
              <p:cNvSpPr>
                <a:spLocks/>
              </p:cNvSpPr>
              <p:nvPr/>
            </p:nvSpPr>
            <p:spPr bwMode="auto">
              <a:xfrm>
                <a:off x="3339" y="2810"/>
                <a:ext cx="257" cy="236"/>
              </a:xfrm>
              <a:custGeom>
                <a:avLst/>
                <a:gdLst>
                  <a:gd name="T0" fmla="*/ 621 w 243"/>
                  <a:gd name="T1" fmla="*/ 421 h 228"/>
                  <a:gd name="T2" fmla="*/ 465 w 243"/>
                  <a:gd name="T3" fmla="*/ 405 h 228"/>
                  <a:gd name="T4" fmla="*/ 441 w 243"/>
                  <a:gd name="T5" fmla="*/ 375 h 228"/>
                  <a:gd name="T6" fmla="*/ 373 w 243"/>
                  <a:gd name="T7" fmla="*/ 391 h 228"/>
                  <a:gd name="T8" fmla="*/ 331 w 243"/>
                  <a:gd name="T9" fmla="*/ 391 h 228"/>
                  <a:gd name="T10" fmla="*/ 265 w 243"/>
                  <a:gd name="T11" fmla="*/ 348 h 228"/>
                  <a:gd name="T12" fmla="*/ 220 w 243"/>
                  <a:gd name="T13" fmla="*/ 303 h 228"/>
                  <a:gd name="T14" fmla="*/ 179 w 243"/>
                  <a:gd name="T15" fmla="*/ 287 h 228"/>
                  <a:gd name="T16" fmla="*/ 152 w 243"/>
                  <a:gd name="T17" fmla="*/ 287 h 228"/>
                  <a:gd name="T18" fmla="*/ 131 w 243"/>
                  <a:gd name="T19" fmla="*/ 270 h 228"/>
                  <a:gd name="T20" fmla="*/ 109 w 243"/>
                  <a:gd name="T21" fmla="*/ 225 h 228"/>
                  <a:gd name="T22" fmla="*/ 63 w 243"/>
                  <a:gd name="T23" fmla="*/ 212 h 228"/>
                  <a:gd name="T24" fmla="*/ 39 w 243"/>
                  <a:gd name="T25" fmla="*/ 183 h 228"/>
                  <a:gd name="T26" fmla="*/ 63 w 243"/>
                  <a:gd name="T27" fmla="*/ 150 h 228"/>
                  <a:gd name="T28" fmla="*/ 63 w 243"/>
                  <a:gd name="T29" fmla="*/ 120 h 228"/>
                  <a:gd name="T30" fmla="*/ 39 w 243"/>
                  <a:gd name="T31" fmla="*/ 120 h 228"/>
                  <a:gd name="T32" fmla="*/ 8 w 243"/>
                  <a:gd name="T33" fmla="*/ 91 h 228"/>
                  <a:gd name="T34" fmla="*/ 0 w 243"/>
                  <a:gd name="T35" fmla="*/ 9 h 228"/>
                  <a:gd name="T36" fmla="*/ 8 w 243"/>
                  <a:gd name="T37" fmla="*/ 0 h 228"/>
                  <a:gd name="T38" fmla="*/ 39 w 243"/>
                  <a:gd name="T39" fmla="*/ 34 h 228"/>
                  <a:gd name="T40" fmla="*/ 63 w 243"/>
                  <a:gd name="T41" fmla="*/ 34 h 228"/>
                  <a:gd name="T42" fmla="*/ 84 w 243"/>
                  <a:gd name="T43" fmla="*/ 34 h 228"/>
                  <a:gd name="T44" fmla="*/ 131 w 243"/>
                  <a:gd name="T45" fmla="*/ 9 h 228"/>
                  <a:gd name="T46" fmla="*/ 152 w 243"/>
                  <a:gd name="T47" fmla="*/ 9 h 228"/>
                  <a:gd name="T48" fmla="*/ 131 w 243"/>
                  <a:gd name="T49" fmla="*/ 34 h 228"/>
                  <a:gd name="T50" fmla="*/ 179 w 243"/>
                  <a:gd name="T51" fmla="*/ 43 h 228"/>
                  <a:gd name="T52" fmla="*/ 179 w 243"/>
                  <a:gd name="T53" fmla="*/ 76 h 228"/>
                  <a:gd name="T54" fmla="*/ 265 w 243"/>
                  <a:gd name="T55" fmla="*/ 106 h 228"/>
                  <a:gd name="T56" fmla="*/ 353 w 243"/>
                  <a:gd name="T57" fmla="*/ 106 h 228"/>
                  <a:gd name="T58" fmla="*/ 353 w 243"/>
                  <a:gd name="T59" fmla="*/ 76 h 228"/>
                  <a:gd name="T60" fmla="*/ 394 w 243"/>
                  <a:gd name="T61" fmla="*/ 59 h 228"/>
                  <a:gd name="T62" fmla="*/ 465 w 243"/>
                  <a:gd name="T63" fmla="*/ 59 h 228"/>
                  <a:gd name="T64" fmla="*/ 602 w 243"/>
                  <a:gd name="T65" fmla="*/ 106 h 228"/>
                  <a:gd name="T66" fmla="*/ 602 w 243"/>
                  <a:gd name="T67" fmla="*/ 120 h 228"/>
                  <a:gd name="T68" fmla="*/ 602 w 243"/>
                  <a:gd name="T69" fmla="*/ 137 h 228"/>
                  <a:gd name="T70" fmla="*/ 602 w 243"/>
                  <a:gd name="T71" fmla="*/ 150 h 228"/>
                  <a:gd name="T72" fmla="*/ 576 w 243"/>
                  <a:gd name="T73" fmla="*/ 183 h 228"/>
                  <a:gd name="T74" fmla="*/ 576 w 243"/>
                  <a:gd name="T75" fmla="*/ 242 h 228"/>
                  <a:gd name="T76" fmla="*/ 621 w 243"/>
                  <a:gd name="T77" fmla="*/ 258 h 228"/>
                  <a:gd name="T78" fmla="*/ 621 w 243"/>
                  <a:gd name="T79" fmla="*/ 270 h 228"/>
                  <a:gd name="T80" fmla="*/ 602 w 243"/>
                  <a:gd name="T81" fmla="*/ 303 h 228"/>
                  <a:gd name="T82" fmla="*/ 621 w 243"/>
                  <a:gd name="T83" fmla="*/ 329 h 228"/>
                  <a:gd name="T84" fmla="*/ 644 w 243"/>
                  <a:gd name="T85" fmla="*/ 348 h 228"/>
                  <a:gd name="T86" fmla="*/ 671 w 243"/>
                  <a:gd name="T87" fmla="*/ 375 h 228"/>
                  <a:gd name="T88" fmla="*/ 621 w 243"/>
                  <a:gd name="T89" fmla="*/ 391 h 228"/>
                  <a:gd name="T90" fmla="*/ 621 w 243"/>
                  <a:gd name="T91" fmla="*/ 421 h 22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3" h="228">
                    <a:moveTo>
                      <a:pt x="227" y="227"/>
                    </a:moveTo>
                    <a:lnTo>
                      <a:pt x="170" y="218"/>
                    </a:lnTo>
                    <a:lnTo>
                      <a:pt x="162" y="202"/>
                    </a:lnTo>
                    <a:lnTo>
                      <a:pt x="137" y="211"/>
                    </a:lnTo>
                    <a:lnTo>
                      <a:pt x="121" y="211"/>
                    </a:lnTo>
                    <a:lnTo>
                      <a:pt x="96" y="186"/>
                    </a:lnTo>
                    <a:lnTo>
                      <a:pt x="80" y="162"/>
                    </a:lnTo>
                    <a:lnTo>
                      <a:pt x="65" y="155"/>
                    </a:lnTo>
                    <a:lnTo>
                      <a:pt x="56" y="155"/>
                    </a:lnTo>
                    <a:lnTo>
                      <a:pt x="48" y="146"/>
                    </a:lnTo>
                    <a:lnTo>
                      <a:pt x="40" y="121"/>
                    </a:lnTo>
                    <a:lnTo>
                      <a:pt x="24" y="115"/>
                    </a:lnTo>
                    <a:lnTo>
                      <a:pt x="15" y="98"/>
                    </a:lnTo>
                    <a:lnTo>
                      <a:pt x="24" y="81"/>
                    </a:lnTo>
                    <a:lnTo>
                      <a:pt x="24" y="65"/>
                    </a:lnTo>
                    <a:lnTo>
                      <a:pt x="15" y="65"/>
                    </a:lnTo>
                    <a:lnTo>
                      <a:pt x="8" y="49"/>
                    </a:lnTo>
                    <a:lnTo>
                      <a:pt x="0" y="9"/>
                    </a:lnTo>
                    <a:lnTo>
                      <a:pt x="8" y="0"/>
                    </a:lnTo>
                    <a:lnTo>
                      <a:pt x="15" y="16"/>
                    </a:lnTo>
                    <a:lnTo>
                      <a:pt x="24" y="16"/>
                    </a:lnTo>
                    <a:lnTo>
                      <a:pt x="31" y="16"/>
                    </a:lnTo>
                    <a:lnTo>
                      <a:pt x="48" y="9"/>
                    </a:lnTo>
                    <a:lnTo>
                      <a:pt x="56" y="9"/>
                    </a:lnTo>
                    <a:lnTo>
                      <a:pt x="48" y="16"/>
                    </a:lnTo>
                    <a:lnTo>
                      <a:pt x="65" y="25"/>
                    </a:lnTo>
                    <a:lnTo>
                      <a:pt x="65" y="41"/>
                    </a:lnTo>
                    <a:lnTo>
                      <a:pt x="96" y="58"/>
                    </a:lnTo>
                    <a:lnTo>
                      <a:pt x="130" y="58"/>
                    </a:lnTo>
                    <a:lnTo>
                      <a:pt x="130" y="41"/>
                    </a:lnTo>
                    <a:lnTo>
                      <a:pt x="145" y="33"/>
                    </a:lnTo>
                    <a:lnTo>
                      <a:pt x="170" y="33"/>
                    </a:lnTo>
                    <a:lnTo>
                      <a:pt x="219" y="58"/>
                    </a:lnTo>
                    <a:lnTo>
                      <a:pt x="219" y="65"/>
                    </a:lnTo>
                    <a:lnTo>
                      <a:pt x="219" y="73"/>
                    </a:lnTo>
                    <a:lnTo>
                      <a:pt x="219" y="81"/>
                    </a:lnTo>
                    <a:lnTo>
                      <a:pt x="210" y="98"/>
                    </a:lnTo>
                    <a:lnTo>
                      <a:pt x="210" y="130"/>
                    </a:lnTo>
                    <a:lnTo>
                      <a:pt x="227" y="139"/>
                    </a:lnTo>
                    <a:lnTo>
                      <a:pt x="227" y="146"/>
                    </a:lnTo>
                    <a:lnTo>
                      <a:pt x="219" y="162"/>
                    </a:lnTo>
                    <a:lnTo>
                      <a:pt x="227" y="178"/>
                    </a:lnTo>
                    <a:lnTo>
                      <a:pt x="235" y="186"/>
                    </a:lnTo>
                    <a:lnTo>
                      <a:pt x="242" y="202"/>
                    </a:lnTo>
                    <a:lnTo>
                      <a:pt x="227" y="211"/>
                    </a:lnTo>
                    <a:lnTo>
                      <a:pt x="227" y="227"/>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237" name="Freeform 428"/>
              <p:cNvSpPr>
                <a:spLocks/>
              </p:cNvSpPr>
              <p:nvPr/>
            </p:nvSpPr>
            <p:spPr bwMode="auto">
              <a:xfrm>
                <a:off x="3684" y="2752"/>
                <a:ext cx="146" cy="68"/>
              </a:xfrm>
              <a:custGeom>
                <a:avLst/>
                <a:gdLst>
                  <a:gd name="T0" fmla="*/ 375 w 138"/>
                  <a:gd name="T1" fmla="*/ 15 h 66"/>
                  <a:gd name="T2" fmla="*/ 375 w 138"/>
                  <a:gd name="T3" fmla="*/ 42 h 66"/>
                  <a:gd name="T4" fmla="*/ 309 w 138"/>
                  <a:gd name="T5" fmla="*/ 66 h 66"/>
                  <a:gd name="T6" fmla="*/ 264 w 138"/>
                  <a:gd name="T7" fmla="*/ 66 h 66"/>
                  <a:gd name="T8" fmla="*/ 238 w 138"/>
                  <a:gd name="T9" fmla="*/ 84 h 66"/>
                  <a:gd name="T10" fmla="*/ 196 w 138"/>
                  <a:gd name="T11" fmla="*/ 84 h 66"/>
                  <a:gd name="T12" fmla="*/ 151 w 138"/>
                  <a:gd name="T13" fmla="*/ 96 h 66"/>
                  <a:gd name="T14" fmla="*/ 151 w 138"/>
                  <a:gd name="T15" fmla="*/ 110 h 66"/>
                  <a:gd name="T16" fmla="*/ 84 w 138"/>
                  <a:gd name="T17" fmla="*/ 110 h 66"/>
                  <a:gd name="T18" fmla="*/ 59 w 138"/>
                  <a:gd name="T19" fmla="*/ 110 h 66"/>
                  <a:gd name="T20" fmla="*/ 0 w 138"/>
                  <a:gd name="T21" fmla="*/ 110 h 66"/>
                  <a:gd name="T22" fmla="*/ 0 w 138"/>
                  <a:gd name="T23" fmla="*/ 96 h 66"/>
                  <a:gd name="T24" fmla="*/ 40 w 138"/>
                  <a:gd name="T25" fmla="*/ 96 h 66"/>
                  <a:gd name="T26" fmla="*/ 40 w 138"/>
                  <a:gd name="T27" fmla="*/ 84 h 66"/>
                  <a:gd name="T28" fmla="*/ 84 w 138"/>
                  <a:gd name="T29" fmla="*/ 84 h 66"/>
                  <a:gd name="T30" fmla="*/ 128 w 138"/>
                  <a:gd name="T31" fmla="*/ 66 h 66"/>
                  <a:gd name="T32" fmla="*/ 84 w 138"/>
                  <a:gd name="T33" fmla="*/ 50 h 66"/>
                  <a:gd name="T34" fmla="*/ 59 w 138"/>
                  <a:gd name="T35" fmla="*/ 50 h 66"/>
                  <a:gd name="T36" fmla="*/ 6 w 138"/>
                  <a:gd name="T37" fmla="*/ 50 h 66"/>
                  <a:gd name="T38" fmla="*/ 59 w 138"/>
                  <a:gd name="T39" fmla="*/ 15 h 66"/>
                  <a:gd name="T40" fmla="*/ 40 w 138"/>
                  <a:gd name="T41" fmla="*/ 15 h 66"/>
                  <a:gd name="T42" fmla="*/ 59 w 138"/>
                  <a:gd name="T43" fmla="*/ 9 h 66"/>
                  <a:gd name="T44" fmla="*/ 128 w 138"/>
                  <a:gd name="T45" fmla="*/ 15 h 66"/>
                  <a:gd name="T46" fmla="*/ 128 w 138"/>
                  <a:gd name="T47" fmla="*/ 9 h 66"/>
                  <a:gd name="T48" fmla="*/ 151 w 138"/>
                  <a:gd name="T49" fmla="*/ 0 h 66"/>
                  <a:gd name="T50" fmla="*/ 196 w 138"/>
                  <a:gd name="T51" fmla="*/ 9 h 66"/>
                  <a:gd name="T52" fmla="*/ 330 w 138"/>
                  <a:gd name="T53" fmla="*/ 9 h 66"/>
                  <a:gd name="T54" fmla="*/ 375 w 138"/>
                  <a:gd name="T55" fmla="*/ 15 h 6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38" h="66">
                    <a:moveTo>
                      <a:pt x="137" y="15"/>
                    </a:moveTo>
                    <a:lnTo>
                      <a:pt x="137" y="24"/>
                    </a:lnTo>
                    <a:lnTo>
                      <a:pt x="112" y="40"/>
                    </a:lnTo>
                    <a:lnTo>
                      <a:pt x="95" y="40"/>
                    </a:lnTo>
                    <a:lnTo>
                      <a:pt x="87" y="49"/>
                    </a:lnTo>
                    <a:lnTo>
                      <a:pt x="71" y="49"/>
                    </a:lnTo>
                    <a:lnTo>
                      <a:pt x="55" y="56"/>
                    </a:lnTo>
                    <a:lnTo>
                      <a:pt x="55" y="65"/>
                    </a:lnTo>
                    <a:lnTo>
                      <a:pt x="31" y="65"/>
                    </a:lnTo>
                    <a:lnTo>
                      <a:pt x="22" y="65"/>
                    </a:lnTo>
                    <a:lnTo>
                      <a:pt x="0" y="65"/>
                    </a:lnTo>
                    <a:lnTo>
                      <a:pt x="0" y="56"/>
                    </a:lnTo>
                    <a:lnTo>
                      <a:pt x="15" y="56"/>
                    </a:lnTo>
                    <a:lnTo>
                      <a:pt x="15" y="49"/>
                    </a:lnTo>
                    <a:lnTo>
                      <a:pt x="31" y="49"/>
                    </a:lnTo>
                    <a:lnTo>
                      <a:pt x="46" y="40"/>
                    </a:lnTo>
                    <a:lnTo>
                      <a:pt x="31" y="32"/>
                    </a:lnTo>
                    <a:lnTo>
                      <a:pt x="22" y="32"/>
                    </a:lnTo>
                    <a:lnTo>
                      <a:pt x="6" y="32"/>
                    </a:lnTo>
                    <a:lnTo>
                      <a:pt x="22" y="15"/>
                    </a:lnTo>
                    <a:lnTo>
                      <a:pt x="15" y="15"/>
                    </a:lnTo>
                    <a:lnTo>
                      <a:pt x="22" y="9"/>
                    </a:lnTo>
                    <a:lnTo>
                      <a:pt x="46" y="15"/>
                    </a:lnTo>
                    <a:lnTo>
                      <a:pt x="46" y="9"/>
                    </a:lnTo>
                    <a:lnTo>
                      <a:pt x="55" y="0"/>
                    </a:lnTo>
                    <a:lnTo>
                      <a:pt x="71" y="9"/>
                    </a:lnTo>
                    <a:lnTo>
                      <a:pt x="120" y="9"/>
                    </a:lnTo>
                    <a:lnTo>
                      <a:pt x="137" y="15"/>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238" name="Freeform 429"/>
              <p:cNvSpPr>
                <a:spLocks/>
              </p:cNvSpPr>
              <p:nvPr/>
            </p:nvSpPr>
            <p:spPr bwMode="auto">
              <a:xfrm>
                <a:off x="3450" y="2761"/>
                <a:ext cx="198" cy="126"/>
              </a:xfrm>
              <a:custGeom>
                <a:avLst/>
                <a:gdLst>
                  <a:gd name="T0" fmla="*/ 457 w 188"/>
                  <a:gd name="T1" fmla="*/ 198 h 121"/>
                  <a:gd name="T2" fmla="*/ 436 w 188"/>
                  <a:gd name="T3" fmla="*/ 182 h 121"/>
                  <a:gd name="T4" fmla="*/ 436 w 188"/>
                  <a:gd name="T5" fmla="*/ 198 h 121"/>
                  <a:gd name="T6" fmla="*/ 414 w 188"/>
                  <a:gd name="T7" fmla="*/ 198 h 121"/>
                  <a:gd name="T8" fmla="*/ 395 w 188"/>
                  <a:gd name="T9" fmla="*/ 233 h 121"/>
                  <a:gd name="T10" fmla="*/ 349 w 188"/>
                  <a:gd name="T11" fmla="*/ 233 h 121"/>
                  <a:gd name="T12" fmla="*/ 349 w 188"/>
                  <a:gd name="T13" fmla="*/ 248 h 121"/>
                  <a:gd name="T14" fmla="*/ 290 w 188"/>
                  <a:gd name="T15" fmla="*/ 248 h 121"/>
                  <a:gd name="T16" fmla="*/ 290 w 188"/>
                  <a:gd name="T17" fmla="*/ 233 h 121"/>
                  <a:gd name="T18" fmla="*/ 290 w 188"/>
                  <a:gd name="T19" fmla="*/ 219 h 121"/>
                  <a:gd name="T20" fmla="*/ 163 w 188"/>
                  <a:gd name="T21" fmla="*/ 166 h 121"/>
                  <a:gd name="T22" fmla="*/ 101 w 188"/>
                  <a:gd name="T23" fmla="*/ 166 h 121"/>
                  <a:gd name="T24" fmla="*/ 62 w 188"/>
                  <a:gd name="T25" fmla="*/ 182 h 121"/>
                  <a:gd name="T26" fmla="*/ 62 w 188"/>
                  <a:gd name="T27" fmla="*/ 131 h 121"/>
                  <a:gd name="T28" fmla="*/ 39 w 188"/>
                  <a:gd name="T29" fmla="*/ 131 h 121"/>
                  <a:gd name="T30" fmla="*/ 39 w 188"/>
                  <a:gd name="T31" fmla="*/ 97 h 121"/>
                  <a:gd name="T32" fmla="*/ 9 w 188"/>
                  <a:gd name="T33" fmla="*/ 97 h 121"/>
                  <a:gd name="T34" fmla="*/ 9 w 188"/>
                  <a:gd name="T35" fmla="*/ 83 h 121"/>
                  <a:gd name="T36" fmla="*/ 62 w 188"/>
                  <a:gd name="T37" fmla="*/ 83 h 121"/>
                  <a:gd name="T38" fmla="*/ 82 w 188"/>
                  <a:gd name="T39" fmla="*/ 61 h 121"/>
                  <a:gd name="T40" fmla="*/ 39 w 188"/>
                  <a:gd name="T41" fmla="*/ 33 h 121"/>
                  <a:gd name="T42" fmla="*/ 9 w 188"/>
                  <a:gd name="T43" fmla="*/ 33 h 121"/>
                  <a:gd name="T44" fmla="*/ 9 w 188"/>
                  <a:gd name="T45" fmla="*/ 61 h 121"/>
                  <a:gd name="T46" fmla="*/ 0 w 188"/>
                  <a:gd name="T47" fmla="*/ 33 h 121"/>
                  <a:gd name="T48" fmla="*/ 62 w 188"/>
                  <a:gd name="T49" fmla="*/ 6 h 121"/>
                  <a:gd name="T50" fmla="*/ 101 w 188"/>
                  <a:gd name="T51" fmla="*/ 45 h 121"/>
                  <a:gd name="T52" fmla="*/ 125 w 188"/>
                  <a:gd name="T53" fmla="*/ 45 h 121"/>
                  <a:gd name="T54" fmla="*/ 145 w 188"/>
                  <a:gd name="T55" fmla="*/ 45 h 121"/>
                  <a:gd name="T56" fmla="*/ 145 w 188"/>
                  <a:gd name="T57" fmla="*/ 33 h 121"/>
                  <a:gd name="T58" fmla="*/ 189 w 188"/>
                  <a:gd name="T59" fmla="*/ 6 h 121"/>
                  <a:gd name="T60" fmla="*/ 207 w 188"/>
                  <a:gd name="T61" fmla="*/ 6 h 121"/>
                  <a:gd name="T62" fmla="*/ 189 w 188"/>
                  <a:gd name="T63" fmla="*/ 0 h 121"/>
                  <a:gd name="T64" fmla="*/ 207 w 188"/>
                  <a:gd name="T65" fmla="*/ 0 h 121"/>
                  <a:gd name="T66" fmla="*/ 246 w 188"/>
                  <a:gd name="T67" fmla="*/ 6 h 121"/>
                  <a:gd name="T68" fmla="*/ 246 w 188"/>
                  <a:gd name="T69" fmla="*/ 45 h 121"/>
                  <a:gd name="T70" fmla="*/ 309 w 188"/>
                  <a:gd name="T71" fmla="*/ 45 h 121"/>
                  <a:gd name="T72" fmla="*/ 331 w 188"/>
                  <a:gd name="T73" fmla="*/ 97 h 121"/>
                  <a:gd name="T74" fmla="*/ 436 w 188"/>
                  <a:gd name="T75" fmla="*/ 148 h 121"/>
                  <a:gd name="T76" fmla="*/ 478 w 188"/>
                  <a:gd name="T77" fmla="*/ 166 h 121"/>
                  <a:gd name="T78" fmla="*/ 457 w 188"/>
                  <a:gd name="T79" fmla="*/ 198 h 12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88" h="121">
                    <a:moveTo>
                      <a:pt x="179" y="96"/>
                    </a:moveTo>
                    <a:lnTo>
                      <a:pt x="171" y="88"/>
                    </a:lnTo>
                    <a:lnTo>
                      <a:pt x="171" y="96"/>
                    </a:lnTo>
                    <a:lnTo>
                      <a:pt x="162" y="96"/>
                    </a:lnTo>
                    <a:lnTo>
                      <a:pt x="155" y="112"/>
                    </a:lnTo>
                    <a:lnTo>
                      <a:pt x="137" y="112"/>
                    </a:lnTo>
                    <a:lnTo>
                      <a:pt x="137" y="120"/>
                    </a:lnTo>
                    <a:lnTo>
                      <a:pt x="114" y="120"/>
                    </a:lnTo>
                    <a:lnTo>
                      <a:pt x="114" y="112"/>
                    </a:lnTo>
                    <a:lnTo>
                      <a:pt x="114" y="105"/>
                    </a:lnTo>
                    <a:lnTo>
                      <a:pt x="65" y="80"/>
                    </a:lnTo>
                    <a:lnTo>
                      <a:pt x="40" y="80"/>
                    </a:lnTo>
                    <a:lnTo>
                      <a:pt x="25" y="88"/>
                    </a:lnTo>
                    <a:lnTo>
                      <a:pt x="25" y="63"/>
                    </a:lnTo>
                    <a:lnTo>
                      <a:pt x="16" y="63"/>
                    </a:lnTo>
                    <a:lnTo>
                      <a:pt x="16" y="47"/>
                    </a:lnTo>
                    <a:lnTo>
                      <a:pt x="9" y="47"/>
                    </a:lnTo>
                    <a:lnTo>
                      <a:pt x="9" y="40"/>
                    </a:lnTo>
                    <a:lnTo>
                      <a:pt x="25" y="40"/>
                    </a:lnTo>
                    <a:lnTo>
                      <a:pt x="32" y="31"/>
                    </a:lnTo>
                    <a:lnTo>
                      <a:pt x="16" y="15"/>
                    </a:lnTo>
                    <a:lnTo>
                      <a:pt x="9" y="15"/>
                    </a:lnTo>
                    <a:lnTo>
                      <a:pt x="9" y="31"/>
                    </a:lnTo>
                    <a:lnTo>
                      <a:pt x="0" y="15"/>
                    </a:lnTo>
                    <a:lnTo>
                      <a:pt x="25" y="6"/>
                    </a:lnTo>
                    <a:lnTo>
                      <a:pt x="40" y="23"/>
                    </a:lnTo>
                    <a:lnTo>
                      <a:pt x="49" y="23"/>
                    </a:lnTo>
                    <a:lnTo>
                      <a:pt x="57" y="23"/>
                    </a:lnTo>
                    <a:lnTo>
                      <a:pt x="57" y="15"/>
                    </a:lnTo>
                    <a:lnTo>
                      <a:pt x="74" y="6"/>
                    </a:lnTo>
                    <a:lnTo>
                      <a:pt x="81" y="6"/>
                    </a:lnTo>
                    <a:lnTo>
                      <a:pt x="74" y="0"/>
                    </a:lnTo>
                    <a:lnTo>
                      <a:pt x="81" y="0"/>
                    </a:lnTo>
                    <a:lnTo>
                      <a:pt x="97" y="6"/>
                    </a:lnTo>
                    <a:lnTo>
                      <a:pt x="97" y="23"/>
                    </a:lnTo>
                    <a:lnTo>
                      <a:pt x="122" y="23"/>
                    </a:lnTo>
                    <a:lnTo>
                      <a:pt x="130" y="47"/>
                    </a:lnTo>
                    <a:lnTo>
                      <a:pt x="171" y="72"/>
                    </a:lnTo>
                    <a:lnTo>
                      <a:pt x="187" y="80"/>
                    </a:lnTo>
                    <a:lnTo>
                      <a:pt x="179" y="96"/>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239" name="Freeform 430"/>
              <p:cNvSpPr>
                <a:spLocks/>
              </p:cNvSpPr>
              <p:nvPr/>
            </p:nvSpPr>
            <p:spPr bwMode="auto">
              <a:xfrm>
                <a:off x="3502" y="2710"/>
                <a:ext cx="232" cy="152"/>
              </a:xfrm>
              <a:custGeom>
                <a:avLst/>
                <a:gdLst>
                  <a:gd name="T0" fmla="*/ 367 w 219"/>
                  <a:gd name="T1" fmla="*/ 265 h 147"/>
                  <a:gd name="T2" fmla="*/ 418 w 219"/>
                  <a:gd name="T3" fmla="*/ 265 h 147"/>
                  <a:gd name="T4" fmla="*/ 430 w 219"/>
                  <a:gd name="T5" fmla="*/ 238 h 147"/>
                  <a:gd name="T6" fmla="*/ 430 w 219"/>
                  <a:gd name="T7" fmla="*/ 207 h 147"/>
                  <a:gd name="T8" fmla="*/ 418 w 219"/>
                  <a:gd name="T9" fmla="*/ 194 h 147"/>
                  <a:gd name="T10" fmla="*/ 456 w 219"/>
                  <a:gd name="T11" fmla="*/ 194 h 147"/>
                  <a:gd name="T12" fmla="*/ 483 w 219"/>
                  <a:gd name="T13" fmla="*/ 163 h 147"/>
                  <a:gd name="T14" fmla="*/ 483 w 219"/>
                  <a:gd name="T15" fmla="*/ 148 h 147"/>
                  <a:gd name="T16" fmla="*/ 530 w 219"/>
                  <a:gd name="T17" fmla="*/ 148 h 147"/>
                  <a:gd name="T18" fmla="*/ 530 w 219"/>
                  <a:gd name="T19" fmla="*/ 163 h 147"/>
                  <a:gd name="T20" fmla="*/ 572 w 219"/>
                  <a:gd name="T21" fmla="*/ 163 h 147"/>
                  <a:gd name="T22" fmla="*/ 613 w 219"/>
                  <a:gd name="T23" fmla="*/ 148 h 147"/>
                  <a:gd name="T24" fmla="*/ 572 w 219"/>
                  <a:gd name="T25" fmla="*/ 133 h 147"/>
                  <a:gd name="T26" fmla="*/ 547 w 219"/>
                  <a:gd name="T27" fmla="*/ 133 h 147"/>
                  <a:gd name="T28" fmla="*/ 504 w 219"/>
                  <a:gd name="T29" fmla="*/ 133 h 147"/>
                  <a:gd name="T30" fmla="*/ 547 w 219"/>
                  <a:gd name="T31" fmla="*/ 101 h 147"/>
                  <a:gd name="T32" fmla="*/ 530 w 219"/>
                  <a:gd name="T33" fmla="*/ 101 h 147"/>
                  <a:gd name="T34" fmla="*/ 456 w 219"/>
                  <a:gd name="T35" fmla="*/ 148 h 147"/>
                  <a:gd name="T36" fmla="*/ 430 w 219"/>
                  <a:gd name="T37" fmla="*/ 133 h 147"/>
                  <a:gd name="T38" fmla="*/ 389 w 219"/>
                  <a:gd name="T39" fmla="*/ 133 h 147"/>
                  <a:gd name="T40" fmla="*/ 389 w 219"/>
                  <a:gd name="T41" fmla="*/ 117 h 147"/>
                  <a:gd name="T42" fmla="*/ 367 w 219"/>
                  <a:gd name="T43" fmla="*/ 117 h 147"/>
                  <a:gd name="T44" fmla="*/ 367 w 219"/>
                  <a:gd name="T45" fmla="*/ 92 h 147"/>
                  <a:gd name="T46" fmla="*/ 319 w 219"/>
                  <a:gd name="T47" fmla="*/ 53 h 147"/>
                  <a:gd name="T48" fmla="*/ 206 w 219"/>
                  <a:gd name="T49" fmla="*/ 53 h 147"/>
                  <a:gd name="T50" fmla="*/ 136 w 219"/>
                  <a:gd name="T51" fmla="*/ 9 h 147"/>
                  <a:gd name="T52" fmla="*/ 89 w 219"/>
                  <a:gd name="T53" fmla="*/ 0 h 147"/>
                  <a:gd name="T54" fmla="*/ 0 w 219"/>
                  <a:gd name="T55" fmla="*/ 9 h 147"/>
                  <a:gd name="T56" fmla="*/ 0 w 219"/>
                  <a:gd name="T57" fmla="*/ 133 h 147"/>
                  <a:gd name="T58" fmla="*/ 8 w 219"/>
                  <a:gd name="T59" fmla="*/ 133 h 147"/>
                  <a:gd name="T60" fmla="*/ 8 w 219"/>
                  <a:gd name="T61" fmla="*/ 117 h 147"/>
                  <a:gd name="T62" fmla="*/ 71 w 219"/>
                  <a:gd name="T63" fmla="*/ 101 h 147"/>
                  <a:gd name="T64" fmla="*/ 89 w 219"/>
                  <a:gd name="T65" fmla="*/ 101 h 147"/>
                  <a:gd name="T66" fmla="*/ 71 w 219"/>
                  <a:gd name="T67" fmla="*/ 92 h 147"/>
                  <a:gd name="T68" fmla="*/ 89 w 219"/>
                  <a:gd name="T69" fmla="*/ 92 h 147"/>
                  <a:gd name="T70" fmla="*/ 136 w 219"/>
                  <a:gd name="T71" fmla="*/ 101 h 147"/>
                  <a:gd name="T72" fmla="*/ 136 w 219"/>
                  <a:gd name="T73" fmla="*/ 133 h 147"/>
                  <a:gd name="T74" fmla="*/ 206 w 219"/>
                  <a:gd name="T75" fmla="*/ 133 h 147"/>
                  <a:gd name="T76" fmla="*/ 229 w 219"/>
                  <a:gd name="T77" fmla="*/ 177 h 147"/>
                  <a:gd name="T78" fmla="*/ 345 w 219"/>
                  <a:gd name="T79" fmla="*/ 222 h 147"/>
                  <a:gd name="T80" fmla="*/ 389 w 219"/>
                  <a:gd name="T81" fmla="*/ 238 h 147"/>
                  <a:gd name="T82" fmla="*/ 367 w 219"/>
                  <a:gd name="T83" fmla="*/ 265 h 14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9" h="147">
                    <a:moveTo>
                      <a:pt x="130" y="146"/>
                    </a:moveTo>
                    <a:lnTo>
                      <a:pt x="147" y="146"/>
                    </a:lnTo>
                    <a:lnTo>
                      <a:pt x="153" y="130"/>
                    </a:lnTo>
                    <a:lnTo>
                      <a:pt x="153" y="113"/>
                    </a:lnTo>
                    <a:lnTo>
                      <a:pt x="147" y="106"/>
                    </a:lnTo>
                    <a:lnTo>
                      <a:pt x="162" y="106"/>
                    </a:lnTo>
                    <a:lnTo>
                      <a:pt x="172" y="90"/>
                    </a:lnTo>
                    <a:lnTo>
                      <a:pt x="172" y="81"/>
                    </a:lnTo>
                    <a:lnTo>
                      <a:pt x="187" y="81"/>
                    </a:lnTo>
                    <a:lnTo>
                      <a:pt x="187" y="90"/>
                    </a:lnTo>
                    <a:lnTo>
                      <a:pt x="203" y="90"/>
                    </a:lnTo>
                    <a:lnTo>
                      <a:pt x="218" y="81"/>
                    </a:lnTo>
                    <a:lnTo>
                      <a:pt x="203" y="73"/>
                    </a:lnTo>
                    <a:lnTo>
                      <a:pt x="194" y="73"/>
                    </a:lnTo>
                    <a:lnTo>
                      <a:pt x="178" y="73"/>
                    </a:lnTo>
                    <a:lnTo>
                      <a:pt x="194" y="56"/>
                    </a:lnTo>
                    <a:lnTo>
                      <a:pt x="187" y="56"/>
                    </a:lnTo>
                    <a:lnTo>
                      <a:pt x="162" y="81"/>
                    </a:lnTo>
                    <a:lnTo>
                      <a:pt x="153" y="73"/>
                    </a:lnTo>
                    <a:lnTo>
                      <a:pt x="138" y="73"/>
                    </a:lnTo>
                    <a:lnTo>
                      <a:pt x="138" y="65"/>
                    </a:lnTo>
                    <a:lnTo>
                      <a:pt x="130" y="65"/>
                    </a:lnTo>
                    <a:lnTo>
                      <a:pt x="130" y="50"/>
                    </a:lnTo>
                    <a:lnTo>
                      <a:pt x="113" y="31"/>
                    </a:lnTo>
                    <a:lnTo>
                      <a:pt x="73" y="31"/>
                    </a:lnTo>
                    <a:lnTo>
                      <a:pt x="48" y="9"/>
                    </a:lnTo>
                    <a:lnTo>
                      <a:pt x="32" y="0"/>
                    </a:lnTo>
                    <a:lnTo>
                      <a:pt x="0" y="9"/>
                    </a:lnTo>
                    <a:lnTo>
                      <a:pt x="0" y="73"/>
                    </a:lnTo>
                    <a:lnTo>
                      <a:pt x="8" y="73"/>
                    </a:lnTo>
                    <a:lnTo>
                      <a:pt x="8" y="65"/>
                    </a:lnTo>
                    <a:lnTo>
                      <a:pt x="25" y="56"/>
                    </a:lnTo>
                    <a:lnTo>
                      <a:pt x="32" y="56"/>
                    </a:lnTo>
                    <a:lnTo>
                      <a:pt x="25" y="50"/>
                    </a:lnTo>
                    <a:lnTo>
                      <a:pt x="32" y="50"/>
                    </a:lnTo>
                    <a:lnTo>
                      <a:pt x="48" y="56"/>
                    </a:lnTo>
                    <a:lnTo>
                      <a:pt x="48" y="73"/>
                    </a:lnTo>
                    <a:lnTo>
                      <a:pt x="73" y="73"/>
                    </a:lnTo>
                    <a:lnTo>
                      <a:pt x="81" y="97"/>
                    </a:lnTo>
                    <a:lnTo>
                      <a:pt x="122" y="122"/>
                    </a:lnTo>
                    <a:lnTo>
                      <a:pt x="138" y="130"/>
                    </a:lnTo>
                    <a:lnTo>
                      <a:pt x="130" y="146"/>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240" name="Freeform 431"/>
              <p:cNvSpPr>
                <a:spLocks/>
              </p:cNvSpPr>
              <p:nvPr/>
            </p:nvSpPr>
            <p:spPr bwMode="auto">
              <a:xfrm>
                <a:off x="3372" y="2509"/>
                <a:ext cx="560" cy="285"/>
              </a:xfrm>
              <a:custGeom>
                <a:avLst/>
                <a:gdLst>
                  <a:gd name="T0" fmla="*/ 1404 w 529"/>
                  <a:gd name="T1" fmla="*/ 273 h 275"/>
                  <a:gd name="T2" fmla="*/ 1361 w 529"/>
                  <a:gd name="T3" fmla="*/ 320 h 275"/>
                  <a:gd name="T4" fmla="*/ 1273 w 529"/>
                  <a:gd name="T5" fmla="*/ 383 h 275"/>
                  <a:gd name="T6" fmla="*/ 1204 w 529"/>
                  <a:gd name="T7" fmla="*/ 397 h 275"/>
                  <a:gd name="T8" fmla="*/ 1204 w 529"/>
                  <a:gd name="T9" fmla="*/ 472 h 275"/>
                  <a:gd name="T10" fmla="*/ 1018 w 529"/>
                  <a:gd name="T11" fmla="*/ 463 h 275"/>
                  <a:gd name="T12" fmla="*/ 951 w 529"/>
                  <a:gd name="T13" fmla="*/ 463 h 275"/>
                  <a:gd name="T14" fmla="*/ 885 w 529"/>
                  <a:gd name="T15" fmla="*/ 463 h 275"/>
                  <a:gd name="T16" fmla="*/ 796 w 529"/>
                  <a:gd name="T17" fmla="*/ 520 h 275"/>
                  <a:gd name="T18" fmla="*/ 724 w 529"/>
                  <a:gd name="T19" fmla="*/ 506 h 275"/>
                  <a:gd name="T20" fmla="*/ 707 w 529"/>
                  <a:gd name="T21" fmla="*/ 489 h 275"/>
                  <a:gd name="T22" fmla="*/ 656 w 529"/>
                  <a:gd name="T23" fmla="*/ 424 h 275"/>
                  <a:gd name="T24" fmla="*/ 478 w 529"/>
                  <a:gd name="T25" fmla="*/ 383 h 275"/>
                  <a:gd name="T26" fmla="*/ 344 w 529"/>
                  <a:gd name="T27" fmla="*/ 383 h 275"/>
                  <a:gd name="T28" fmla="*/ 320 w 529"/>
                  <a:gd name="T29" fmla="*/ 506 h 275"/>
                  <a:gd name="T30" fmla="*/ 206 w 529"/>
                  <a:gd name="T31" fmla="*/ 489 h 275"/>
                  <a:gd name="T32" fmla="*/ 181 w 529"/>
                  <a:gd name="T33" fmla="*/ 463 h 275"/>
                  <a:gd name="T34" fmla="*/ 137 w 529"/>
                  <a:gd name="T35" fmla="*/ 416 h 275"/>
                  <a:gd name="T36" fmla="*/ 164 w 529"/>
                  <a:gd name="T37" fmla="*/ 397 h 275"/>
                  <a:gd name="T38" fmla="*/ 278 w 529"/>
                  <a:gd name="T39" fmla="*/ 383 h 275"/>
                  <a:gd name="T40" fmla="*/ 206 w 529"/>
                  <a:gd name="T41" fmla="*/ 320 h 275"/>
                  <a:gd name="T42" fmla="*/ 93 w 529"/>
                  <a:gd name="T43" fmla="*/ 337 h 275"/>
                  <a:gd name="T44" fmla="*/ 93 w 529"/>
                  <a:gd name="T45" fmla="*/ 320 h 275"/>
                  <a:gd name="T46" fmla="*/ 28 w 529"/>
                  <a:gd name="T47" fmla="*/ 292 h 275"/>
                  <a:gd name="T48" fmla="*/ 28 w 529"/>
                  <a:gd name="T49" fmla="*/ 182 h 275"/>
                  <a:gd name="T50" fmla="*/ 93 w 529"/>
                  <a:gd name="T51" fmla="*/ 212 h 275"/>
                  <a:gd name="T52" fmla="*/ 137 w 529"/>
                  <a:gd name="T53" fmla="*/ 137 h 275"/>
                  <a:gd name="T54" fmla="*/ 206 w 529"/>
                  <a:gd name="T55" fmla="*/ 137 h 275"/>
                  <a:gd name="T56" fmla="*/ 320 w 529"/>
                  <a:gd name="T57" fmla="*/ 182 h 275"/>
                  <a:gd name="T58" fmla="*/ 413 w 529"/>
                  <a:gd name="T59" fmla="*/ 164 h 275"/>
                  <a:gd name="T60" fmla="*/ 523 w 529"/>
                  <a:gd name="T61" fmla="*/ 182 h 275"/>
                  <a:gd name="T62" fmla="*/ 478 w 529"/>
                  <a:gd name="T63" fmla="*/ 137 h 275"/>
                  <a:gd name="T64" fmla="*/ 501 w 529"/>
                  <a:gd name="T65" fmla="*/ 105 h 275"/>
                  <a:gd name="T66" fmla="*/ 523 w 529"/>
                  <a:gd name="T67" fmla="*/ 40 h 275"/>
                  <a:gd name="T68" fmla="*/ 766 w 529"/>
                  <a:gd name="T69" fmla="*/ 7 h 275"/>
                  <a:gd name="T70" fmla="*/ 796 w 529"/>
                  <a:gd name="T71" fmla="*/ 0 h 275"/>
                  <a:gd name="T72" fmla="*/ 885 w 529"/>
                  <a:gd name="T73" fmla="*/ 34 h 275"/>
                  <a:gd name="T74" fmla="*/ 907 w 529"/>
                  <a:gd name="T75" fmla="*/ 40 h 275"/>
                  <a:gd name="T76" fmla="*/ 951 w 529"/>
                  <a:gd name="T77" fmla="*/ 76 h 275"/>
                  <a:gd name="T78" fmla="*/ 1048 w 529"/>
                  <a:gd name="T79" fmla="*/ 40 h 275"/>
                  <a:gd name="T80" fmla="*/ 1110 w 529"/>
                  <a:gd name="T81" fmla="*/ 76 h 275"/>
                  <a:gd name="T82" fmla="*/ 1220 w 529"/>
                  <a:gd name="T83" fmla="*/ 152 h 275"/>
                  <a:gd name="T84" fmla="*/ 1317 w 529"/>
                  <a:gd name="T85" fmla="*/ 164 h 275"/>
                  <a:gd name="T86" fmla="*/ 1429 w 529"/>
                  <a:gd name="T87" fmla="*/ 231 h 275"/>
                  <a:gd name="T88" fmla="*/ 1475 w 529"/>
                  <a:gd name="T89" fmla="*/ 245 h 27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529" h="275">
                    <a:moveTo>
                      <a:pt x="512" y="137"/>
                    </a:moveTo>
                    <a:lnTo>
                      <a:pt x="504" y="144"/>
                    </a:lnTo>
                    <a:lnTo>
                      <a:pt x="497" y="169"/>
                    </a:lnTo>
                    <a:lnTo>
                      <a:pt x="487" y="169"/>
                    </a:lnTo>
                    <a:lnTo>
                      <a:pt x="463" y="169"/>
                    </a:lnTo>
                    <a:lnTo>
                      <a:pt x="456" y="202"/>
                    </a:lnTo>
                    <a:lnTo>
                      <a:pt x="432" y="202"/>
                    </a:lnTo>
                    <a:lnTo>
                      <a:pt x="432" y="209"/>
                    </a:lnTo>
                    <a:lnTo>
                      <a:pt x="438" y="243"/>
                    </a:lnTo>
                    <a:lnTo>
                      <a:pt x="432" y="249"/>
                    </a:lnTo>
                    <a:lnTo>
                      <a:pt x="415" y="243"/>
                    </a:lnTo>
                    <a:lnTo>
                      <a:pt x="366" y="243"/>
                    </a:lnTo>
                    <a:lnTo>
                      <a:pt x="350" y="234"/>
                    </a:lnTo>
                    <a:lnTo>
                      <a:pt x="341" y="243"/>
                    </a:lnTo>
                    <a:lnTo>
                      <a:pt x="341" y="249"/>
                    </a:lnTo>
                    <a:lnTo>
                      <a:pt x="317" y="243"/>
                    </a:lnTo>
                    <a:lnTo>
                      <a:pt x="310" y="249"/>
                    </a:lnTo>
                    <a:lnTo>
                      <a:pt x="285" y="274"/>
                    </a:lnTo>
                    <a:lnTo>
                      <a:pt x="276" y="266"/>
                    </a:lnTo>
                    <a:lnTo>
                      <a:pt x="261" y="266"/>
                    </a:lnTo>
                    <a:lnTo>
                      <a:pt x="261" y="258"/>
                    </a:lnTo>
                    <a:lnTo>
                      <a:pt x="253" y="258"/>
                    </a:lnTo>
                    <a:lnTo>
                      <a:pt x="253" y="243"/>
                    </a:lnTo>
                    <a:lnTo>
                      <a:pt x="236" y="224"/>
                    </a:lnTo>
                    <a:lnTo>
                      <a:pt x="196" y="224"/>
                    </a:lnTo>
                    <a:lnTo>
                      <a:pt x="171" y="202"/>
                    </a:lnTo>
                    <a:lnTo>
                      <a:pt x="155" y="193"/>
                    </a:lnTo>
                    <a:lnTo>
                      <a:pt x="123" y="202"/>
                    </a:lnTo>
                    <a:lnTo>
                      <a:pt x="123" y="266"/>
                    </a:lnTo>
                    <a:lnTo>
                      <a:pt x="114" y="266"/>
                    </a:lnTo>
                    <a:lnTo>
                      <a:pt x="99" y="249"/>
                    </a:lnTo>
                    <a:lnTo>
                      <a:pt x="74" y="258"/>
                    </a:lnTo>
                    <a:lnTo>
                      <a:pt x="74" y="243"/>
                    </a:lnTo>
                    <a:lnTo>
                      <a:pt x="65" y="243"/>
                    </a:lnTo>
                    <a:lnTo>
                      <a:pt x="59" y="218"/>
                    </a:lnTo>
                    <a:lnTo>
                      <a:pt x="49" y="218"/>
                    </a:lnTo>
                    <a:lnTo>
                      <a:pt x="65" y="218"/>
                    </a:lnTo>
                    <a:lnTo>
                      <a:pt x="59" y="209"/>
                    </a:lnTo>
                    <a:lnTo>
                      <a:pt x="65" y="202"/>
                    </a:lnTo>
                    <a:lnTo>
                      <a:pt x="99" y="202"/>
                    </a:lnTo>
                    <a:lnTo>
                      <a:pt x="90" y="177"/>
                    </a:lnTo>
                    <a:lnTo>
                      <a:pt x="74" y="169"/>
                    </a:lnTo>
                    <a:lnTo>
                      <a:pt x="59" y="161"/>
                    </a:lnTo>
                    <a:lnTo>
                      <a:pt x="34" y="177"/>
                    </a:lnTo>
                    <a:lnTo>
                      <a:pt x="25" y="177"/>
                    </a:lnTo>
                    <a:lnTo>
                      <a:pt x="34" y="169"/>
                    </a:lnTo>
                    <a:lnTo>
                      <a:pt x="25" y="153"/>
                    </a:lnTo>
                    <a:lnTo>
                      <a:pt x="9" y="153"/>
                    </a:lnTo>
                    <a:lnTo>
                      <a:pt x="0" y="137"/>
                    </a:lnTo>
                    <a:lnTo>
                      <a:pt x="9" y="96"/>
                    </a:lnTo>
                    <a:lnTo>
                      <a:pt x="25" y="112"/>
                    </a:lnTo>
                    <a:lnTo>
                      <a:pt x="34" y="112"/>
                    </a:lnTo>
                    <a:lnTo>
                      <a:pt x="25" y="96"/>
                    </a:lnTo>
                    <a:lnTo>
                      <a:pt x="49" y="72"/>
                    </a:lnTo>
                    <a:lnTo>
                      <a:pt x="65" y="81"/>
                    </a:lnTo>
                    <a:lnTo>
                      <a:pt x="74" y="72"/>
                    </a:lnTo>
                    <a:lnTo>
                      <a:pt x="90" y="81"/>
                    </a:lnTo>
                    <a:lnTo>
                      <a:pt x="114" y="96"/>
                    </a:lnTo>
                    <a:lnTo>
                      <a:pt x="131" y="87"/>
                    </a:lnTo>
                    <a:lnTo>
                      <a:pt x="148" y="87"/>
                    </a:lnTo>
                    <a:lnTo>
                      <a:pt x="155" y="96"/>
                    </a:lnTo>
                    <a:lnTo>
                      <a:pt x="188" y="96"/>
                    </a:lnTo>
                    <a:lnTo>
                      <a:pt x="196" y="81"/>
                    </a:lnTo>
                    <a:lnTo>
                      <a:pt x="171" y="72"/>
                    </a:lnTo>
                    <a:lnTo>
                      <a:pt x="188" y="63"/>
                    </a:lnTo>
                    <a:lnTo>
                      <a:pt x="179" y="56"/>
                    </a:lnTo>
                    <a:lnTo>
                      <a:pt x="188" y="47"/>
                    </a:lnTo>
                    <a:lnTo>
                      <a:pt x="188" y="22"/>
                    </a:lnTo>
                    <a:lnTo>
                      <a:pt x="204" y="32"/>
                    </a:lnTo>
                    <a:lnTo>
                      <a:pt x="276" y="7"/>
                    </a:lnTo>
                    <a:lnTo>
                      <a:pt x="276" y="0"/>
                    </a:lnTo>
                    <a:lnTo>
                      <a:pt x="285" y="0"/>
                    </a:lnTo>
                    <a:lnTo>
                      <a:pt x="310" y="0"/>
                    </a:lnTo>
                    <a:lnTo>
                      <a:pt x="317" y="16"/>
                    </a:lnTo>
                    <a:lnTo>
                      <a:pt x="317" y="22"/>
                    </a:lnTo>
                    <a:lnTo>
                      <a:pt x="326" y="22"/>
                    </a:lnTo>
                    <a:lnTo>
                      <a:pt x="341" y="32"/>
                    </a:lnTo>
                    <a:lnTo>
                      <a:pt x="341" y="40"/>
                    </a:lnTo>
                    <a:lnTo>
                      <a:pt x="358" y="40"/>
                    </a:lnTo>
                    <a:lnTo>
                      <a:pt x="375" y="22"/>
                    </a:lnTo>
                    <a:lnTo>
                      <a:pt x="390" y="16"/>
                    </a:lnTo>
                    <a:lnTo>
                      <a:pt x="398" y="40"/>
                    </a:lnTo>
                    <a:lnTo>
                      <a:pt x="432" y="96"/>
                    </a:lnTo>
                    <a:lnTo>
                      <a:pt x="438" y="81"/>
                    </a:lnTo>
                    <a:lnTo>
                      <a:pt x="447" y="96"/>
                    </a:lnTo>
                    <a:lnTo>
                      <a:pt x="472" y="87"/>
                    </a:lnTo>
                    <a:lnTo>
                      <a:pt x="497" y="112"/>
                    </a:lnTo>
                    <a:lnTo>
                      <a:pt x="512" y="121"/>
                    </a:lnTo>
                    <a:lnTo>
                      <a:pt x="512" y="112"/>
                    </a:lnTo>
                    <a:lnTo>
                      <a:pt x="528" y="129"/>
                    </a:lnTo>
                    <a:lnTo>
                      <a:pt x="512" y="137"/>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241" name="Freeform 432"/>
              <p:cNvSpPr>
                <a:spLocks/>
              </p:cNvSpPr>
              <p:nvPr/>
            </p:nvSpPr>
            <p:spPr bwMode="auto">
              <a:xfrm>
                <a:off x="3071" y="2945"/>
                <a:ext cx="157" cy="153"/>
              </a:xfrm>
              <a:custGeom>
                <a:avLst/>
                <a:gdLst>
                  <a:gd name="T0" fmla="*/ 424 w 148"/>
                  <a:gd name="T1" fmla="*/ 267 h 147"/>
                  <a:gd name="T2" fmla="*/ 352 w 148"/>
                  <a:gd name="T3" fmla="*/ 300 h 147"/>
                  <a:gd name="T4" fmla="*/ 332 w 148"/>
                  <a:gd name="T5" fmla="*/ 282 h 147"/>
                  <a:gd name="T6" fmla="*/ 31 w 148"/>
                  <a:gd name="T7" fmla="*/ 282 h 147"/>
                  <a:gd name="T8" fmla="*/ 31 w 148"/>
                  <a:gd name="T9" fmla="*/ 98 h 147"/>
                  <a:gd name="T10" fmla="*/ 0 w 148"/>
                  <a:gd name="T11" fmla="*/ 63 h 147"/>
                  <a:gd name="T12" fmla="*/ 31 w 148"/>
                  <a:gd name="T13" fmla="*/ 0 h 147"/>
                  <a:gd name="T14" fmla="*/ 31 w 148"/>
                  <a:gd name="T15" fmla="*/ 9 h 147"/>
                  <a:gd name="T16" fmla="*/ 97 w 148"/>
                  <a:gd name="T17" fmla="*/ 9 h 147"/>
                  <a:gd name="T18" fmla="*/ 164 w 148"/>
                  <a:gd name="T19" fmla="*/ 34 h 147"/>
                  <a:gd name="T20" fmla="*/ 263 w 148"/>
                  <a:gd name="T21" fmla="*/ 9 h 147"/>
                  <a:gd name="T22" fmla="*/ 279 w 148"/>
                  <a:gd name="T23" fmla="*/ 9 h 147"/>
                  <a:gd name="T24" fmla="*/ 279 w 148"/>
                  <a:gd name="T25" fmla="*/ 34 h 147"/>
                  <a:gd name="T26" fmla="*/ 310 w 148"/>
                  <a:gd name="T27" fmla="*/ 9 h 147"/>
                  <a:gd name="T28" fmla="*/ 310 w 148"/>
                  <a:gd name="T29" fmla="*/ 34 h 147"/>
                  <a:gd name="T30" fmla="*/ 352 w 148"/>
                  <a:gd name="T31" fmla="*/ 9 h 147"/>
                  <a:gd name="T32" fmla="*/ 377 w 148"/>
                  <a:gd name="T33" fmla="*/ 83 h 147"/>
                  <a:gd name="T34" fmla="*/ 352 w 148"/>
                  <a:gd name="T35" fmla="*/ 134 h 147"/>
                  <a:gd name="T36" fmla="*/ 332 w 148"/>
                  <a:gd name="T37" fmla="*/ 98 h 147"/>
                  <a:gd name="T38" fmla="*/ 310 w 148"/>
                  <a:gd name="T39" fmla="*/ 49 h 147"/>
                  <a:gd name="T40" fmla="*/ 310 w 148"/>
                  <a:gd name="T41" fmla="*/ 63 h 147"/>
                  <a:gd name="T42" fmla="*/ 310 w 148"/>
                  <a:gd name="T43" fmla="*/ 83 h 147"/>
                  <a:gd name="T44" fmla="*/ 424 w 148"/>
                  <a:gd name="T45" fmla="*/ 267 h 14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48" h="147">
                    <a:moveTo>
                      <a:pt x="147" y="130"/>
                    </a:moveTo>
                    <a:lnTo>
                      <a:pt x="122" y="146"/>
                    </a:lnTo>
                    <a:lnTo>
                      <a:pt x="115" y="137"/>
                    </a:lnTo>
                    <a:lnTo>
                      <a:pt x="10" y="137"/>
                    </a:lnTo>
                    <a:lnTo>
                      <a:pt x="10" y="48"/>
                    </a:lnTo>
                    <a:lnTo>
                      <a:pt x="0" y="32"/>
                    </a:lnTo>
                    <a:lnTo>
                      <a:pt x="10" y="0"/>
                    </a:lnTo>
                    <a:lnTo>
                      <a:pt x="10" y="9"/>
                    </a:lnTo>
                    <a:lnTo>
                      <a:pt x="34" y="9"/>
                    </a:lnTo>
                    <a:lnTo>
                      <a:pt x="57" y="16"/>
                    </a:lnTo>
                    <a:lnTo>
                      <a:pt x="91" y="9"/>
                    </a:lnTo>
                    <a:lnTo>
                      <a:pt x="97" y="9"/>
                    </a:lnTo>
                    <a:lnTo>
                      <a:pt x="97" y="16"/>
                    </a:lnTo>
                    <a:lnTo>
                      <a:pt x="107" y="9"/>
                    </a:lnTo>
                    <a:lnTo>
                      <a:pt x="107" y="16"/>
                    </a:lnTo>
                    <a:lnTo>
                      <a:pt x="122" y="9"/>
                    </a:lnTo>
                    <a:lnTo>
                      <a:pt x="131" y="40"/>
                    </a:lnTo>
                    <a:lnTo>
                      <a:pt x="122" y="65"/>
                    </a:lnTo>
                    <a:lnTo>
                      <a:pt x="115" y="48"/>
                    </a:lnTo>
                    <a:lnTo>
                      <a:pt x="107" y="25"/>
                    </a:lnTo>
                    <a:lnTo>
                      <a:pt x="107" y="32"/>
                    </a:lnTo>
                    <a:lnTo>
                      <a:pt x="107" y="40"/>
                    </a:lnTo>
                    <a:lnTo>
                      <a:pt x="147" y="130"/>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242" name="Freeform 433"/>
              <p:cNvSpPr>
                <a:spLocks/>
              </p:cNvSpPr>
              <p:nvPr/>
            </p:nvSpPr>
            <p:spPr bwMode="auto">
              <a:xfrm>
                <a:off x="2869" y="2929"/>
                <a:ext cx="214" cy="201"/>
              </a:xfrm>
              <a:custGeom>
                <a:avLst/>
                <a:gdLst>
                  <a:gd name="T0" fmla="*/ 81 w 203"/>
                  <a:gd name="T1" fmla="*/ 285 h 193"/>
                  <a:gd name="T2" fmla="*/ 54 w 203"/>
                  <a:gd name="T3" fmla="*/ 248 h 193"/>
                  <a:gd name="T4" fmla="*/ 38 w 203"/>
                  <a:gd name="T5" fmla="*/ 248 h 193"/>
                  <a:gd name="T6" fmla="*/ 0 w 203"/>
                  <a:gd name="T7" fmla="*/ 198 h 193"/>
                  <a:gd name="T8" fmla="*/ 6 w 203"/>
                  <a:gd name="T9" fmla="*/ 181 h 193"/>
                  <a:gd name="T10" fmla="*/ 6 w 203"/>
                  <a:gd name="T11" fmla="*/ 147 h 193"/>
                  <a:gd name="T12" fmla="*/ 6 w 203"/>
                  <a:gd name="T13" fmla="*/ 114 h 193"/>
                  <a:gd name="T14" fmla="*/ 0 w 203"/>
                  <a:gd name="T15" fmla="*/ 97 h 193"/>
                  <a:gd name="T16" fmla="*/ 0 w 203"/>
                  <a:gd name="T17" fmla="*/ 83 h 193"/>
                  <a:gd name="T18" fmla="*/ 6 w 203"/>
                  <a:gd name="T19" fmla="*/ 61 h 193"/>
                  <a:gd name="T20" fmla="*/ 6 w 203"/>
                  <a:gd name="T21" fmla="*/ 47 h 193"/>
                  <a:gd name="T22" fmla="*/ 54 w 203"/>
                  <a:gd name="T23" fmla="*/ 6 h 193"/>
                  <a:gd name="T24" fmla="*/ 54 w 203"/>
                  <a:gd name="T25" fmla="*/ 0 h 193"/>
                  <a:gd name="T26" fmla="*/ 101 w 203"/>
                  <a:gd name="T27" fmla="*/ 0 h 193"/>
                  <a:gd name="T28" fmla="*/ 161 w 203"/>
                  <a:gd name="T29" fmla="*/ 6 h 193"/>
                  <a:gd name="T30" fmla="*/ 208 w 203"/>
                  <a:gd name="T31" fmla="*/ 6 h 193"/>
                  <a:gd name="T32" fmla="*/ 208 w 203"/>
                  <a:gd name="T33" fmla="*/ 47 h 193"/>
                  <a:gd name="T34" fmla="*/ 332 w 203"/>
                  <a:gd name="T35" fmla="*/ 83 h 193"/>
                  <a:gd name="T36" fmla="*/ 354 w 203"/>
                  <a:gd name="T37" fmla="*/ 61 h 193"/>
                  <a:gd name="T38" fmla="*/ 354 w 203"/>
                  <a:gd name="T39" fmla="*/ 33 h 193"/>
                  <a:gd name="T40" fmla="*/ 415 w 203"/>
                  <a:gd name="T41" fmla="*/ 0 h 193"/>
                  <a:gd name="T42" fmla="*/ 458 w 203"/>
                  <a:gd name="T43" fmla="*/ 6 h 193"/>
                  <a:gd name="T44" fmla="*/ 458 w 203"/>
                  <a:gd name="T45" fmla="*/ 33 h 193"/>
                  <a:gd name="T46" fmla="*/ 526 w 203"/>
                  <a:gd name="T47" fmla="*/ 33 h 193"/>
                  <a:gd name="T48" fmla="*/ 499 w 203"/>
                  <a:gd name="T49" fmla="*/ 97 h 193"/>
                  <a:gd name="T50" fmla="*/ 526 w 203"/>
                  <a:gd name="T51" fmla="*/ 131 h 193"/>
                  <a:gd name="T52" fmla="*/ 526 w 203"/>
                  <a:gd name="T53" fmla="*/ 316 h 193"/>
                  <a:gd name="T54" fmla="*/ 526 w 203"/>
                  <a:gd name="T55" fmla="*/ 367 h 193"/>
                  <a:gd name="T56" fmla="*/ 499 w 203"/>
                  <a:gd name="T57" fmla="*/ 387 h 193"/>
                  <a:gd name="T58" fmla="*/ 476 w 203"/>
                  <a:gd name="T59" fmla="*/ 398 h 193"/>
                  <a:gd name="T60" fmla="*/ 228 w 203"/>
                  <a:gd name="T61" fmla="*/ 285 h 193"/>
                  <a:gd name="T62" fmla="*/ 187 w 203"/>
                  <a:gd name="T63" fmla="*/ 302 h 193"/>
                  <a:gd name="T64" fmla="*/ 161 w 203"/>
                  <a:gd name="T65" fmla="*/ 285 h 193"/>
                  <a:gd name="T66" fmla="*/ 81 w 203"/>
                  <a:gd name="T67" fmla="*/ 285 h 1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03" h="193">
                    <a:moveTo>
                      <a:pt x="31" y="137"/>
                    </a:moveTo>
                    <a:lnTo>
                      <a:pt x="22" y="120"/>
                    </a:lnTo>
                    <a:lnTo>
                      <a:pt x="15" y="120"/>
                    </a:lnTo>
                    <a:lnTo>
                      <a:pt x="0" y="96"/>
                    </a:lnTo>
                    <a:lnTo>
                      <a:pt x="6" y="87"/>
                    </a:lnTo>
                    <a:lnTo>
                      <a:pt x="6" y="71"/>
                    </a:lnTo>
                    <a:lnTo>
                      <a:pt x="6" y="55"/>
                    </a:lnTo>
                    <a:lnTo>
                      <a:pt x="0" y="47"/>
                    </a:lnTo>
                    <a:lnTo>
                      <a:pt x="0" y="40"/>
                    </a:lnTo>
                    <a:lnTo>
                      <a:pt x="6" y="31"/>
                    </a:lnTo>
                    <a:lnTo>
                      <a:pt x="6" y="24"/>
                    </a:lnTo>
                    <a:lnTo>
                      <a:pt x="22" y="6"/>
                    </a:lnTo>
                    <a:lnTo>
                      <a:pt x="22" y="0"/>
                    </a:lnTo>
                    <a:lnTo>
                      <a:pt x="40" y="0"/>
                    </a:lnTo>
                    <a:lnTo>
                      <a:pt x="63" y="6"/>
                    </a:lnTo>
                    <a:lnTo>
                      <a:pt x="80" y="6"/>
                    </a:lnTo>
                    <a:lnTo>
                      <a:pt x="80" y="24"/>
                    </a:lnTo>
                    <a:lnTo>
                      <a:pt x="128" y="40"/>
                    </a:lnTo>
                    <a:lnTo>
                      <a:pt x="137" y="31"/>
                    </a:lnTo>
                    <a:lnTo>
                      <a:pt x="137" y="15"/>
                    </a:lnTo>
                    <a:lnTo>
                      <a:pt x="161" y="0"/>
                    </a:lnTo>
                    <a:lnTo>
                      <a:pt x="177" y="6"/>
                    </a:lnTo>
                    <a:lnTo>
                      <a:pt x="177" y="15"/>
                    </a:lnTo>
                    <a:lnTo>
                      <a:pt x="202" y="15"/>
                    </a:lnTo>
                    <a:lnTo>
                      <a:pt x="192" y="47"/>
                    </a:lnTo>
                    <a:lnTo>
                      <a:pt x="202" y="63"/>
                    </a:lnTo>
                    <a:lnTo>
                      <a:pt x="202" y="152"/>
                    </a:lnTo>
                    <a:lnTo>
                      <a:pt x="202" y="177"/>
                    </a:lnTo>
                    <a:lnTo>
                      <a:pt x="192" y="186"/>
                    </a:lnTo>
                    <a:lnTo>
                      <a:pt x="184" y="192"/>
                    </a:lnTo>
                    <a:lnTo>
                      <a:pt x="87" y="137"/>
                    </a:lnTo>
                    <a:lnTo>
                      <a:pt x="72" y="145"/>
                    </a:lnTo>
                    <a:lnTo>
                      <a:pt x="63" y="137"/>
                    </a:lnTo>
                    <a:lnTo>
                      <a:pt x="31" y="137"/>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243" name="Freeform 434"/>
              <p:cNvSpPr>
                <a:spLocks/>
              </p:cNvSpPr>
              <p:nvPr/>
            </p:nvSpPr>
            <p:spPr bwMode="auto">
              <a:xfrm>
                <a:off x="2627" y="2860"/>
                <a:ext cx="275" cy="270"/>
              </a:xfrm>
              <a:custGeom>
                <a:avLst/>
                <a:gdLst>
                  <a:gd name="T0" fmla="*/ 210 w 261"/>
                  <a:gd name="T1" fmla="*/ 66 h 259"/>
                  <a:gd name="T2" fmla="*/ 232 w 261"/>
                  <a:gd name="T3" fmla="*/ 66 h 259"/>
                  <a:gd name="T4" fmla="*/ 250 w 261"/>
                  <a:gd name="T5" fmla="*/ 151 h 259"/>
                  <a:gd name="T6" fmla="*/ 168 w 261"/>
                  <a:gd name="T7" fmla="*/ 171 h 259"/>
                  <a:gd name="T8" fmla="*/ 168 w 261"/>
                  <a:gd name="T9" fmla="*/ 191 h 259"/>
                  <a:gd name="T10" fmla="*/ 106 w 261"/>
                  <a:gd name="T11" fmla="*/ 225 h 259"/>
                  <a:gd name="T12" fmla="*/ 8 w 261"/>
                  <a:gd name="T13" fmla="*/ 255 h 259"/>
                  <a:gd name="T14" fmla="*/ 0 w 261"/>
                  <a:gd name="T15" fmla="*/ 272 h 259"/>
                  <a:gd name="T16" fmla="*/ 0 w 261"/>
                  <a:gd name="T17" fmla="*/ 309 h 259"/>
                  <a:gd name="T18" fmla="*/ 124 w 261"/>
                  <a:gd name="T19" fmla="*/ 379 h 259"/>
                  <a:gd name="T20" fmla="*/ 314 w 261"/>
                  <a:gd name="T21" fmla="*/ 494 h 259"/>
                  <a:gd name="T22" fmla="*/ 334 w 261"/>
                  <a:gd name="T23" fmla="*/ 513 h 259"/>
                  <a:gd name="T24" fmla="*/ 372 w 261"/>
                  <a:gd name="T25" fmla="*/ 534 h 259"/>
                  <a:gd name="T26" fmla="*/ 395 w 261"/>
                  <a:gd name="T27" fmla="*/ 544 h 259"/>
                  <a:gd name="T28" fmla="*/ 417 w 261"/>
                  <a:gd name="T29" fmla="*/ 544 h 259"/>
                  <a:gd name="T30" fmla="*/ 458 w 261"/>
                  <a:gd name="T31" fmla="*/ 544 h 259"/>
                  <a:gd name="T32" fmla="*/ 664 w 261"/>
                  <a:gd name="T33" fmla="*/ 432 h 259"/>
                  <a:gd name="T34" fmla="*/ 640 w 261"/>
                  <a:gd name="T35" fmla="*/ 395 h 259"/>
                  <a:gd name="T36" fmla="*/ 626 w 261"/>
                  <a:gd name="T37" fmla="*/ 395 h 259"/>
                  <a:gd name="T38" fmla="*/ 588 w 261"/>
                  <a:gd name="T39" fmla="*/ 341 h 259"/>
                  <a:gd name="T40" fmla="*/ 602 w 261"/>
                  <a:gd name="T41" fmla="*/ 323 h 259"/>
                  <a:gd name="T42" fmla="*/ 602 w 261"/>
                  <a:gd name="T43" fmla="*/ 289 h 259"/>
                  <a:gd name="T44" fmla="*/ 602 w 261"/>
                  <a:gd name="T45" fmla="*/ 255 h 259"/>
                  <a:gd name="T46" fmla="*/ 588 w 261"/>
                  <a:gd name="T47" fmla="*/ 239 h 259"/>
                  <a:gd name="T48" fmla="*/ 588 w 261"/>
                  <a:gd name="T49" fmla="*/ 225 h 259"/>
                  <a:gd name="T50" fmla="*/ 588 w 261"/>
                  <a:gd name="T51" fmla="*/ 171 h 259"/>
                  <a:gd name="T52" fmla="*/ 536 w 261"/>
                  <a:gd name="T53" fmla="*/ 151 h 259"/>
                  <a:gd name="T54" fmla="*/ 527 w 261"/>
                  <a:gd name="T55" fmla="*/ 118 h 259"/>
                  <a:gd name="T56" fmla="*/ 561 w 261"/>
                  <a:gd name="T57" fmla="*/ 87 h 259"/>
                  <a:gd name="T58" fmla="*/ 536 w 261"/>
                  <a:gd name="T59" fmla="*/ 9 h 259"/>
                  <a:gd name="T60" fmla="*/ 561 w 261"/>
                  <a:gd name="T61" fmla="*/ 0 h 259"/>
                  <a:gd name="T62" fmla="*/ 536 w 261"/>
                  <a:gd name="T63" fmla="*/ 9 h 259"/>
                  <a:gd name="T64" fmla="*/ 479 w 261"/>
                  <a:gd name="T65" fmla="*/ 0 h 259"/>
                  <a:gd name="T66" fmla="*/ 458 w 261"/>
                  <a:gd name="T67" fmla="*/ 9 h 259"/>
                  <a:gd name="T68" fmla="*/ 417 w 261"/>
                  <a:gd name="T69" fmla="*/ 0 h 259"/>
                  <a:gd name="T70" fmla="*/ 372 w 261"/>
                  <a:gd name="T71" fmla="*/ 9 h 259"/>
                  <a:gd name="T72" fmla="*/ 314 w 261"/>
                  <a:gd name="T73" fmla="*/ 9 h 259"/>
                  <a:gd name="T74" fmla="*/ 210 w 261"/>
                  <a:gd name="T75" fmla="*/ 66 h 25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61" h="259">
                    <a:moveTo>
                      <a:pt x="82" y="32"/>
                    </a:moveTo>
                    <a:lnTo>
                      <a:pt x="90" y="32"/>
                    </a:lnTo>
                    <a:lnTo>
                      <a:pt x="98" y="72"/>
                    </a:lnTo>
                    <a:lnTo>
                      <a:pt x="65" y="81"/>
                    </a:lnTo>
                    <a:lnTo>
                      <a:pt x="65" y="90"/>
                    </a:lnTo>
                    <a:lnTo>
                      <a:pt x="42" y="106"/>
                    </a:lnTo>
                    <a:lnTo>
                      <a:pt x="8" y="121"/>
                    </a:lnTo>
                    <a:lnTo>
                      <a:pt x="0" y="129"/>
                    </a:lnTo>
                    <a:lnTo>
                      <a:pt x="0" y="146"/>
                    </a:lnTo>
                    <a:lnTo>
                      <a:pt x="48" y="178"/>
                    </a:lnTo>
                    <a:lnTo>
                      <a:pt x="122" y="234"/>
                    </a:lnTo>
                    <a:lnTo>
                      <a:pt x="130" y="243"/>
                    </a:lnTo>
                    <a:lnTo>
                      <a:pt x="145" y="252"/>
                    </a:lnTo>
                    <a:lnTo>
                      <a:pt x="154" y="258"/>
                    </a:lnTo>
                    <a:lnTo>
                      <a:pt x="163" y="258"/>
                    </a:lnTo>
                    <a:lnTo>
                      <a:pt x="179" y="258"/>
                    </a:lnTo>
                    <a:lnTo>
                      <a:pt x="260" y="203"/>
                    </a:lnTo>
                    <a:lnTo>
                      <a:pt x="251" y="186"/>
                    </a:lnTo>
                    <a:lnTo>
                      <a:pt x="244" y="186"/>
                    </a:lnTo>
                    <a:lnTo>
                      <a:pt x="229" y="162"/>
                    </a:lnTo>
                    <a:lnTo>
                      <a:pt x="235" y="153"/>
                    </a:lnTo>
                    <a:lnTo>
                      <a:pt x="235" y="137"/>
                    </a:lnTo>
                    <a:lnTo>
                      <a:pt x="235" y="121"/>
                    </a:lnTo>
                    <a:lnTo>
                      <a:pt x="229" y="113"/>
                    </a:lnTo>
                    <a:lnTo>
                      <a:pt x="229" y="106"/>
                    </a:lnTo>
                    <a:lnTo>
                      <a:pt x="229" y="81"/>
                    </a:lnTo>
                    <a:lnTo>
                      <a:pt x="210" y="72"/>
                    </a:lnTo>
                    <a:lnTo>
                      <a:pt x="204" y="56"/>
                    </a:lnTo>
                    <a:lnTo>
                      <a:pt x="219" y="41"/>
                    </a:lnTo>
                    <a:lnTo>
                      <a:pt x="210" y="9"/>
                    </a:lnTo>
                    <a:lnTo>
                      <a:pt x="219" y="0"/>
                    </a:lnTo>
                    <a:lnTo>
                      <a:pt x="210" y="9"/>
                    </a:lnTo>
                    <a:lnTo>
                      <a:pt x="187" y="0"/>
                    </a:lnTo>
                    <a:lnTo>
                      <a:pt x="179" y="9"/>
                    </a:lnTo>
                    <a:lnTo>
                      <a:pt x="163" y="0"/>
                    </a:lnTo>
                    <a:lnTo>
                      <a:pt x="145" y="9"/>
                    </a:lnTo>
                    <a:lnTo>
                      <a:pt x="122" y="9"/>
                    </a:lnTo>
                    <a:lnTo>
                      <a:pt x="82" y="32"/>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244" name="Freeform 435"/>
              <p:cNvSpPr>
                <a:spLocks/>
              </p:cNvSpPr>
              <p:nvPr/>
            </p:nvSpPr>
            <p:spPr bwMode="auto">
              <a:xfrm>
                <a:off x="2576" y="3046"/>
                <a:ext cx="224" cy="211"/>
              </a:xfrm>
              <a:custGeom>
                <a:avLst/>
                <a:gdLst>
                  <a:gd name="T0" fmla="*/ 257 w 212"/>
                  <a:gd name="T1" fmla="*/ 0 h 203"/>
                  <a:gd name="T2" fmla="*/ 460 w 212"/>
                  <a:gd name="T3" fmla="*/ 111 h 203"/>
                  <a:gd name="T4" fmla="*/ 484 w 212"/>
                  <a:gd name="T5" fmla="*/ 132 h 203"/>
                  <a:gd name="T6" fmla="*/ 520 w 212"/>
                  <a:gd name="T7" fmla="*/ 148 h 203"/>
                  <a:gd name="T8" fmla="*/ 544 w 212"/>
                  <a:gd name="T9" fmla="*/ 160 h 203"/>
                  <a:gd name="T10" fmla="*/ 572 w 212"/>
                  <a:gd name="T11" fmla="*/ 160 h 203"/>
                  <a:gd name="T12" fmla="*/ 572 w 212"/>
                  <a:gd name="T13" fmla="*/ 244 h 203"/>
                  <a:gd name="T14" fmla="*/ 544 w 212"/>
                  <a:gd name="T15" fmla="*/ 260 h 203"/>
                  <a:gd name="T16" fmla="*/ 436 w 212"/>
                  <a:gd name="T17" fmla="*/ 275 h 203"/>
                  <a:gd name="T18" fmla="*/ 393 w 212"/>
                  <a:gd name="T19" fmla="*/ 275 h 203"/>
                  <a:gd name="T20" fmla="*/ 350 w 212"/>
                  <a:gd name="T21" fmla="*/ 310 h 203"/>
                  <a:gd name="T22" fmla="*/ 303 w 212"/>
                  <a:gd name="T23" fmla="*/ 324 h 203"/>
                  <a:gd name="T24" fmla="*/ 257 w 212"/>
                  <a:gd name="T25" fmla="*/ 375 h 203"/>
                  <a:gd name="T26" fmla="*/ 241 w 212"/>
                  <a:gd name="T27" fmla="*/ 391 h 203"/>
                  <a:gd name="T28" fmla="*/ 218 w 212"/>
                  <a:gd name="T29" fmla="*/ 405 h 203"/>
                  <a:gd name="T30" fmla="*/ 193 w 212"/>
                  <a:gd name="T31" fmla="*/ 391 h 203"/>
                  <a:gd name="T32" fmla="*/ 175 w 212"/>
                  <a:gd name="T33" fmla="*/ 405 h 203"/>
                  <a:gd name="T34" fmla="*/ 150 w 212"/>
                  <a:gd name="T35" fmla="*/ 405 h 203"/>
                  <a:gd name="T36" fmla="*/ 110 w 212"/>
                  <a:gd name="T37" fmla="*/ 341 h 203"/>
                  <a:gd name="T38" fmla="*/ 60 w 212"/>
                  <a:gd name="T39" fmla="*/ 354 h 203"/>
                  <a:gd name="T40" fmla="*/ 7 w 212"/>
                  <a:gd name="T41" fmla="*/ 354 h 203"/>
                  <a:gd name="T42" fmla="*/ 41 w 212"/>
                  <a:gd name="T43" fmla="*/ 341 h 203"/>
                  <a:gd name="T44" fmla="*/ 0 w 212"/>
                  <a:gd name="T45" fmla="*/ 275 h 203"/>
                  <a:gd name="T46" fmla="*/ 41 w 212"/>
                  <a:gd name="T47" fmla="*/ 260 h 203"/>
                  <a:gd name="T48" fmla="*/ 60 w 212"/>
                  <a:gd name="T49" fmla="*/ 275 h 203"/>
                  <a:gd name="T50" fmla="*/ 83 w 212"/>
                  <a:gd name="T51" fmla="*/ 260 h 203"/>
                  <a:gd name="T52" fmla="*/ 241 w 212"/>
                  <a:gd name="T53" fmla="*/ 260 h 203"/>
                  <a:gd name="T54" fmla="*/ 193 w 212"/>
                  <a:gd name="T55" fmla="*/ 0 h 203"/>
                  <a:gd name="T56" fmla="*/ 257 w 212"/>
                  <a:gd name="T57" fmla="*/ 0 h 20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12" h="203">
                    <a:moveTo>
                      <a:pt x="96" y="0"/>
                    </a:moveTo>
                    <a:lnTo>
                      <a:pt x="170" y="56"/>
                    </a:lnTo>
                    <a:lnTo>
                      <a:pt x="178" y="65"/>
                    </a:lnTo>
                    <a:lnTo>
                      <a:pt x="193" y="74"/>
                    </a:lnTo>
                    <a:lnTo>
                      <a:pt x="202" y="80"/>
                    </a:lnTo>
                    <a:lnTo>
                      <a:pt x="211" y="80"/>
                    </a:lnTo>
                    <a:lnTo>
                      <a:pt x="211" y="121"/>
                    </a:lnTo>
                    <a:lnTo>
                      <a:pt x="202" y="130"/>
                    </a:lnTo>
                    <a:lnTo>
                      <a:pt x="162" y="137"/>
                    </a:lnTo>
                    <a:lnTo>
                      <a:pt x="146" y="137"/>
                    </a:lnTo>
                    <a:lnTo>
                      <a:pt x="130" y="155"/>
                    </a:lnTo>
                    <a:lnTo>
                      <a:pt x="113" y="162"/>
                    </a:lnTo>
                    <a:lnTo>
                      <a:pt x="96" y="187"/>
                    </a:lnTo>
                    <a:lnTo>
                      <a:pt x="90" y="195"/>
                    </a:lnTo>
                    <a:lnTo>
                      <a:pt x="81" y="202"/>
                    </a:lnTo>
                    <a:lnTo>
                      <a:pt x="72" y="195"/>
                    </a:lnTo>
                    <a:lnTo>
                      <a:pt x="65" y="202"/>
                    </a:lnTo>
                    <a:lnTo>
                      <a:pt x="56" y="202"/>
                    </a:lnTo>
                    <a:lnTo>
                      <a:pt x="41" y="170"/>
                    </a:lnTo>
                    <a:lnTo>
                      <a:pt x="23" y="177"/>
                    </a:lnTo>
                    <a:lnTo>
                      <a:pt x="7" y="177"/>
                    </a:lnTo>
                    <a:lnTo>
                      <a:pt x="16" y="170"/>
                    </a:lnTo>
                    <a:lnTo>
                      <a:pt x="0" y="137"/>
                    </a:lnTo>
                    <a:lnTo>
                      <a:pt x="16" y="130"/>
                    </a:lnTo>
                    <a:lnTo>
                      <a:pt x="23" y="137"/>
                    </a:lnTo>
                    <a:lnTo>
                      <a:pt x="31" y="130"/>
                    </a:lnTo>
                    <a:lnTo>
                      <a:pt x="90" y="130"/>
                    </a:lnTo>
                    <a:lnTo>
                      <a:pt x="72" y="0"/>
                    </a:lnTo>
                    <a:lnTo>
                      <a:pt x="96" y="0"/>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245" name="Freeform 436"/>
              <p:cNvSpPr>
                <a:spLocks/>
              </p:cNvSpPr>
              <p:nvPr/>
            </p:nvSpPr>
            <p:spPr bwMode="auto">
              <a:xfrm>
                <a:off x="2627" y="3247"/>
                <a:ext cx="87" cy="86"/>
              </a:xfrm>
              <a:custGeom>
                <a:avLst/>
                <a:gdLst>
                  <a:gd name="T0" fmla="*/ 172 w 83"/>
                  <a:gd name="T1" fmla="*/ 171 h 82"/>
                  <a:gd name="T2" fmla="*/ 172 w 83"/>
                  <a:gd name="T3" fmla="*/ 109 h 82"/>
                  <a:gd name="T4" fmla="*/ 191 w 83"/>
                  <a:gd name="T5" fmla="*/ 77 h 82"/>
                  <a:gd name="T6" fmla="*/ 172 w 83"/>
                  <a:gd name="T7" fmla="*/ 37 h 82"/>
                  <a:gd name="T8" fmla="*/ 151 w 83"/>
                  <a:gd name="T9" fmla="*/ 7 h 82"/>
                  <a:gd name="T10" fmla="*/ 112 w 83"/>
                  <a:gd name="T11" fmla="*/ 7 h 82"/>
                  <a:gd name="T12" fmla="*/ 97 w 83"/>
                  <a:gd name="T13" fmla="*/ 0 h 82"/>
                  <a:gd name="T14" fmla="*/ 78 w 83"/>
                  <a:gd name="T15" fmla="*/ 7 h 82"/>
                  <a:gd name="T16" fmla="*/ 52 w 83"/>
                  <a:gd name="T17" fmla="*/ 0 h 82"/>
                  <a:gd name="T18" fmla="*/ 38 w 83"/>
                  <a:gd name="T19" fmla="*/ 7 h 82"/>
                  <a:gd name="T20" fmla="*/ 8 w 83"/>
                  <a:gd name="T21" fmla="*/ 7 h 82"/>
                  <a:gd name="T22" fmla="*/ 8 w 83"/>
                  <a:gd name="T23" fmla="*/ 37 h 82"/>
                  <a:gd name="T24" fmla="*/ 8 w 83"/>
                  <a:gd name="T25" fmla="*/ 51 h 82"/>
                  <a:gd name="T26" fmla="*/ 8 w 83"/>
                  <a:gd name="T27" fmla="*/ 77 h 82"/>
                  <a:gd name="T28" fmla="*/ 8 w 83"/>
                  <a:gd name="T29" fmla="*/ 94 h 82"/>
                  <a:gd name="T30" fmla="*/ 0 w 83"/>
                  <a:gd name="T31" fmla="*/ 94 h 82"/>
                  <a:gd name="T32" fmla="*/ 0 w 83"/>
                  <a:gd name="T33" fmla="*/ 132 h 82"/>
                  <a:gd name="T34" fmla="*/ 38 w 83"/>
                  <a:gd name="T35" fmla="*/ 152 h 82"/>
                  <a:gd name="T36" fmla="*/ 38 w 83"/>
                  <a:gd name="T37" fmla="*/ 191 h 82"/>
                  <a:gd name="T38" fmla="*/ 78 w 83"/>
                  <a:gd name="T39" fmla="*/ 171 h 82"/>
                  <a:gd name="T40" fmla="*/ 133 w 83"/>
                  <a:gd name="T41" fmla="*/ 171 h 82"/>
                  <a:gd name="T42" fmla="*/ 172 w 83"/>
                  <a:gd name="T43" fmla="*/ 171 h 8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3" h="82">
                    <a:moveTo>
                      <a:pt x="73" y="72"/>
                    </a:moveTo>
                    <a:lnTo>
                      <a:pt x="73" y="47"/>
                    </a:lnTo>
                    <a:lnTo>
                      <a:pt x="82" y="32"/>
                    </a:lnTo>
                    <a:lnTo>
                      <a:pt x="73" y="16"/>
                    </a:lnTo>
                    <a:lnTo>
                      <a:pt x="65" y="7"/>
                    </a:lnTo>
                    <a:lnTo>
                      <a:pt x="48" y="7"/>
                    </a:lnTo>
                    <a:lnTo>
                      <a:pt x="42" y="0"/>
                    </a:lnTo>
                    <a:lnTo>
                      <a:pt x="33" y="7"/>
                    </a:lnTo>
                    <a:lnTo>
                      <a:pt x="24" y="0"/>
                    </a:lnTo>
                    <a:lnTo>
                      <a:pt x="17" y="7"/>
                    </a:lnTo>
                    <a:lnTo>
                      <a:pt x="8" y="7"/>
                    </a:lnTo>
                    <a:lnTo>
                      <a:pt x="8" y="16"/>
                    </a:lnTo>
                    <a:lnTo>
                      <a:pt x="8" y="23"/>
                    </a:lnTo>
                    <a:lnTo>
                      <a:pt x="8" y="32"/>
                    </a:lnTo>
                    <a:lnTo>
                      <a:pt x="8" y="41"/>
                    </a:lnTo>
                    <a:lnTo>
                      <a:pt x="0" y="41"/>
                    </a:lnTo>
                    <a:lnTo>
                      <a:pt x="0" y="56"/>
                    </a:lnTo>
                    <a:lnTo>
                      <a:pt x="17" y="65"/>
                    </a:lnTo>
                    <a:lnTo>
                      <a:pt x="17" y="81"/>
                    </a:lnTo>
                    <a:lnTo>
                      <a:pt x="33" y="72"/>
                    </a:lnTo>
                    <a:lnTo>
                      <a:pt x="57" y="72"/>
                    </a:lnTo>
                    <a:lnTo>
                      <a:pt x="73" y="72"/>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246" name="Freeform 437"/>
              <p:cNvSpPr>
                <a:spLocks/>
              </p:cNvSpPr>
              <p:nvPr/>
            </p:nvSpPr>
            <p:spPr bwMode="auto">
              <a:xfrm>
                <a:off x="2703" y="3240"/>
                <a:ext cx="53" cy="85"/>
              </a:xfrm>
              <a:custGeom>
                <a:avLst/>
                <a:gdLst>
                  <a:gd name="T0" fmla="*/ 0 w 50"/>
                  <a:gd name="T1" fmla="*/ 54 h 81"/>
                  <a:gd name="T2" fmla="*/ 0 w 50"/>
                  <a:gd name="T3" fmla="*/ 8 h 81"/>
                  <a:gd name="T4" fmla="*/ 0 w 50"/>
                  <a:gd name="T5" fmla="*/ 0 h 81"/>
                  <a:gd name="T6" fmla="*/ 91 w 50"/>
                  <a:gd name="T7" fmla="*/ 0 h 81"/>
                  <a:gd name="T8" fmla="*/ 117 w 50"/>
                  <a:gd name="T9" fmla="*/ 76 h 81"/>
                  <a:gd name="T10" fmla="*/ 139 w 50"/>
                  <a:gd name="T11" fmla="*/ 131 h 81"/>
                  <a:gd name="T12" fmla="*/ 139 w 50"/>
                  <a:gd name="T13" fmla="*/ 151 h 81"/>
                  <a:gd name="T14" fmla="*/ 29 w 50"/>
                  <a:gd name="T15" fmla="*/ 191 h 81"/>
                  <a:gd name="T16" fmla="*/ 0 w 50"/>
                  <a:gd name="T17" fmla="*/ 191 h 81"/>
                  <a:gd name="T18" fmla="*/ 0 w 50"/>
                  <a:gd name="T19" fmla="*/ 131 h 81"/>
                  <a:gd name="T20" fmla="*/ 29 w 50"/>
                  <a:gd name="T21" fmla="*/ 93 h 81"/>
                  <a:gd name="T22" fmla="*/ 0 w 50"/>
                  <a:gd name="T23" fmla="*/ 54 h 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0" h="81">
                    <a:moveTo>
                      <a:pt x="0" y="24"/>
                    </a:moveTo>
                    <a:lnTo>
                      <a:pt x="0" y="8"/>
                    </a:lnTo>
                    <a:lnTo>
                      <a:pt x="0" y="0"/>
                    </a:lnTo>
                    <a:lnTo>
                      <a:pt x="32" y="0"/>
                    </a:lnTo>
                    <a:lnTo>
                      <a:pt x="41" y="31"/>
                    </a:lnTo>
                    <a:lnTo>
                      <a:pt x="49" y="55"/>
                    </a:lnTo>
                    <a:lnTo>
                      <a:pt x="49" y="64"/>
                    </a:lnTo>
                    <a:lnTo>
                      <a:pt x="9" y="80"/>
                    </a:lnTo>
                    <a:lnTo>
                      <a:pt x="0" y="80"/>
                    </a:lnTo>
                    <a:lnTo>
                      <a:pt x="0" y="55"/>
                    </a:lnTo>
                    <a:lnTo>
                      <a:pt x="9" y="40"/>
                    </a:lnTo>
                    <a:lnTo>
                      <a:pt x="0" y="24"/>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247" name="Freeform 438"/>
              <p:cNvSpPr>
                <a:spLocks/>
              </p:cNvSpPr>
              <p:nvPr/>
            </p:nvSpPr>
            <p:spPr bwMode="auto">
              <a:xfrm>
                <a:off x="2857" y="3359"/>
                <a:ext cx="80" cy="84"/>
              </a:xfrm>
              <a:custGeom>
                <a:avLst/>
                <a:gdLst>
                  <a:gd name="T0" fmla="*/ 63 w 74"/>
                  <a:gd name="T1" fmla="*/ 33 h 81"/>
                  <a:gd name="T2" fmla="*/ 133 w 74"/>
                  <a:gd name="T3" fmla="*/ 33 h 81"/>
                  <a:gd name="T4" fmla="*/ 133 w 74"/>
                  <a:gd name="T5" fmla="*/ 0 h 81"/>
                  <a:gd name="T6" fmla="*/ 232 w 74"/>
                  <a:gd name="T7" fmla="*/ 0 h 81"/>
                  <a:gd name="T8" fmla="*/ 232 w 74"/>
                  <a:gd name="T9" fmla="*/ 33 h 81"/>
                  <a:gd name="T10" fmla="*/ 265 w 74"/>
                  <a:gd name="T11" fmla="*/ 6 h 81"/>
                  <a:gd name="T12" fmla="*/ 296 w 74"/>
                  <a:gd name="T13" fmla="*/ 33 h 81"/>
                  <a:gd name="T14" fmla="*/ 296 w 74"/>
                  <a:gd name="T15" fmla="*/ 41 h 81"/>
                  <a:gd name="T16" fmla="*/ 296 w 74"/>
                  <a:gd name="T17" fmla="*/ 107 h 81"/>
                  <a:gd name="T18" fmla="*/ 203 w 74"/>
                  <a:gd name="T19" fmla="*/ 107 h 81"/>
                  <a:gd name="T20" fmla="*/ 169 w 74"/>
                  <a:gd name="T21" fmla="*/ 120 h 81"/>
                  <a:gd name="T22" fmla="*/ 169 w 74"/>
                  <a:gd name="T23" fmla="*/ 139 h 81"/>
                  <a:gd name="T24" fmla="*/ 133 w 74"/>
                  <a:gd name="T25" fmla="*/ 139 h 81"/>
                  <a:gd name="T26" fmla="*/ 133 w 74"/>
                  <a:gd name="T27" fmla="*/ 153 h 81"/>
                  <a:gd name="T28" fmla="*/ 63 w 74"/>
                  <a:gd name="T29" fmla="*/ 120 h 81"/>
                  <a:gd name="T30" fmla="*/ 0 w 74"/>
                  <a:gd name="T31" fmla="*/ 78 h 81"/>
                  <a:gd name="T32" fmla="*/ 40 w 74"/>
                  <a:gd name="T33" fmla="*/ 57 h 81"/>
                  <a:gd name="T34" fmla="*/ 40 w 74"/>
                  <a:gd name="T35" fmla="*/ 41 h 81"/>
                  <a:gd name="T36" fmla="*/ 63 w 74"/>
                  <a:gd name="T37" fmla="*/ 33 h 8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4" h="81">
                    <a:moveTo>
                      <a:pt x="16" y="15"/>
                    </a:moveTo>
                    <a:lnTo>
                      <a:pt x="32" y="15"/>
                    </a:lnTo>
                    <a:lnTo>
                      <a:pt x="32" y="0"/>
                    </a:lnTo>
                    <a:lnTo>
                      <a:pt x="57" y="0"/>
                    </a:lnTo>
                    <a:lnTo>
                      <a:pt x="57" y="15"/>
                    </a:lnTo>
                    <a:lnTo>
                      <a:pt x="65" y="6"/>
                    </a:lnTo>
                    <a:lnTo>
                      <a:pt x="73" y="15"/>
                    </a:lnTo>
                    <a:lnTo>
                      <a:pt x="73" y="23"/>
                    </a:lnTo>
                    <a:lnTo>
                      <a:pt x="73" y="56"/>
                    </a:lnTo>
                    <a:lnTo>
                      <a:pt x="50" y="56"/>
                    </a:lnTo>
                    <a:lnTo>
                      <a:pt x="41" y="63"/>
                    </a:lnTo>
                    <a:lnTo>
                      <a:pt x="41" y="72"/>
                    </a:lnTo>
                    <a:lnTo>
                      <a:pt x="32" y="72"/>
                    </a:lnTo>
                    <a:lnTo>
                      <a:pt x="32" y="80"/>
                    </a:lnTo>
                    <a:lnTo>
                      <a:pt x="16" y="63"/>
                    </a:lnTo>
                    <a:lnTo>
                      <a:pt x="0" y="40"/>
                    </a:lnTo>
                    <a:lnTo>
                      <a:pt x="10" y="31"/>
                    </a:lnTo>
                    <a:lnTo>
                      <a:pt x="10" y="23"/>
                    </a:lnTo>
                    <a:lnTo>
                      <a:pt x="16" y="15"/>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248" name="Freeform 439"/>
              <p:cNvSpPr>
                <a:spLocks/>
              </p:cNvSpPr>
              <p:nvPr/>
            </p:nvSpPr>
            <p:spPr bwMode="auto">
              <a:xfrm>
                <a:off x="2857" y="3215"/>
                <a:ext cx="105" cy="151"/>
              </a:xfrm>
              <a:custGeom>
                <a:avLst/>
                <a:gdLst>
                  <a:gd name="T0" fmla="*/ 0 w 98"/>
                  <a:gd name="T1" fmla="*/ 193 h 146"/>
                  <a:gd name="T2" fmla="*/ 54 w 98"/>
                  <a:gd name="T3" fmla="*/ 147 h 146"/>
                  <a:gd name="T4" fmla="*/ 87 w 98"/>
                  <a:gd name="T5" fmla="*/ 147 h 146"/>
                  <a:gd name="T6" fmla="*/ 110 w 98"/>
                  <a:gd name="T7" fmla="*/ 162 h 146"/>
                  <a:gd name="T8" fmla="*/ 141 w 98"/>
                  <a:gd name="T9" fmla="*/ 147 h 146"/>
                  <a:gd name="T10" fmla="*/ 198 w 98"/>
                  <a:gd name="T11" fmla="*/ 101 h 146"/>
                  <a:gd name="T12" fmla="*/ 227 w 98"/>
                  <a:gd name="T13" fmla="*/ 58 h 146"/>
                  <a:gd name="T14" fmla="*/ 253 w 98"/>
                  <a:gd name="T15" fmla="*/ 33 h 146"/>
                  <a:gd name="T16" fmla="*/ 253 w 98"/>
                  <a:gd name="T17" fmla="*/ 8 h 146"/>
                  <a:gd name="T18" fmla="*/ 253 w 98"/>
                  <a:gd name="T19" fmla="*/ 0 h 146"/>
                  <a:gd name="T20" fmla="*/ 253 w 98"/>
                  <a:gd name="T21" fmla="*/ 8 h 146"/>
                  <a:gd name="T22" fmla="*/ 311 w 98"/>
                  <a:gd name="T23" fmla="*/ 72 h 146"/>
                  <a:gd name="T24" fmla="*/ 253 w 98"/>
                  <a:gd name="T25" fmla="*/ 72 h 146"/>
                  <a:gd name="T26" fmla="*/ 253 w 98"/>
                  <a:gd name="T27" fmla="*/ 91 h 146"/>
                  <a:gd name="T28" fmla="*/ 288 w 98"/>
                  <a:gd name="T29" fmla="*/ 101 h 146"/>
                  <a:gd name="T30" fmla="*/ 311 w 98"/>
                  <a:gd name="T31" fmla="*/ 137 h 146"/>
                  <a:gd name="T32" fmla="*/ 253 w 98"/>
                  <a:gd name="T33" fmla="*/ 180 h 146"/>
                  <a:gd name="T34" fmla="*/ 288 w 98"/>
                  <a:gd name="T35" fmla="*/ 193 h 146"/>
                  <a:gd name="T36" fmla="*/ 338 w 98"/>
                  <a:gd name="T37" fmla="*/ 238 h 146"/>
                  <a:gd name="T38" fmla="*/ 338 w 98"/>
                  <a:gd name="T39" fmla="*/ 264 h 146"/>
                  <a:gd name="T40" fmla="*/ 198 w 98"/>
                  <a:gd name="T41" fmla="*/ 254 h 146"/>
                  <a:gd name="T42" fmla="*/ 110 w 98"/>
                  <a:gd name="T43" fmla="*/ 254 h 146"/>
                  <a:gd name="T44" fmla="*/ 54 w 98"/>
                  <a:gd name="T45" fmla="*/ 254 h 146"/>
                  <a:gd name="T46" fmla="*/ 54 w 98"/>
                  <a:gd name="T47" fmla="*/ 238 h 146"/>
                  <a:gd name="T48" fmla="*/ 35 w 98"/>
                  <a:gd name="T49" fmla="*/ 221 h 146"/>
                  <a:gd name="T50" fmla="*/ 0 w 98"/>
                  <a:gd name="T51" fmla="*/ 208 h 146"/>
                  <a:gd name="T52" fmla="*/ 0 w 98"/>
                  <a:gd name="T53" fmla="*/ 193 h 14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8" h="146">
                    <a:moveTo>
                      <a:pt x="0" y="105"/>
                    </a:moveTo>
                    <a:lnTo>
                      <a:pt x="16" y="80"/>
                    </a:lnTo>
                    <a:lnTo>
                      <a:pt x="25" y="80"/>
                    </a:lnTo>
                    <a:lnTo>
                      <a:pt x="32" y="89"/>
                    </a:lnTo>
                    <a:lnTo>
                      <a:pt x="41" y="80"/>
                    </a:lnTo>
                    <a:lnTo>
                      <a:pt x="57" y="56"/>
                    </a:lnTo>
                    <a:lnTo>
                      <a:pt x="65" y="33"/>
                    </a:lnTo>
                    <a:lnTo>
                      <a:pt x="73" y="15"/>
                    </a:lnTo>
                    <a:lnTo>
                      <a:pt x="73" y="8"/>
                    </a:lnTo>
                    <a:lnTo>
                      <a:pt x="73" y="0"/>
                    </a:lnTo>
                    <a:lnTo>
                      <a:pt x="73" y="8"/>
                    </a:lnTo>
                    <a:lnTo>
                      <a:pt x="90" y="40"/>
                    </a:lnTo>
                    <a:lnTo>
                      <a:pt x="73" y="40"/>
                    </a:lnTo>
                    <a:lnTo>
                      <a:pt x="73" y="49"/>
                    </a:lnTo>
                    <a:lnTo>
                      <a:pt x="82" y="56"/>
                    </a:lnTo>
                    <a:lnTo>
                      <a:pt x="90" y="74"/>
                    </a:lnTo>
                    <a:lnTo>
                      <a:pt x="73" y="98"/>
                    </a:lnTo>
                    <a:lnTo>
                      <a:pt x="82" y="105"/>
                    </a:lnTo>
                    <a:lnTo>
                      <a:pt x="97" y="130"/>
                    </a:lnTo>
                    <a:lnTo>
                      <a:pt x="97" y="145"/>
                    </a:lnTo>
                    <a:lnTo>
                      <a:pt x="57" y="139"/>
                    </a:lnTo>
                    <a:lnTo>
                      <a:pt x="32" y="139"/>
                    </a:lnTo>
                    <a:lnTo>
                      <a:pt x="16" y="139"/>
                    </a:lnTo>
                    <a:lnTo>
                      <a:pt x="16" y="130"/>
                    </a:lnTo>
                    <a:lnTo>
                      <a:pt x="10" y="121"/>
                    </a:lnTo>
                    <a:lnTo>
                      <a:pt x="0" y="114"/>
                    </a:lnTo>
                    <a:lnTo>
                      <a:pt x="0" y="105"/>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249" name="Freeform 440"/>
              <p:cNvSpPr>
                <a:spLocks/>
              </p:cNvSpPr>
              <p:nvPr/>
            </p:nvSpPr>
            <p:spPr bwMode="auto">
              <a:xfrm>
                <a:off x="2779" y="3207"/>
                <a:ext cx="158" cy="126"/>
              </a:xfrm>
              <a:custGeom>
                <a:avLst/>
                <a:gdLst>
                  <a:gd name="T0" fmla="*/ 238 w 148"/>
                  <a:gd name="T1" fmla="*/ 200 h 122"/>
                  <a:gd name="T2" fmla="*/ 289 w 148"/>
                  <a:gd name="T3" fmla="*/ 155 h 122"/>
                  <a:gd name="T4" fmla="*/ 323 w 148"/>
                  <a:gd name="T5" fmla="*/ 155 h 122"/>
                  <a:gd name="T6" fmla="*/ 345 w 148"/>
                  <a:gd name="T7" fmla="*/ 170 h 122"/>
                  <a:gd name="T8" fmla="*/ 372 w 148"/>
                  <a:gd name="T9" fmla="*/ 155 h 122"/>
                  <a:gd name="T10" fmla="*/ 424 w 148"/>
                  <a:gd name="T11" fmla="*/ 111 h 122"/>
                  <a:gd name="T12" fmla="*/ 451 w 148"/>
                  <a:gd name="T13" fmla="*/ 70 h 122"/>
                  <a:gd name="T14" fmla="*/ 478 w 148"/>
                  <a:gd name="T15" fmla="*/ 40 h 122"/>
                  <a:gd name="T16" fmla="*/ 478 w 148"/>
                  <a:gd name="T17" fmla="*/ 15 h 122"/>
                  <a:gd name="T18" fmla="*/ 478 w 148"/>
                  <a:gd name="T19" fmla="*/ 7 h 122"/>
                  <a:gd name="T20" fmla="*/ 451 w 148"/>
                  <a:gd name="T21" fmla="*/ 0 h 122"/>
                  <a:gd name="T22" fmla="*/ 424 w 148"/>
                  <a:gd name="T23" fmla="*/ 0 h 122"/>
                  <a:gd name="T24" fmla="*/ 401 w 148"/>
                  <a:gd name="T25" fmla="*/ 7 h 122"/>
                  <a:gd name="T26" fmla="*/ 323 w 148"/>
                  <a:gd name="T27" fmla="*/ 7 h 122"/>
                  <a:gd name="T28" fmla="*/ 271 w 148"/>
                  <a:gd name="T29" fmla="*/ 15 h 122"/>
                  <a:gd name="T30" fmla="*/ 209 w 148"/>
                  <a:gd name="T31" fmla="*/ 7 h 122"/>
                  <a:gd name="T32" fmla="*/ 192 w 148"/>
                  <a:gd name="T33" fmla="*/ 7 h 122"/>
                  <a:gd name="T34" fmla="*/ 109 w 148"/>
                  <a:gd name="T35" fmla="*/ 0 h 122"/>
                  <a:gd name="T36" fmla="*/ 83 w 148"/>
                  <a:gd name="T37" fmla="*/ 0 h 122"/>
                  <a:gd name="T38" fmla="*/ 31 w 148"/>
                  <a:gd name="T39" fmla="*/ 15 h 122"/>
                  <a:gd name="T40" fmla="*/ 31 w 148"/>
                  <a:gd name="T41" fmla="*/ 40 h 122"/>
                  <a:gd name="T42" fmla="*/ 31 w 148"/>
                  <a:gd name="T43" fmla="*/ 70 h 122"/>
                  <a:gd name="T44" fmla="*/ 0 w 148"/>
                  <a:gd name="T45" fmla="*/ 128 h 122"/>
                  <a:gd name="T46" fmla="*/ 0 w 148"/>
                  <a:gd name="T47" fmla="*/ 170 h 122"/>
                  <a:gd name="T48" fmla="*/ 83 w 148"/>
                  <a:gd name="T49" fmla="*/ 170 h 122"/>
                  <a:gd name="T50" fmla="*/ 83 w 148"/>
                  <a:gd name="T51" fmla="*/ 188 h 122"/>
                  <a:gd name="T52" fmla="*/ 109 w 148"/>
                  <a:gd name="T53" fmla="*/ 215 h 122"/>
                  <a:gd name="T54" fmla="*/ 136 w 148"/>
                  <a:gd name="T55" fmla="*/ 215 h 122"/>
                  <a:gd name="T56" fmla="*/ 238 w 148"/>
                  <a:gd name="T57" fmla="*/ 215 h 122"/>
                  <a:gd name="T58" fmla="*/ 238 w 148"/>
                  <a:gd name="T59" fmla="*/ 200 h 12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48" h="122">
                    <a:moveTo>
                      <a:pt x="74" y="112"/>
                    </a:moveTo>
                    <a:lnTo>
                      <a:pt x="90" y="87"/>
                    </a:lnTo>
                    <a:lnTo>
                      <a:pt x="99" y="87"/>
                    </a:lnTo>
                    <a:lnTo>
                      <a:pt x="106" y="96"/>
                    </a:lnTo>
                    <a:lnTo>
                      <a:pt x="115" y="87"/>
                    </a:lnTo>
                    <a:lnTo>
                      <a:pt x="131" y="63"/>
                    </a:lnTo>
                    <a:lnTo>
                      <a:pt x="139" y="40"/>
                    </a:lnTo>
                    <a:lnTo>
                      <a:pt x="147" y="22"/>
                    </a:lnTo>
                    <a:lnTo>
                      <a:pt x="147" y="15"/>
                    </a:lnTo>
                    <a:lnTo>
                      <a:pt x="147" y="7"/>
                    </a:lnTo>
                    <a:lnTo>
                      <a:pt x="139" y="0"/>
                    </a:lnTo>
                    <a:lnTo>
                      <a:pt x="131" y="0"/>
                    </a:lnTo>
                    <a:lnTo>
                      <a:pt x="124" y="7"/>
                    </a:lnTo>
                    <a:lnTo>
                      <a:pt x="99" y="7"/>
                    </a:lnTo>
                    <a:lnTo>
                      <a:pt x="84" y="15"/>
                    </a:lnTo>
                    <a:lnTo>
                      <a:pt x="65" y="7"/>
                    </a:lnTo>
                    <a:lnTo>
                      <a:pt x="59" y="7"/>
                    </a:lnTo>
                    <a:lnTo>
                      <a:pt x="34" y="0"/>
                    </a:lnTo>
                    <a:lnTo>
                      <a:pt x="25" y="0"/>
                    </a:lnTo>
                    <a:lnTo>
                      <a:pt x="9" y="15"/>
                    </a:lnTo>
                    <a:lnTo>
                      <a:pt x="9" y="22"/>
                    </a:lnTo>
                    <a:lnTo>
                      <a:pt x="9" y="40"/>
                    </a:lnTo>
                    <a:lnTo>
                      <a:pt x="0" y="72"/>
                    </a:lnTo>
                    <a:lnTo>
                      <a:pt x="0" y="96"/>
                    </a:lnTo>
                    <a:lnTo>
                      <a:pt x="25" y="96"/>
                    </a:lnTo>
                    <a:lnTo>
                      <a:pt x="25" y="105"/>
                    </a:lnTo>
                    <a:lnTo>
                      <a:pt x="34" y="121"/>
                    </a:lnTo>
                    <a:lnTo>
                      <a:pt x="42" y="121"/>
                    </a:lnTo>
                    <a:lnTo>
                      <a:pt x="74" y="121"/>
                    </a:lnTo>
                    <a:lnTo>
                      <a:pt x="74" y="112"/>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250" name="Freeform 441"/>
              <p:cNvSpPr>
                <a:spLocks/>
              </p:cNvSpPr>
              <p:nvPr/>
            </p:nvSpPr>
            <p:spPr bwMode="auto">
              <a:xfrm>
                <a:off x="2747" y="3072"/>
                <a:ext cx="215" cy="159"/>
              </a:xfrm>
              <a:custGeom>
                <a:avLst/>
                <a:gdLst>
                  <a:gd name="T0" fmla="*/ 478 w 203"/>
                  <a:gd name="T1" fmla="*/ 258 h 153"/>
                  <a:gd name="T2" fmla="*/ 478 w 203"/>
                  <a:gd name="T3" fmla="*/ 239 h 153"/>
                  <a:gd name="T4" fmla="*/ 548 w 203"/>
                  <a:gd name="T5" fmla="*/ 178 h 153"/>
                  <a:gd name="T6" fmla="*/ 568 w 203"/>
                  <a:gd name="T7" fmla="*/ 82 h 153"/>
                  <a:gd name="T8" fmla="*/ 528 w 203"/>
                  <a:gd name="T9" fmla="*/ 45 h 153"/>
                  <a:gd name="T10" fmla="*/ 528 w 203"/>
                  <a:gd name="T11" fmla="*/ 8 h 153"/>
                  <a:gd name="T12" fmla="*/ 504 w 203"/>
                  <a:gd name="T13" fmla="*/ 0 h 153"/>
                  <a:gd name="T14" fmla="*/ 411 w 203"/>
                  <a:gd name="T15" fmla="*/ 0 h 153"/>
                  <a:gd name="T16" fmla="*/ 183 w 203"/>
                  <a:gd name="T17" fmla="*/ 108 h 153"/>
                  <a:gd name="T18" fmla="*/ 137 w 203"/>
                  <a:gd name="T19" fmla="*/ 108 h 153"/>
                  <a:gd name="T20" fmla="*/ 137 w 203"/>
                  <a:gd name="T21" fmla="*/ 192 h 153"/>
                  <a:gd name="T22" fmla="*/ 110 w 203"/>
                  <a:gd name="T23" fmla="*/ 210 h 153"/>
                  <a:gd name="T24" fmla="*/ 0 w 203"/>
                  <a:gd name="T25" fmla="*/ 224 h 153"/>
                  <a:gd name="T26" fmla="*/ 0 w 203"/>
                  <a:gd name="T27" fmla="*/ 258 h 153"/>
                  <a:gd name="T28" fmla="*/ 42 w 203"/>
                  <a:gd name="T29" fmla="*/ 290 h 153"/>
                  <a:gd name="T30" fmla="*/ 70 w 203"/>
                  <a:gd name="T31" fmla="*/ 290 h 153"/>
                  <a:gd name="T32" fmla="*/ 70 w 203"/>
                  <a:gd name="T33" fmla="*/ 302 h 153"/>
                  <a:gd name="T34" fmla="*/ 70 w 203"/>
                  <a:gd name="T35" fmla="*/ 290 h 153"/>
                  <a:gd name="T36" fmla="*/ 87 w 203"/>
                  <a:gd name="T37" fmla="*/ 290 h 153"/>
                  <a:gd name="T38" fmla="*/ 110 w 203"/>
                  <a:gd name="T39" fmla="*/ 302 h 153"/>
                  <a:gd name="T40" fmla="*/ 110 w 203"/>
                  <a:gd name="T41" fmla="*/ 290 h 153"/>
                  <a:gd name="T42" fmla="*/ 156 w 203"/>
                  <a:gd name="T43" fmla="*/ 258 h 153"/>
                  <a:gd name="T44" fmla="*/ 183 w 203"/>
                  <a:gd name="T45" fmla="*/ 258 h 153"/>
                  <a:gd name="T46" fmla="*/ 253 w 203"/>
                  <a:gd name="T47" fmla="*/ 275 h 153"/>
                  <a:gd name="T48" fmla="*/ 272 w 203"/>
                  <a:gd name="T49" fmla="*/ 275 h 153"/>
                  <a:gd name="T50" fmla="*/ 324 w 203"/>
                  <a:gd name="T51" fmla="*/ 290 h 153"/>
                  <a:gd name="T52" fmla="*/ 366 w 203"/>
                  <a:gd name="T53" fmla="*/ 275 h 153"/>
                  <a:gd name="T54" fmla="*/ 435 w 203"/>
                  <a:gd name="T55" fmla="*/ 275 h 153"/>
                  <a:gd name="T56" fmla="*/ 455 w 203"/>
                  <a:gd name="T57" fmla="*/ 258 h 153"/>
                  <a:gd name="T58" fmla="*/ 478 w 203"/>
                  <a:gd name="T59" fmla="*/ 258 h 15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03" h="153">
                    <a:moveTo>
                      <a:pt x="170" y="130"/>
                    </a:moveTo>
                    <a:lnTo>
                      <a:pt x="170" y="120"/>
                    </a:lnTo>
                    <a:lnTo>
                      <a:pt x="195" y="89"/>
                    </a:lnTo>
                    <a:lnTo>
                      <a:pt x="202" y="40"/>
                    </a:lnTo>
                    <a:lnTo>
                      <a:pt x="187" y="24"/>
                    </a:lnTo>
                    <a:lnTo>
                      <a:pt x="187" y="8"/>
                    </a:lnTo>
                    <a:lnTo>
                      <a:pt x="178" y="0"/>
                    </a:lnTo>
                    <a:lnTo>
                      <a:pt x="146" y="0"/>
                    </a:lnTo>
                    <a:lnTo>
                      <a:pt x="65" y="55"/>
                    </a:lnTo>
                    <a:lnTo>
                      <a:pt x="49" y="55"/>
                    </a:lnTo>
                    <a:lnTo>
                      <a:pt x="49" y="96"/>
                    </a:lnTo>
                    <a:lnTo>
                      <a:pt x="40" y="105"/>
                    </a:lnTo>
                    <a:lnTo>
                      <a:pt x="0" y="112"/>
                    </a:lnTo>
                    <a:lnTo>
                      <a:pt x="0" y="130"/>
                    </a:lnTo>
                    <a:lnTo>
                      <a:pt x="16" y="145"/>
                    </a:lnTo>
                    <a:lnTo>
                      <a:pt x="25" y="145"/>
                    </a:lnTo>
                    <a:lnTo>
                      <a:pt x="25" y="152"/>
                    </a:lnTo>
                    <a:lnTo>
                      <a:pt x="25" y="145"/>
                    </a:lnTo>
                    <a:lnTo>
                      <a:pt x="31" y="145"/>
                    </a:lnTo>
                    <a:lnTo>
                      <a:pt x="40" y="152"/>
                    </a:lnTo>
                    <a:lnTo>
                      <a:pt x="40" y="145"/>
                    </a:lnTo>
                    <a:lnTo>
                      <a:pt x="56" y="130"/>
                    </a:lnTo>
                    <a:lnTo>
                      <a:pt x="65" y="130"/>
                    </a:lnTo>
                    <a:lnTo>
                      <a:pt x="90" y="137"/>
                    </a:lnTo>
                    <a:lnTo>
                      <a:pt x="96" y="137"/>
                    </a:lnTo>
                    <a:lnTo>
                      <a:pt x="115" y="145"/>
                    </a:lnTo>
                    <a:lnTo>
                      <a:pt x="130" y="137"/>
                    </a:lnTo>
                    <a:lnTo>
                      <a:pt x="155" y="137"/>
                    </a:lnTo>
                    <a:lnTo>
                      <a:pt x="162" y="130"/>
                    </a:lnTo>
                    <a:lnTo>
                      <a:pt x="170" y="130"/>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251" name="Freeform 442"/>
              <p:cNvSpPr>
                <a:spLocks/>
              </p:cNvSpPr>
              <p:nvPr/>
            </p:nvSpPr>
            <p:spPr bwMode="auto">
              <a:xfrm>
                <a:off x="3039" y="3080"/>
                <a:ext cx="225" cy="261"/>
              </a:xfrm>
              <a:custGeom>
                <a:avLst/>
                <a:gdLst>
                  <a:gd name="T0" fmla="*/ 7 w 213"/>
                  <a:gd name="T1" fmla="*/ 310 h 251"/>
                  <a:gd name="T2" fmla="*/ 60 w 213"/>
                  <a:gd name="T3" fmla="*/ 343 h 251"/>
                  <a:gd name="T4" fmla="*/ 60 w 213"/>
                  <a:gd name="T5" fmla="*/ 373 h 251"/>
                  <a:gd name="T6" fmla="*/ 110 w 213"/>
                  <a:gd name="T7" fmla="*/ 391 h 251"/>
                  <a:gd name="T8" fmla="*/ 194 w 213"/>
                  <a:gd name="T9" fmla="*/ 471 h 251"/>
                  <a:gd name="T10" fmla="*/ 217 w 213"/>
                  <a:gd name="T11" fmla="*/ 490 h 251"/>
                  <a:gd name="T12" fmla="*/ 283 w 213"/>
                  <a:gd name="T13" fmla="*/ 490 h 251"/>
                  <a:gd name="T14" fmla="*/ 301 w 213"/>
                  <a:gd name="T15" fmla="*/ 506 h 251"/>
                  <a:gd name="T16" fmla="*/ 348 w 213"/>
                  <a:gd name="T17" fmla="*/ 506 h 251"/>
                  <a:gd name="T18" fmla="*/ 413 w 213"/>
                  <a:gd name="T19" fmla="*/ 490 h 251"/>
                  <a:gd name="T20" fmla="*/ 436 w 213"/>
                  <a:gd name="T21" fmla="*/ 490 h 251"/>
                  <a:gd name="T22" fmla="*/ 480 w 213"/>
                  <a:gd name="T23" fmla="*/ 490 h 251"/>
                  <a:gd name="T24" fmla="*/ 480 w 213"/>
                  <a:gd name="T25" fmla="*/ 458 h 251"/>
                  <a:gd name="T26" fmla="*/ 460 w 213"/>
                  <a:gd name="T27" fmla="*/ 458 h 251"/>
                  <a:gd name="T28" fmla="*/ 413 w 213"/>
                  <a:gd name="T29" fmla="*/ 408 h 251"/>
                  <a:gd name="T30" fmla="*/ 392 w 213"/>
                  <a:gd name="T31" fmla="*/ 391 h 251"/>
                  <a:gd name="T32" fmla="*/ 413 w 213"/>
                  <a:gd name="T33" fmla="*/ 373 h 251"/>
                  <a:gd name="T34" fmla="*/ 436 w 213"/>
                  <a:gd name="T35" fmla="*/ 328 h 251"/>
                  <a:gd name="T36" fmla="*/ 500 w 213"/>
                  <a:gd name="T37" fmla="*/ 261 h 251"/>
                  <a:gd name="T38" fmla="*/ 518 w 213"/>
                  <a:gd name="T39" fmla="*/ 163 h 251"/>
                  <a:gd name="T40" fmla="*/ 573 w 213"/>
                  <a:gd name="T41" fmla="*/ 145 h 251"/>
                  <a:gd name="T42" fmla="*/ 573 w 213"/>
                  <a:gd name="T43" fmla="*/ 131 h 251"/>
                  <a:gd name="T44" fmla="*/ 544 w 213"/>
                  <a:gd name="T45" fmla="*/ 114 h 251"/>
                  <a:gd name="T46" fmla="*/ 518 w 213"/>
                  <a:gd name="T47" fmla="*/ 7 h 251"/>
                  <a:gd name="T48" fmla="*/ 480 w 213"/>
                  <a:gd name="T49" fmla="*/ 0 h 251"/>
                  <a:gd name="T50" fmla="*/ 413 w 213"/>
                  <a:gd name="T51" fmla="*/ 34 h 251"/>
                  <a:gd name="T52" fmla="*/ 392 w 213"/>
                  <a:gd name="T53" fmla="*/ 7 h 251"/>
                  <a:gd name="T54" fmla="*/ 110 w 213"/>
                  <a:gd name="T55" fmla="*/ 7 h 251"/>
                  <a:gd name="T56" fmla="*/ 110 w 213"/>
                  <a:gd name="T57" fmla="*/ 62 h 251"/>
                  <a:gd name="T58" fmla="*/ 83 w 213"/>
                  <a:gd name="T59" fmla="*/ 84 h 251"/>
                  <a:gd name="T60" fmla="*/ 60 w 213"/>
                  <a:gd name="T61" fmla="*/ 94 h 251"/>
                  <a:gd name="T62" fmla="*/ 60 w 213"/>
                  <a:gd name="T63" fmla="*/ 179 h 251"/>
                  <a:gd name="T64" fmla="*/ 60 w 213"/>
                  <a:gd name="T65" fmla="*/ 195 h 251"/>
                  <a:gd name="T66" fmla="*/ 41 w 213"/>
                  <a:gd name="T67" fmla="*/ 195 h 251"/>
                  <a:gd name="T68" fmla="*/ 0 w 213"/>
                  <a:gd name="T69" fmla="*/ 261 h 251"/>
                  <a:gd name="T70" fmla="*/ 41 w 213"/>
                  <a:gd name="T71" fmla="*/ 310 h 251"/>
                  <a:gd name="T72" fmla="*/ 7 w 213"/>
                  <a:gd name="T73" fmla="*/ 310 h 25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13" h="251">
                    <a:moveTo>
                      <a:pt x="7" y="154"/>
                    </a:moveTo>
                    <a:lnTo>
                      <a:pt x="23" y="169"/>
                    </a:lnTo>
                    <a:lnTo>
                      <a:pt x="23" y="185"/>
                    </a:lnTo>
                    <a:lnTo>
                      <a:pt x="41" y="194"/>
                    </a:lnTo>
                    <a:lnTo>
                      <a:pt x="73" y="234"/>
                    </a:lnTo>
                    <a:lnTo>
                      <a:pt x="81" y="243"/>
                    </a:lnTo>
                    <a:lnTo>
                      <a:pt x="106" y="243"/>
                    </a:lnTo>
                    <a:lnTo>
                      <a:pt x="113" y="250"/>
                    </a:lnTo>
                    <a:lnTo>
                      <a:pt x="128" y="250"/>
                    </a:lnTo>
                    <a:lnTo>
                      <a:pt x="153" y="243"/>
                    </a:lnTo>
                    <a:lnTo>
                      <a:pt x="162" y="243"/>
                    </a:lnTo>
                    <a:lnTo>
                      <a:pt x="178" y="243"/>
                    </a:lnTo>
                    <a:lnTo>
                      <a:pt x="178" y="227"/>
                    </a:lnTo>
                    <a:lnTo>
                      <a:pt x="170" y="227"/>
                    </a:lnTo>
                    <a:lnTo>
                      <a:pt x="153" y="203"/>
                    </a:lnTo>
                    <a:lnTo>
                      <a:pt x="146" y="194"/>
                    </a:lnTo>
                    <a:lnTo>
                      <a:pt x="153" y="185"/>
                    </a:lnTo>
                    <a:lnTo>
                      <a:pt x="162" y="162"/>
                    </a:lnTo>
                    <a:lnTo>
                      <a:pt x="187" y="129"/>
                    </a:lnTo>
                    <a:lnTo>
                      <a:pt x="193" y="81"/>
                    </a:lnTo>
                    <a:lnTo>
                      <a:pt x="212" y="72"/>
                    </a:lnTo>
                    <a:lnTo>
                      <a:pt x="212" y="64"/>
                    </a:lnTo>
                    <a:lnTo>
                      <a:pt x="203" y="57"/>
                    </a:lnTo>
                    <a:lnTo>
                      <a:pt x="193" y="7"/>
                    </a:lnTo>
                    <a:lnTo>
                      <a:pt x="178" y="0"/>
                    </a:lnTo>
                    <a:lnTo>
                      <a:pt x="153" y="16"/>
                    </a:lnTo>
                    <a:lnTo>
                      <a:pt x="146" y="7"/>
                    </a:lnTo>
                    <a:lnTo>
                      <a:pt x="41" y="7"/>
                    </a:lnTo>
                    <a:lnTo>
                      <a:pt x="41" y="32"/>
                    </a:lnTo>
                    <a:lnTo>
                      <a:pt x="31" y="41"/>
                    </a:lnTo>
                    <a:lnTo>
                      <a:pt x="23" y="47"/>
                    </a:lnTo>
                    <a:lnTo>
                      <a:pt x="23" y="88"/>
                    </a:lnTo>
                    <a:lnTo>
                      <a:pt x="23" y="97"/>
                    </a:lnTo>
                    <a:lnTo>
                      <a:pt x="16" y="97"/>
                    </a:lnTo>
                    <a:lnTo>
                      <a:pt x="0" y="129"/>
                    </a:lnTo>
                    <a:lnTo>
                      <a:pt x="16" y="154"/>
                    </a:lnTo>
                    <a:lnTo>
                      <a:pt x="7" y="154"/>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252" name="Freeform 443"/>
              <p:cNvSpPr>
                <a:spLocks/>
              </p:cNvSpPr>
              <p:nvPr/>
            </p:nvSpPr>
            <p:spPr bwMode="auto">
              <a:xfrm>
                <a:off x="2936" y="3240"/>
                <a:ext cx="182" cy="111"/>
              </a:xfrm>
              <a:custGeom>
                <a:avLst/>
                <a:gdLst>
                  <a:gd name="T0" fmla="*/ 290 w 172"/>
                  <a:gd name="T1" fmla="*/ 0 h 106"/>
                  <a:gd name="T2" fmla="*/ 332 w 172"/>
                  <a:gd name="T3" fmla="*/ 34 h 106"/>
                  <a:gd name="T4" fmla="*/ 332 w 172"/>
                  <a:gd name="T5" fmla="*/ 72 h 106"/>
                  <a:gd name="T6" fmla="*/ 385 w 172"/>
                  <a:gd name="T7" fmla="*/ 91 h 106"/>
                  <a:gd name="T8" fmla="*/ 477 w 172"/>
                  <a:gd name="T9" fmla="*/ 184 h 106"/>
                  <a:gd name="T10" fmla="*/ 314 w 172"/>
                  <a:gd name="T11" fmla="*/ 184 h 106"/>
                  <a:gd name="T12" fmla="*/ 290 w 172"/>
                  <a:gd name="T13" fmla="*/ 204 h 106"/>
                  <a:gd name="T14" fmla="*/ 223 w 172"/>
                  <a:gd name="T15" fmla="*/ 204 h 106"/>
                  <a:gd name="T16" fmla="*/ 204 w 172"/>
                  <a:gd name="T17" fmla="*/ 184 h 106"/>
                  <a:gd name="T18" fmla="*/ 179 w 172"/>
                  <a:gd name="T19" fmla="*/ 184 h 106"/>
                  <a:gd name="T20" fmla="*/ 156 w 172"/>
                  <a:gd name="T21" fmla="*/ 222 h 106"/>
                  <a:gd name="T22" fmla="*/ 93 w 172"/>
                  <a:gd name="T23" fmla="*/ 241 h 106"/>
                  <a:gd name="T24" fmla="*/ 66 w 172"/>
                  <a:gd name="T25" fmla="*/ 241 h 106"/>
                  <a:gd name="T26" fmla="*/ 28 w 172"/>
                  <a:gd name="T27" fmla="*/ 184 h 106"/>
                  <a:gd name="T28" fmla="*/ 0 w 172"/>
                  <a:gd name="T29" fmla="*/ 168 h 106"/>
                  <a:gd name="T30" fmla="*/ 44 w 172"/>
                  <a:gd name="T31" fmla="*/ 112 h 106"/>
                  <a:gd name="T32" fmla="*/ 156 w 172"/>
                  <a:gd name="T33" fmla="*/ 91 h 106"/>
                  <a:gd name="T34" fmla="*/ 179 w 172"/>
                  <a:gd name="T35" fmla="*/ 72 h 106"/>
                  <a:gd name="T36" fmla="*/ 156 w 172"/>
                  <a:gd name="T37" fmla="*/ 72 h 106"/>
                  <a:gd name="T38" fmla="*/ 223 w 172"/>
                  <a:gd name="T39" fmla="*/ 52 h 106"/>
                  <a:gd name="T40" fmla="*/ 271 w 172"/>
                  <a:gd name="T41" fmla="*/ 8 h 106"/>
                  <a:gd name="T42" fmla="*/ 290 w 172"/>
                  <a:gd name="T43" fmla="*/ 0 h 10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72" h="106">
                    <a:moveTo>
                      <a:pt x="105" y="0"/>
                    </a:moveTo>
                    <a:lnTo>
                      <a:pt x="121" y="15"/>
                    </a:lnTo>
                    <a:lnTo>
                      <a:pt x="121" y="31"/>
                    </a:lnTo>
                    <a:lnTo>
                      <a:pt x="139" y="40"/>
                    </a:lnTo>
                    <a:lnTo>
                      <a:pt x="171" y="80"/>
                    </a:lnTo>
                    <a:lnTo>
                      <a:pt x="114" y="80"/>
                    </a:lnTo>
                    <a:lnTo>
                      <a:pt x="105" y="89"/>
                    </a:lnTo>
                    <a:lnTo>
                      <a:pt x="80" y="89"/>
                    </a:lnTo>
                    <a:lnTo>
                      <a:pt x="74" y="80"/>
                    </a:lnTo>
                    <a:lnTo>
                      <a:pt x="65" y="80"/>
                    </a:lnTo>
                    <a:lnTo>
                      <a:pt x="57" y="96"/>
                    </a:lnTo>
                    <a:lnTo>
                      <a:pt x="34" y="105"/>
                    </a:lnTo>
                    <a:lnTo>
                      <a:pt x="24" y="105"/>
                    </a:lnTo>
                    <a:lnTo>
                      <a:pt x="9" y="80"/>
                    </a:lnTo>
                    <a:lnTo>
                      <a:pt x="0" y="73"/>
                    </a:lnTo>
                    <a:lnTo>
                      <a:pt x="17" y="49"/>
                    </a:lnTo>
                    <a:lnTo>
                      <a:pt x="57" y="40"/>
                    </a:lnTo>
                    <a:lnTo>
                      <a:pt x="65" y="31"/>
                    </a:lnTo>
                    <a:lnTo>
                      <a:pt x="57" y="31"/>
                    </a:lnTo>
                    <a:lnTo>
                      <a:pt x="80" y="24"/>
                    </a:lnTo>
                    <a:lnTo>
                      <a:pt x="98" y="8"/>
                    </a:lnTo>
                    <a:lnTo>
                      <a:pt x="105" y="0"/>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253" name="Freeform 444"/>
              <p:cNvSpPr>
                <a:spLocks/>
              </p:cNvSpPr>
              <p:nvPr/>
            </p:nvSpPr>
            <p:spPr bwMode="auto">
              <a:xfrm>
                <a:off x="3201" y="3332"/>
                <a:ext cx="112" cy="118"/>
              </a:xfrm>
              <a:custGeom>
                <a:avLst/>
                <a:gdLst>
                  <a:gd name="T0" fmla="*/ 240 w 107"/>
                  <a:gd name="T1" fmla="*/ 7 h 114"/>
                  <a:gd name="T2" fmla="*/ 205 w 107"/>
                  <a:gd name="T3" fmla="*/ 0 h 114"/>
                  <a:gd name="T4" fmla="*/ 147 w 107"/>
                  <a:gd name="T5" fmla="*/ 7 h 114"/>
                  <a:gd name="T6" fmla="*/ 53 w 107"/>
                  <a:gd name="T7" fmla="*/ 0 h 114"/>
                  <a:gd name="T8" fmla="*/ 9 w 107"/>
                  <a:gd name="T9" fmla="*/ 0 h 114"/>
                  <a:gd name="T10" fmla="*/ 0 w 107"/>
                  <a:gd name="T11" fmla="*/ 0 h 114"/>
                  <a:gd name="T12" fmla="*/ 9 w 107"/>
                  <a:gd name="T13" fmla="*/ 7 h 114"/>
                  <a:gd name="T14" fmla="*/ 37 w 107"/>
                  <a:gd name="T15" fmla="*/ 55 h 114"/>
                  <a:gd name="T16" fmla="*/ 0 w 107"/>
                  <a:gd name="T17" fmla="*/ 102 h 114"/>
                  <a:gd name="T18" fmla="*/ 0 w 107"/>
                  <a:gd name="T19" fmla="*/ 120 h 114"/>
                  <a:gd name="T20" fmla="*/ 9 w 107"/>
                  <a:gd name="T21" fmla="*/ 120 h 114"/>
                  <a:gd name="T22" fmla="*/ 114 w 107"/>
                  <a:gd name="T23" fmla="*/ 163 h 114"/>
                  <a:gd name="T24" fmla="*/ 114 w 107"/>
                  <a:gd name="T25" fmla="*/ 196 h 114"/>
                  <a:gd name="T26" fmla="*/ 169 w 107"/>
                  <a:gd name="T27" fmla="*/ 210 h 114"/>
                  <a:gd name="T28" fmla="*/ 187 w 107"/>
                  <a:gd name="T29" fmla="*/ 163 h 114"/>
                  <a:gd name="T30" fmla="*/ 205 w 107"/>
                  <a:gd name="T31" fmla="*/ 163 h 114"/>
                  <a:gd name="T32" fmla="*/ 226 w 107"/>
                  <a:gd name="T33" fmla="*/ 135 h 114"/>
                  <a:gd name="T34" fmla="*/ 205 w 107"/>
                  <a:gd name="T35" fmla="*/ 120 h 114"/>
                  <a:gd name="T36" fmla="*/ 205 w 107"/>
                  <a:gd name="T37" fmla="*/ 43 h 114"/>
                  <a:gd name="T38" fmla="*/ 240 w 107"/>
                  <a:gd name="T39" fmla="*/ 7 h 1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7" h="114">
                    <a:moveTo>
                      <a:pt x="106" y="7"/>
                    </a:moveTo>
                    <a:lnTo>
                      <a:pt x="90" y="0"/>
                    </a:lnTo>
                    <a:lnTo>
                      <a:pt x="65" y="7"/>
                    </a:lnTo>
                    <a:lnTo>
                      <a:pt x="25" y="0"/>
                    </a:lnTo>
                    <a:lnTo>
                      <a:pt x="9" y="0"/>
                    </a:lnTo>
                    <a:lnTo>
                      <a:pt x="0" y="0"/>
                    </a:lnTo>
                    <a:lnTo>
                      <a:pt x="9" y="7"/>
                    </a:lnTo>
                    <a:lnTo>
                      <a:pt x="17" y="31"/>
                    </a:lnTo>
                    <a:lnTo>
                      <a:pt x="0" y="56"/>
                    </a:lnTo>
                    <a:lnTo>
                      <a:pt x="0" y="65"/>
                    </a:lnTo>
                    <a:lnTo>
                      <a:pt x="9" y="65"/>
                    </a:lnTo>
                    <a:lnTo>
                      <a:pt x="50" y="88"/>
                    </a:lnTo>
                    <a:lnTo>
                      <a:pt x="50" y="105"/>
                    </a:lnTo>
                    <a:lnTo>
                      <a:pt x="74" y="113"/>
                    </a:lnTo>
                    <a:lnTo>
                      <a:pt x="82" y="88"/>
                    </a:lnTo>
                    <a:lnTo>
                      <a:pt x="90" y="88"/>
                    </a:lnTo>
                    <a:lnTo>
                      <a:pt x="99" y="72"/>
                    </a:lnTo>
                    <a:lnTo>
                      <a:pt x="90" y="65"/>
                    </a:lnTo>
                    <a:lnTo>
                      <a:pt x="90" y="25"/>
                    </a:lnTo>
                    <a:lnTo>
                      <a:pt x="106" y="7"/>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254" name="Freeform 445"/>
              <p:cNvSpPr>
                <a:spLocks/>
              </p:cNvSpPr>
              <p:nvPr/>
            </p:nvSpPr>
            <p:spPr bwMode="auto">
              <a:xfrm>
                <a:off x="3140" y="3332"/>
                <a:ext cx="80" cy="75"/>
              </a:xfrm>
              <a:custGeom>
                <a:avLst/>
                <a:gdLst>
                  <a:gd name="T0" fmla="*/ 231 w 74"/>
                  <a:gd name="T1" fmla="*/ 0 h 73"/>
                  <a:gd name="T2" fmla="*/ 265 w 74"/>
                  <a:gd name="T3" fmla="*/ 7 h 73"/>
                  <a:gd name="T4" fmla="*/ 296 w 74"/>
                  <a:gd name="T5" fmla="*/ 49 h 73"/>
                  <a:gd name="T6" fmla="*/ 231 w 74"/>
                  <a:gd name="T7" fmla="*/ 92 h 73"/>
                  <a:gd name="T8" fmla="*/ 231 w 74"/>
                  <a:gd name="T9" fmla="*/ 105 h 73"/>
                  <a:gd name="T10" fmla="*/ 128 w 74"/>
                  <a:gd name="T11" fmla="*/ 105 h 73"/>
                  <a:gd name="T12" fmla="*/ 63 w 74"/>
                  <a:gd name="T13" fmla="*/ 105 h 73"/>
                  <a:gd name="T14" fmla="*/ 0 w 74"/>
                  <a:gd name="T15" fmla="*/ 116 h 73"/>
                  <a:gd name="T16" fmla="*/ 37 w 74"/>
                  <a:gd name="T17" fmla="*/ 77 h 73"/>
                  <a:gd name="T18" fmla="*/ 63 w 74"/>
                  <a:gd name="T19" fmla="*/ 61 h 73"/>
                  <a:gd name="T20" fmla="*/ 101 w 74"/>
                  <a:gd name="T21" fmla="*/ 43 h 73"/>
                  <a:gd name="T22" fmla="*/ 63 w 74"/>
                  <a:gd name="T23" fmla="*/ 43 h 73"/>
                  <a:gd name="T24" fmla="*/ 63 w 74"/>
                  <a:gd name="T25" fmla="*/ 7 h 73"/>
                  <a:gd name="T26" fmla="*/ 128 w 74"/>
                  <a:gd name="T27" fmla="*/ 7 h 73"/>
                  <a:gd name="T28" fmla="*/ 231 w 74"/>
                  <a:gd name="T29" fmla="*/ 0 h 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4" h="73">
                    <a:moveTo>
                      <a:pt x="56" y="0"/>
                    </a:moveTo>
                    <a:lnTo>
                      <a:pt x="65" y="7"/>
                    </a:lnTo>
                    <a:lnTo>
                      <a:pt x="73" y="31"/>
                    </a:lnTo>
                    <a:lnTo>
                      <a:pt x="56" y="56"/>
                    </a:lnTo>
                    <a:lnTo>
                      <a:pt x="56" y="65"/>
                    </a:lnTo>
                    <a:lnTo>
                      <a:pt x="31" y="65"/>
                    </a:lnTo>
                    <a:lnTo>
                      <a:pt x="16" y="65"/>
                    </a:lnTo>
                    <a:lnTo>
                      <a:pt x="0" y="72"/>
                    </a:lnTo>
                    <a:lnTo>
                      <a:pt x="9" y="48"/>
                    </a:lnTo>
                    <a:lnTo>
                      <a:pt x="16" y="40"/>
                    </a:lnTo>
                    <a:lnTo>
                      <a:pt x="25" y="25"/>
                    </a:lnTo>
                    <a:lnTo>
                      <a:pt x="16" y="25"/>
                    </a:lnTo>
                    <a:lnTo>
                      <a:pt x="16" y="7"/>
                    </a:lnTo>
                    <a:lnTo>
                      <a:pt x="31" y="7"/>
                    </a:lnTo>
                    <a:lnTo>
                      <a:pt x="56" y="0"/>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255" name="Freeform 446"/>
              <p:cNvSpPr>
                <a:spLocks/>
              </p:cNvSpPr>
              <p:nvPr/>
            </p:nvSpPr>
            <p:spPr bwMode="auto">
              <a:xfrm>
                <a:off x="3140" y="3400"/>
                <a:ext cx="148" cy="144"/>
              </a:xfrm>
              <a:custGeom>
                <a:avLst/>
                <a:gdLst>
                  <a:gd name="T0" fmla="*/ 152 w 139"/>
                  <a:gd name="T1" fmla="*/ 244 h 138"/>
                  <a:gd name="T2" fmla="*/ 78 w 139"/>
                  <a:gd name="T3" fmla="*/ 208 h 138"/>
                  <a:gd name="T4" fmla="*/ 46 w 139"/>
                  <a:gd name="T5" fmla="*/ 208 h 138"/>
                  <a:gd name="T6" fmla="*/ 0 w 139"/>
                  <a:gd name="T7" fmla="*/ 154 h 138"/>
                  <a:gd name="T8" fmla="*/ 0 w 139"/>
                  <a:gd name="T9" fmla="*/ 102 h 138"/>
                  <a:gd name="T10" fmla="*/ 46 w 139"/>
                  <a:gd name="T11" fmla="*/ 68 h 138"/>
                  <a:gd name="T12" fmla="*/ 46 w 139"/>
                  <a:gd name="T13" fmla="*/ 47 h 138"/>
                  <a:gd name="T14" fmla="*/ 46 w 139"/>
                  <a:gd name="T15" fmla="*/ 34 h 138"/>
                  <a:gd name="T16" fmla="*/ 46 w 139"/>
                  <a:gd name="T17" fmla="*/ 0 h 138"/>
                  <a:gd name="T18" fmla="*/ 94 w 139"/>
                  <a:gd name="T19" fmla="*/ 0 h 138"/>
                  <a:gd name="T20" fmla="*/ 174 w 139"/>
                  <a:gd name="T21" fmla="*/ 0 h 138"/>
                  <a:gd name="T22" fmla="*/ 198 w 139"/>
                  <a:gd name="T23" fmla="*/ 0 h 138"/>
                  <a:gd name="T24" fmla="*/ 330 w 139"/>
                  <a:gd name="T25" fmla="*/ 47 h 138"/>
                  <a:gd name="T26" fmla="*/ 330 w 139"/>
                  <a:gd name="T27" fmla="*/ 86 h 138"/>
                  <a:gd name="T28" fmla="*/ 404 w 139"/>
                  <a:gd name="T29" fmla="*/ 102 h 138"/>
                  <a:gd name="T30" fmla="*/ 375 w 139"/>
                  <a:gd name="T31" fmla="*/ 136 h 138"/>
                  <a:gd name="T32" fmla="*/ 404 w 139"/>
                  <a:gd name="T33" fmla="*/ 172 h 138"/>
                  <a:gd name="T34" fmla="*/ 404 w 139"/>
                  <a:gd name="T35" fmla="*/ 221 h 138"/>
                  <a:gd name="T36" fmla="*/ 404 w 139"/>
                  <a:gd name="T37" fmla="*/ 244 h 138"/>
                  <a:gd name="T38" fmla="*/ 430 w 139"/>
                  <a:gd name="T39" fmla="*/ 262 h 138"/>
                  <a:gd name="T40" fmla="*/ 375 w 139"/>
                  <a:gd name="T41" fmla="*/ 293 h 138"/>
                  <a:gd name="T42" fmla="*/ 280 w 139"/>
                  <a:gd name="T43" fmla="*/ 293 h 138"/>
                  <a:gd name="T44" fmla="*/ 225 w 139"/>
                  <a:gd name="T45" fmla="*/ 293 h 138"/>
                  <a:gd name="T46" fmla="*/ 198 w 139"/>
                  <a:gd name="T47" fmla="*/ 244 h 138"/>
                  <a:gd name="T48" fmla="*/ 174 w 139"/>
                  <a:gd name="T49" fmla="*/ 244 h 138"/>
                  <a:gd name="T50" fmla="*/ 152 w 139"/>
                  <a:gd name="T51" fmla="*/ 244 h 1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9" h="138">
                    <a:moveTo>
                      <a:pt x="49" y="113"/>
                    </a:moveTo>
                    <a:lnTo>
                      <a:pt x="25" y="97"/>
                    </a:lnTo>
                    <a:lnTo>
                      <a:pt x="16" y="97"/>
                    </a:lnTo>
                    <a:lnTo>
                      <a:pt x="0" y="72"/>
                    </a:lnTo>
                    <a:lnTo>
                      <a:pt x="0" y="48"/>
                    </a:lnTo>
                    <a:lnTo>
                      <a:pt x="16" y="32"/>
                    </a:lnTo>
                    <a:lnTo>
                      <a:pt x="16" y="23"/>
                    </a:lnTo>
                    <a:lnTo>
                      <a:pt x="16" y="16"/>
                    </a:lnTo>
                    <a:lnTo>
                      <a:pt x="16" y="0"/>
                    </a:lnTo>
                    <a:lnTo>
                      <a:pt x="31" y="0"/>
                    </a:lnTo>
                    <a:lnTo>
                      <a:pt x="56" y="0"/>
                    </a:lnTo>
                    <a:lnTo>
                      <a:pt x="65" y="0"/>
                    </a:lnTo>
                    <a:lnTo>
                      <a:pt x="106" y="23"/>
                    </a:lnTo>
                    <a:lnTo>
                      <a:pt x="106" y="40"/>
                    </a:lnTo>
                    <a:lnTo>
                      <a:pt x="130" y="48"/>
                    </a:lnTo>
                    <a:lnTo>
                      <a:pt x="121" y="63"/>
                    </a:lnTo>
                    <a:lnTo>
                      <a:pt x="130" y="80"/>
                    </a:lnTo>
                    <a:lnTo>
                      <a:pt x="130" y="103"/>
                    </a:lnTo>
                    <a:lnTo>
                      <a:pt x="130" y="113"/>
                    </a:lnTo>
                    <a:lnTo>
                      <a:pt x="138" y="122"/>
                    </a:lnTo>
                    <a:lnTo>
                      <a:pt x="121" y="137"/>
                    </a:lnTo>
                    <a:lnTo>
                      <a:pt x="90" y="137"/>
                    </a:lnTo>
                    <a:lnTo>
                      <a:pt x="73" y="137"/>
                    </a:lnTo>
                    <a:lnTo>
                      <a:pt x="65" y="113"/>
                    </a:lnTo>
                    <a:lnTo>
                      <a:pt x="56" y="113"/>
                    </a:lnTo>
                    <a:lnTo>
                      <a:pt x="49" y="113"/>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256" name="Freeform 447"/>
              <p:cNvSpPr>
                <a:spLocks/>
              </p:cNvSpPr>
              <p:nvPr/>
            </p:nvSpPr>
            <p:spPr bwMode="auto">
              <a:xfrm>
                <a:off x="2911" y="3323"/>
                <a:ext cx="257" cy="246"/>
              </a:xfrm>
              <a:custGeom>
                <a:avLst/>
                <a:gdLst>
                  <a:gd name="T0" fmla="*/ 491 w 244"/>
                  <a:gd name="T1" fmla="*/ 0 h 237"/>
                  <a:gd name="T2" fmla="*/ 349 w 244"/>
                  <a:gd name="T3" fmla="*/ 0 h 237"/>
                  <a:gd name="T4" fmla="*/ 325 w 244"/>
                  <a:gd name="T5" fmla="*/ 9 h 237"/>
                  <a:gd name="T6" fmla="*/ 261 w 244"/>
                  <a:gd name="T7" fmla="*/ 9 h 237"/>
                  <a:gd name="T8" fmla="*/ 246 w 244"/>
                  <a:gd name="T9" fmla="*/ 0 h 237"/>
                  <a:gd name="T10" fmla="*/ 223 w 244"/>
                  <a:gd name="T11" fmla="*/ 0 h 237"/>
                  <a:gd name="T12" fmla="*/ 201 w 244"/>
                  <a:gd name="T13" fmla="*/ 34 h 237"/>
                  <a:gd name="T14" fmla="*/ 161 w 244"/>
                  <a:gd name="T15" fmla="*/ 144 h 237"/>
                  <a:gd name="T16" fmla="*/ 120 w 244"/>
                  <a:gd name="T17" fmla="*/ 176 h 237"/>
                  <a:gd name="T18" fmla="*/ 101 w 244"/>
                  <a:gd name="T19" fmla="*/ 222 h 237"/>
                  <a:gd name="T20" fmla="*/ 56 w 244"/>
                  <a:gd name="T21" fmla="*/ 239 h 237"/>
                  <a:gd name="T22" fmla="*/ 7 w 244"/>
                  <a:gd name="T23" fmla="*/ 239 h 237"/>
                  <a:gd name="T24" fmla="*/ 0 w 244"/>
                  <a:gd name="T25" fmla="*/ 267 h 237"/>
                  <a:gd name="T26" fmla="*/ 0 w 244"/>
                  <a:gd name="T27" fmla="*/ 285 h 237"/>
                  <a:gd name="T28" fmla="*/ 37 w 244"/>
                  <a:gd name="T29" fmla="*/ 267 h 237"/>
                  <a:gd name="T30" fmla="*/ 120 w 244"/>
                  <a:gd name="T31" fmla="*/ 267 h 237"/>
                  <a:gd name="T32" fmla="*/ 145 w 244"/>
                  <a:gd name="T33" fmla="*/ 267 h 237"/>
                  <a:gd name="T34" fmla="*/ 145 w 244"/>
                  <a:gd name="T35" fmla="*/ 303 h 237"/>
                  <a:gd name="T36" fmla="*/ 181 w 244"/>
                  <a:gd name="T37" fmla="*/ 334 h 237"/>
                  <a:gd name="T38" fmla="*/ 223 w 244"/>
                  <a:gd name="T39" fmla="*/ 317 h 237"/>
                  <a:gd name="T40" fmla="*/ 223 w 244"/>
                  <a:gd name="T41" fmla="*/ 303 h 237"/>
                  <a:gd name="T42" fmla="*/ 261 w 244"/>
                  <a:gd name="T43" fmla="*/ 303 h 237"/>
                  <a:gd name="T44" fmla="*/ 308 w 244"/>
                  <a:gd name="T45" fmla="*/ 317 h 237"/>
                  <a:gd name="T46" fmla="*/ 308 w 244"/>
                  <a:gd name="T47" fmla="*/ 366 h 237"/>
                  <a:gd name="T48" fmla="*/ 325 w 244"/>
                  <a:gd name="T49" fmla="*/ 384 h 237"/>
                  <a:gd name="T50" fmla="*/ 308 w 244"/>
                  <a:gd name="T51" fmla="*/ 395 h 237"/>
                  <a:gd name="T52" fmla="*/ 308 w 244"/>
                  <a:gd name="T53" fmla="*/ 414 h 237"/>
                  <a:gd name="T54" fmla="*/ 368 w 244"/>
                  <a:gd name="T55" fmla="*/ 395 h 237"/>
                  <a:gd name="T56" fmla="*/ 453 w 244"/>
                  <a:gd name="T57" fmla="*/ 430 h 237"/>
                  <a:gd name="T58" fmla="*/ 477 w 244"/>
                  <a:gd name="T59" fmla="*/ 414 h 237"/>
                  <a:gd name="T60" fmla="*/ 533 w 244"/>
                  <a:gd name="T61" fmla="*/ 446 h 237"/>
                  <a:gd name="T62" fmla="*/ 558 w 244"/>
                  <a:gd name="T63" fmla="*/ 463 h 237"/>
                  <a:gd name="T64" fmla="*/ 558 w 244"/>
                  <a:gd name="T65" fmla="*/ 430 h 237"/>
                  <a:gd name="T66" fmla="*/ 533 w 244"/>
                  <a:gd name="T67" fmla="*/ 430 h 237"/>
                  <a:gd name="T68" fmla="*/ 533 w 244"/>
                  <a:gd name="T69" fmla="*/ 414 h 237"/>
                  <a:gd name="T70" fmla="*/ 533 w 244"/>
                  <a:gd name="T71" fmla="*/ 347 h 237"/>
                  <a:gd name="T72" fmla="*/ 533 w 244"/>
                  <a:gd name="T73" fmla="*/ 334 h 237"/>
                  <a:gd name="T74" fmla="*/ 595 w 244"/>
                  <a:gd name="T75" fmla="*/ 334 h 237"/>
                  <a:gd name="T76" fmla="*/ 558 w 244"/>
                  <a:gd name="T77" fmla="*/ 285 h 237"/>
                  <a:gd name="T78" fmla="*/ 558 w 244"/>
                  <a:gd name="T79" fmla="*/ 239 h 237"/>
                  <a:gd name="T80" fmla="*/ 558 w 244"/>
                  <a:gd name="T81" fmla="*/ 206 h 237"/>
                  <a:gd name="T82" fmla="*/ 558 w 244"/>
                  <a:gd name="T83" fmla="*/ 190 h 237"/>
                  <a:gd name="T84" fmla="*/ 533 w 244"/>
                  <a:gd name="T85" fmla="*/ 190 h 237"/>
                  <a:gd name="T86" fmla="*/ 558 w 244"/>
                  <a:gd name="T87" fmla="*/ 158 h 237"/>
                  <a:gd name="T88" fmla="*/ 576 w 244"/>
                  <a:gd name="T89" fmla="*/ 110 h 237"/>
                  <a:gd name="T90" fmla="*/ 595 w 244"/>
                  <a:gd name="T91" fmla="*/ 94 h 237"/>
                  <a:gd name="T92" fmla="*/ 621 w 244"/>
                  <a:gd name="T93" fmla="*/ 64 h 237"/>
                  <a:gd name="T94" fmla="*/ 595 w 244"/>
                  <a:gd name="T95" fmla="*/ 64 h 237"/>
                  <a:gd name="T96" fmla="*/ 595 w 244"/>
                  <a:gd name="T97" fmla="*/ 34 h 237"/>
                  <a:gd name="T98" fmla="*/ 576 w 244"/>
                  <a:gd name="T99" fmla="*/ 9 h 237"/>
                  <a:gd name="T100" fmla="*/ 514 w 244"/>
                  <a:gd name="T101" fmla="*/ 9 h 237"/>
                  <a:gd name="T102" fmla="*/ 491 w 244"/>
                  <a:gd name="T103" fmla="*/ 0 h 23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44" h="237">
                    <a:moveTo>
                      <a:pt x="194" y="0"/>
                    </a:moveTo>
                    <a:lnTo>
                      <a:pt x="137" y="0"/>
                    </a:lnTo>
                    <a:lnTo>
                      <a:pt x="128" y="9"/>
                    </a:lnTo>
                    <a:lnTo>
                      <a:pt x="103" y="9"/>
                    </a:lnTo>
                    <a:lnTo>
                      <a:pt x="97" y="0"/>
                    </a:lnTo>
                    <a:lnTo>
                      <a:pt x="88" y="0"/>
                    </a:lnTo>
                    <a:lnTo>
                      <a:pt x="80" y="16"/>
                    </a:lnTo>
                    <a:lnTo>
                      <a:pt x="63" y="74"/>
                    </a:lnTo>
                    <a:lnTo>
                      <a:pt x="47" y="90"/>
                    </a:lnTo>
                    <a:lnTo>
                      <a:pt x="40" y="114"/>
                    </a:lnTo>
                    <a:lnTo>
                      <a:pt x="23" y="122"/>
                    </a:lnTo>
                    <a:lnTo>
                      <a:pt x="7" y="122"/>
                    </a:lnTo>
                    <a:lnTo>
                      <a:pt x="0" y="137"/>
                    </a:lnTo>
                    <a:lnTo>
                      <a:pt x="0" y="146"/>
                    </a:lnTo>
                    <a:lnTo>
                      <a:pt x="15" y="137"/>
                    </a:lnTo>
                    <a:lnTo>
                      <a:pt x="47" y="137"/>
                    </a:lnTo>
                    <a:lnTo>
                      <a:pt x="57" y="137"/>
                    </a:lnTo>
                    <a:lnTo>
                      <a:pt x="57" y="154"/>
                    </a:lnTo>
                    <a:lnTo>
                      <a:pt x="72" y="171"/>
                    </a:lnTo>
                    <a:lnTo>
                      <a:pt x="88" y="162"/>
                    </a:lnTo>
                    <a:lnTo>
                      <a:pt x="88" y="154"/>
                    </a:lnTo>
                    <a:lnTo>
                      <a:pt x="103" y="154"/>
                    </a:lnTo>
                    <a:lnTo>
                      <a:pt x="121" y="162"/>
                    </a:lnTo>
                    <a:lnTo>
                      <a:pt x="121" y="187"/>
                    </a:lnTo>
                    <a:lnTo>
                      <a:pt x="128" y="196"/>
                    </a:lnTo>
                    <a:lnTo>
                      <a:pt x="121" y="202"/>
                    </a:lnTo>
                    <a:lnTo>
                      <a:pt x="121" y="211"/>
                    </a:lnTo>
                    <a:lnTo>
                      <a:pt x="144" y="202"/>
                    </a:lnTo>
                    <a:lnTo>
                      <a:pt x="177" y="219"/>
                    </a:lnTo>
                    <a:lnTo>
                      <a:pt x="186" y="211"/>
                    </a:lnTo>
                    <a:lnTo>
                      <a:pt x="209" y="227"/>
                    </a:lnTo>
                    <a:lnTo>
                      <a:pt x="218" y="236"/>
                    </a:lnTo>
                    <a:lnTo>
                      <a:pt x="218" y="219"/>
                    </a:lnTo>
                    <a:lnTo>
                      <a:pt x="209" y="219"/>
                    </a:lnTo>
                    <a:lnTo>
                      <a:pt x="209" y="211"/>
                    </a:lnTo>
                    <a:lnTo>
                      <a:pt x="209" y="177"/>
                    </a:lnTo>
                    <a:lnTo>
                      <a:pt x="209" y="171"/>
                    </a:lnTo>
                    <a:lnTo>
                      <a:pt x="234" y="171"/>
                    </a:lnTo>
                    <a:lnTo>
                      <a:pt x="218" y="146"/>
                    </a:lnTo>
                    <a:lnTo>
                      <a:pt x="218" y="122"/>
                    </a:lnTo>
                    <a:lnTo>
                      <a:pt x="218" y="106"/>
                    </a:lnTo>
                    <a:lnTo>
                      <a:pt x="218" y="97"/>
                    </a:lnTo>
                    <a:lnTo>
                      <a:pt x="209" y="97"/>
                    </a:lnTo>
                    <a:lnTo>
                      <a:pt x="218" y="81"/>
                    </a:lnTo>
                    <a:lnTo>
                      <a:pt x="227" y="57"/>
                    </a:lnTo>
                    <a:lnTo>
                      <a:pt x="234" y="49"/>
                    </a:lnTo>
                    <a:lnTo>
                      <a:pt x="243" y="34"/>
                    </a:lnTo>
                    <a:lnTo>
                      <a:pt x="234" y="34"/>
                    </a:lnTo>
                    <a:lnTo>
                      <a:pt x="234" y="16"/>
                    </a:lnTo>
                    <a:lnTo>
                      <a:pt x="227" y="9"/>
                    </a:lnTo>
                    <a:lnTo>
                      <a:pt x="202" y="9"/>
                    </a:lnTo>
                    <a:lnTo>
                      <a:pt x="194" y="0"/>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257" name="Freeform 448"/>
              <p:cNvSpPr>
                <a:spLocks/>
              </p:cNvSpPr>
              <p:nvPr/>
            </p:nvSpPr>
            <p:spPr bwMode="auto">
              <a:xfrm>
                <a:off x="3039" y="3501"/>
                <a:ext cx="163" cy="127"/>
              </a:xfrm>
              <a:custGeom>
                <a:avLst/>
                <a:gdLst>
                  <a:gd name="T0" fmla="*/ 62 w 154"/>
                  <a:gd name="T1" fmla="*/ 61 h 122"/>
                  <a:gd name="T2" fmla="*/ 155 w 154"/>
                  <a:gd name="T3" fmla="*/ 98 h 122"/>
                  <a:gd name="T4" fmla="*/ 181 w 154"/>
                  <a:gd name="T5" fmla="*/ 83 h 122"/>
                  <a:gd name="T6" fmla="*/ 245 w 154"/>
                  <a:gd name="T7" fmla="*/ 115 h 122"/>
                  <a:gd name="T8" fmla="*/ 270 w 154"/>
                  <a:gd name="T9" fmla="*/ 135 h 122"/>
                  <a:gd name="T10" fmla="*/ 270 w 154"/>
                  <a:gd name="T11" fmla="*/ 98 h 122"/>
                  <a:gd name="T12" fmla="*/ 245 w 154"/>
                  <a:gd name="T13" fmla="*/ 98 h 122"/>
                  <a:gd name="T14" fmla="*/ 245 w 154"/>
                  <a:gd name="T15" fmla="*/ 83 h 122"/>
                  <a:gd name="T16" fmla="*/ 245 w 154"/>
                  <a:gd name="T17" fmla="*/ 6 h 122"/>
                  <a:gd name="T18" fmla="*/ 245 w 154"/>
                  <a:gd name="T19" fmla="*/ 0 h 122"/>
                  <a:gd name="T20" fmla="*/ 313 w 154"/>
                  <a:gd name="T21" fmla="*/ 0 h 122"/>
                  <a:gd name="T22" fmla="*/ 340 w 154"/>
                  <a:gd name="T23" fmla="*/ 0 h 122"/>
                  <a:gd name="T24" fmla="*/ 408 w 154"/>
                  <a:gd name="T25" fmla="*/ 34 h 122"/>
                  <a:gd name="T26" fmla="*/ 427 w 154"/>
                  <a:gd name="T27" fmla="*/ 61 h 122"/>
                  <a:gd name="T28" fmla="*/ 408 w 154"/>
                  <a:gd name="T29" fmla="*/ 83 h 122"/>
                  <a:gd name="T30" fmla="*/ 408 w 154"/>
                  <a:gd name="T31" fmla="*/ 98 h 122"/>
                  <a:gd name="T32" fmla="*/ 385 w 154"/>
                  <a:gd name="T33" fmla="*/ 135 h 122"/>
                  <a:gd name="T34" fmla="*/ 408 w 154"/>
                  <a:gd name="T35" fmla="*/ 148 h 122"/>
                  <a:gd name="T36" fmla="*/ 295 w 154"/>
                  <a:gd name="T37" fmla="*/ 182 h 122"/>
                  <a:gd name="T38" fmla="*/ 295 w 154"/>
                  <a:gd name="T39" fmla="*/ 199 h 122"/>
                  <a:gd name="T40" fmla="*/ 245 w 154"/>
                  <a:gd name="T41" fmla="*/ 199 h 122"/>
                  <a:gd name="T42" fmla="*/ 245 w 154"/>
                  <a:gd name="T43" fmla="*/ 215 h 122"/>
                  <a:gd name="T44" fmla="*/ 181 w 154"/>
                  <a:gd name="T45" fmla="*/ 249 h 122"/>
                  <a:gd name="T46" fmla="*/ 115 w 154"/>
                  <a:gd name="T47" fmla="*/ 249 h 122"/>
                  <a:gd name="T48" fmla="*/ 62 w 154"/>
                  <a:gd name="T49" fmla="*/ 231 h 122"/>
                  <a:gd name="T50" fmla="*/ 42 w 154"/>
                  <a:gd name="T51" fmla="*/ 249 h 122"/>
                  <a:gd name="T52" fmla="*/ 0 w 154"/>
                  <a:gd name="T53" fmla="*/ 215 h 122"/>
                  <a:gd name="T54" fmla="*/ 0 w 154"/>
                  <a:gd name="T55" fmla="*/ 135 h 122"/>
                  <a:gd name="T56" fmla="*/ 87 w 154"/>
                  <a:gd name="T57" fmla="*/ 115 h 122"/>
                  <a:gd name="T58" fmla="*/ 62 w 154"/>
                  <a:gd name="T59" fmla="*/ 61 h 12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4" h="122">
                    <a:moveTo>
                      <a:pt x="23" y="31"/>
                    </a:moveTo>
                    <a:lnTo>
                      <a:pt x="56" y="48"/>
                    </a:lnTo>
                    <a:lnTo>
                      <a:pt x="65" y="40"/>
                    </a:lnTo>
                    <a:lnTo>
                      <a:pt x="88" y="56"/>
                    </a:lnTo>
                    <a:lnTo>
                      <a:pt x="97" y="65"/>
                    </a:lnTo>
                    <a:lnTo>
                      <a:pt x="97" y="48"/>
                    </a:lnTo>
                    <a:lnTo>
                      <a:pt x="88" y="48"/>
                    </a:lnTo>
                    <a:lnTo>
                      <a:pt x="88" y="40"/>
                    </a:lnTo>
                    <a:lnTo>
                      <a:pt x="88" y="6"/>
                    </a:lnTo>
                    <a:lnTo>
                      <a:pt x="88" y="0"/>
                    </a:lnTo>
                    <a:lnTo>
                      <a:pt x="113" y="0"/>
                    </a:lnTo>
                    <a:lnTo>
                      <a:pt x="122" y="0"/>
                    </a:lnTo>
                    <a:lnTo>
                      <a:pt x="146" y="16"/>
                    </a:lnTo>
                    <a:lnTo>
                      <a:pt x="153" y="31"/>
                    </a:lnTo>
                    <a:lnTo>
                      <a:pt x="146" y="40"/>
                    </a:lnTo>
                    <a:lnTo>
                      <a:pt x="146" y="48"/>
                    </a:lnTo>
                    <a:lnTo>
                      <a:pt x="138" y="65"/>
                    </a:lnTo>
                    <a:lnTo>
                      <a:pt x="146" y="72"/>
                    </a:lnTo>
                    <a:lnTo>
                      <a:pt x="106" y="88"/>
                    </a:lnTo>
                    <a:lnTo>
                      <a:pt x="106" y="97"/>
                    </a:lnTo>
                    <a:lnTo>
                      <a:pt x="88" y="97"/>
                    </a:lnTo>
                    <a:lnTo>
                      <a:pt x="88" y="105"/>
                    </a:lnTo>
                    <a:lnTo>
                      <a:pt x="65" y="121"/>
                    </a:lnTo>
                    <a:lnTo>
                      <a:pt x="41" y="121"/>
                    </a:lnTo>
                    <a:lnTo>
                      <a:pt x="23" y="112"/>
                    </a:lnTo>
                    <a:lnTo>
                      <a:pt x="16" y="121"/>
                    </a:lnTo>
                    <a:lnTo>
                      <a:pt x="0" y="105"/>
                    </a:lnTo>
                    <a:lnTo>
                      <a:pt x="0" y="65"/>
                    </a:lnTo>
                    <a:lnTo>
                      <a:pt x="31" y="56"/>
                    </a:lnTo>
                    <a:lnTo>
                      <a:pt x="23" y="31"/>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258" name="Freeform 449"/>
              <p:cNvSpPr>
                <a:spLocks/>
              </p:cNvSpPr>
              <p:nvPr/>
            </p:nvSpPr>
            <p:spPr bwMode="auto">
              <a:xfrm>
                <a:off x="3184" y="3518"/>
                <a:ext cx="44" cy="100"/>
              </a:xfrm>
              <a:custGeom>
                <a:avLst/>
                <a:gdLst>
                  <a:gd name="T0" fmla="*/ 31 w 41"/>
                  <a:gd name="T1" fmla="*/ 97 h 97"/>
                  <a:gd name="T2" fmla="*/ 0 w 41"/>
                  <a:gd name="T3" fmla="*/ 87 h 97"/>
                  <a:gd name="T4" fmla="*/ 31 w 41"/>
                  <a:gd name="T5" fmla="*/ 51 h 97"/>
                  <a:gd name="T6" fmla="*/ 31 w 41"/>
                  <a:gd name="T7" fmla="*/ 42 h 97"/>
                  <a:gd name="T8" fmla="*/ 50 w 41"/>
                  <a:gd name="T9" fmla="*/ 15 h 97"/>
                  <a:gd name="T10" fmla="*/ 31 w 41"/>
                  <a:gd name="T11" fmla="*/ 0 h 97"/>
                  <a:gd name="T12" fmla="*/ 50 w 41"/>
                  <a:gd name="T13" fmla="*/ 0 h 97"/>
                  <a:gd name="T14" fmla="*/ 85 w 41"/>
                  <a:gd name="T15" fmla="*/ 0 h 97"/>
                  <a:gd name="T16" fmla="*/ 113 w 41"/>
                  <a:gd name="T17" fmla="*/ 42 h 97"/>
                  <a:gd name="T18" fmla="*/ 85 w 41"/>
                  <a:gd name="T19" fmla="*/ 51 h 97"/>
                  <a:gd name="T20" fmla="*/ 113 w 41"/>
                  <a:gd name="T21" fmla="*/ 87 h 97"/>
                  <a:gd name="T22" fmla="*/ 141 w 41"/>
                  <a:gd name="T23" fmla="*/ 109 h 97"/>
                  <a:gd name="T24" fmla="*/ 141 w 41"/>
                  <a:gd name="T25" fmla="*/ 142 h 97"/>
                  <a:gd name="T26" fmla="*/ 113 w 41"/>
                  <a:gd name="T27" fmla="*/ 166 h 97"/>
                  <a:gd name="T28" fmla="*/ 85 w 41"/>
                  <a:gd name="T29" fmla="*/ 142 h 97"/>
                  <a:gd name="T30" fmla="*/ 85 w 41"/>
                  <a:gd name="T31" fmla="*/ 109 h 97"/>
                  <a:gd name="T32" fmla="*/ 50 w 41"/>
                  <a:gd name="T33" fmla="*/ 109 h 97"/>
                  <a:gd name="T34" fmla="*/ 31 w 41"/>
                  <a:gd name="T35" fmla="*/ 97 h 9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1" h="97">
                    <a:moveTo>
                      <a:pt x="8" y="56"/>
                    </a:moveTo>
                    <a:lnTo>
                      <a:pt x="0" y="49"/>
                    </a:lnTo>
                    <a:lnTo>
                      <a:pt x="8" y="32"/>
                    </a:lnTo>
                    <a:lnTo>
                      <a:pt x="8" y="24"/>
                    </a:lnTo>
                    <a:lnTo>
                      <a:pt x="15" y="15"/>
                    </a:lnTo>
                    <a:lnTo>
                      <a:pt x="8" y="0"/>
                    </a:lnTo>
                    <a:lnTo>
                      <a:pt x="15" y="0"/>
                    </a:lnTo>
                    <a:lnTo>
                      <a:pt x="24" y="0"/>
                    </a:lnTo>
                    <a:lnTo>
                      <a:pt x="32" y="24"/>
                    </a:lnTo>
                    <a:lnTo>
                      <a:pt x="24" y="32"/>
                    </a:lnTo>
                    <a:lnTo>
                      <a:pt x="32" y="49"/>
                    </a:lnTo>
                    <a:lnTo>
                      <a:pt x="40" y="64"/>
                    </a:lnTo>
                    <a:lnTo>
                      <a:pt x="40" y="81"/>
                    </a:lnTo>
                    <a:lnTo>
                      <a:pt x="32" y="96"/>
                    </a:lnTo>
                    <a:lnTo>
                      <a:pt x="24" y="81"/>
                    </a:lnTo>
                    <a:lnTo>
                      <a:pt x="24" y="64"/>
                    </a:lnTo>
                    <a:lnTo>
                      <a:pt x="15" y="64"/>
                    </a:lnTo>
                    <a:lnTo>
                      <a:pt x="8" y="56"/>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259" name="Line 450"/>
              <p:cNvSpPr>
                <a:spLocks noChangeShapeType="1"/>
              </p:cNvSpPr>
              <p:nvPr/>
            </p:nvSpPr>
            <p:spPr bwMode="auto">
              <a:xfrm>
                <a:off x="611" y="3103"/>
                <a:ext cx="8"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EAEAEA"/>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260" name="Line 451"/>
              <p:cNvSpPr>
                <a:spLocks noChangeShapeType="1"/>
              </p:cNvSpPr>
              <p:nvPr/>
            </p:nvSpPr>
            <p:spPr bwMode="auto">
              <a:xfrm>
                <a:off x="3098" y="2836"/>
                <a:ext cx="0" cy="9"/>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EAEAEA"/>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261" name="Line 452"/>
              <p:cNvSpPr>
                <a:spLocks noChangeShapeType="1"/>
              </p:cNvSpPr>
              <p:nvPr/>
            </p:nvSpPr>
            <p:spPr bwMode="auto">
              <a:xfrm flipV="1">
                <a:off x="1717" y="2886"/>
                <a:ext cx="8" cy="9"/>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EAEAEA"/>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262" name="Freeform 453"/>
              <p:cNvSpPr>
                <a:spLocks/>
              </p:cNvSpPr>
              <p:nvPr/>
            </p:nvSpPr>
            <p:spPr bwMode="auto">
              <a:xfrm>
                <a:off x="3116" y="2676"/>
                <a:ext cx="190" cy="118"/>
              </a:xfrm>
              <a:custGeom>
                <a:avLst/>
                <a:gdLst>
                  <a:gd name="T0" fmla="*/ 300 w 180"/>
                  <a:gd name="T1" fmla="*/ 76 h 114"/>
                  <a:gd name="T2" fmla="*/ 281 w 180"/>
                  <a:gd name="T3" fmla="*/ 76 h 114"/>
                  <a:gd name="T4" fmla="*/ 239 w 180"/>
                  <a:gd name="T5" fmla="*/ 57 h 114"/>
                  <a:gd name="T6" fmla="*/ 347 w 180"/>
                  <a:gd name="T7" fmla="*/ 8 h 114"/>
                  <a:gd name="T8" fmla="*/ 386 w 180"/>
                  <a:gd name="T9" fmla="*/ 0 h 114"/>
                  <a:gd name="T10" fmla="*/ 410 w 180"/>
                  <a:gd name="T11" fmla="*/ 8 h 114"/>
                  <a:gd name="T12" fmla="*/ 347 w 180"/>
                  <a:gd name="T13" fmla="*/ 34 h 114"/>
                  <a:gd name="T14" fmla="*/ 372 w 180"/>
                  <a:gd name="T15" fmla="*/ 41 h 114"/>
                  <a:gd name="T16" fmla="*/ 317 w 180"/>
                  <a:gd name="T17" fmla="*/ 76 h 114"/>
                  <a:gd name="T18" fmla="*/ 300 w 180"/>
                  <a:gd name="T19" fmla="*/ 76 h 114"/>
                  <a:gd name="T20" fmla="*/ 317 w 180"/>
                  <a:gd name="T21" fmla="*/ 76 h 114"/>
                  <a:gd name="T22" fmla="*/ 474 w 180"/>
                  <a:gd name="T23" fmla="*/ 163 h 114"/>
                  <a:gd name="T24" fmla="*/ 474 w 180"/>
                  <a:gd name="T25" fmla="*/ 181 h 114"/>
                  <a:gd name="T26" fmla="*/ 474 w 180"/>
                  <a:gd name="T27" fmla="*/ 196 h 114"/>
                  <a:gd name="T28" fmla="*/ 410 w 180"/>
                  <a:gd name="T29" fmla="*/ 210 h 114"/>
                  <a:gd name="T30" fmla="*/ 317 w 180"/>
                  <a:gd name="T31" fmla="*/ 210 h 114"/>
                  <a:gd name="T32" fmla="*/ 255 w 180"/>
                  <a:gd name="T33" fmla="*/ 181 h 114"/>
                  <a:gd name="T34" fmla="*/ 194 w 180"/>
                  <a:gd name="T35" fmla="*/ 181 h 114"/>
                  <a:gd name="T36" fmla="*/ 131 w 180"/>
                  <a:gd name="T37" fmla="*/ 210 h 114"/>
                  <a:gd name="T38" fmla="*/ 88 w 180"/>
                  <a:gd name="T39" fmla="*/ 210 h 114"/>
                  <a:gd name="T40" fmla="*/ 39 w 180"/>
                  <a:gd name="T41" fmla="*/ 210 h 114"/>
                  <a:gd name="T42" fmla="*/ 8 w 180"/>
                  <a:gd name="T43" fmla="*/ 181 h 114"/>
                  <a:gd name="T44" fmla="*/ 0 w 180"/>
                  <a:gd name="T45" fmla="*/ 163 h 114"/>
                  <a:gd name="T46" fmla="*/ 8 w 180"/>
                  <a:gd name="T47" fmla="*/ 137 h 114"/>
                  <a:gd name="T48" fmla="*/ 39 w 180"/>
                  <a:gd name="T49" fmla="*/ 137 h 114"/>
                  <a:gd name="T50" fmla="*/ 39 w 180"/>
                  <a:gd name="T51" fmla="*/ 116 h 114"/>
                  <a:gd name="T52" fmla="*/ 39 w 180"/>
                  <a:gd name="T53" fmla="*/ 104 h 114"/>
                  <a:gd name="T54" fmla="*/ 63 w 180"/>
                  <a:gd name="T55" fmla="*/ 90 h 114"/>
                  <a:gd name="T56" fmla="*/ 63 w 180"/>
                  <a:gd name="T57" fmla="*/ 76 h 114"/>
                  <a:gd name="T58" fmla="*/ 63 w 180"/>
                  <a:gd name="T59" fmla="*/ 57 h 114"/>
                  <a:gd name="T60" fmla="*/ 88 w 180"/>
                  <a:gd name="T61" fmla="*/ 57 h 114"/>
                  <a:gd name="T62" fmla="*/ 105 w 180"/>
                  <a:gd name="T63" fmla="*/ 34 h 114"/>
                  <a:gd name="T64" fmla="*/ 146 w 180"/>
                  <a:gd name="T65" fmla="*/ 34 h 114"/>
                  <a:gd name="T66" fmla="*/ 146 w 180"/>
                  <a:gd name="T67" fmla="*/ 41 h 114"/>
                  <a:gd name="T68" fmla="*/ 214 w 180"/>
                  <a:gd name="T69" fmla="*/ 57 h 114"/>
                  <a:gd name="T70" fmla="*/ 174 w 180"/>
                  <a:gd name="T71" fmla="*/ 76 h 114"/>
                  <a:gd name="T72" fmla="*/ 194 w 180"/>
                  <a:gd name="T73" fmla="*/ 90 h 114"/>
                  <a:gd name="T74" fmla="*/ 194 w 180"/>
                  <a:gd name="T75" fmla="*/ 104 h 114"/>
                  <a:gd name="T76" fmla="*/ 214 w 180"/>
                  <a:gd name="T77" fmla="*/ 104 h 114"/>
                  <a:gd name="T78" fmla="*/ 281 w 180"/>
                  <a:gd name="T79" fmla="*/ 76 h 114"/>
                  <a:gd name="T80" fmla="*/ 300 w 180"/>
                  <a:gd name="T81" fmla="*/ 76 h 11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80" h="114">
                    <a:moveTo>
                      <a:pt x="114" y="41"/>
                    </a:moveTo>
                    <a:lnTo>
                      <a:pt x="105" y="41"/>
                    </a:lnTo>
                    <a:lnTo>
                      <a:pt x="89" y="32"/>
                    </a:lnTo>
                    <a:lnTo>
                      <a:pt x="130" y="8"/>
                    </a:lnTo>
                    <a:lnTo>
                      <a:pt x="145" y="0"/>
                    </a:lnTo>
                    <a:lnTo>
                      <a:pt x="154" y="8"/>
                    </a:lnTo>
                    <a:lnTo>
                      <a:pt x="130" y="16"/>
                    </a:lnTo>
                    <a:lnTo>
                      <a:pt x="139" y="23"/>
                    </a:lnTo>
                    <a:lnTo>
                      <a:pt x="120" y="41"/>
                    </a:lnTo>
                    <a:lnTo>
                      <a:pt x="114" y="41"/>
                    </a:lnTo>
                    <a:lnTo>
                      <a:pt x="120" y="41"/>
                    </a:lnTo>
                    <a:lnTo>
                      <a:pt x="179" y="88"/>
                    </a:lnTo>
                    <a:lnTo>
                      <a:pt x="179" y="97"/>
                    </a:lnTo>
                    <a:lnTo>
                      <a:pt x="179" y="105"/>
                    </a:lnTo>
                    <a:lnTo>
                      <a:pt x="154" y="113"/>
                    </a:lnTo>
                    <a:lnTo>
                      <a:pt x="120" y="113"/>
                    </a:lnTo>
                    <a:lnTo>
                      <a:pt x="97" y="97"/>
                    </a:lnTo>
                    <a:lnTo>
                      <a:pt x="73" y="97"/>
                    </a:lnTo>
                    <a:lnTo>
                      <a:pt x="49" y="113"/>
                    </a:lnTo>
                    <a:lnTo>
                      <a:pt x="33" y="113"/>
                    </a:lnTo>
                    <a:lnTo>
                      <a:pt x="15" y="113"/>
                    </a:lnTo>
                    <a:lnTo>
                      <a:pt x="8" y="97"/>
                    </a:lnTo>
                    <a:lnTo>
                      <a:pt x="0" y="88"/>
                    </a:lnTo>
                    <a:lnTo>
                      <a:pt x="8" y="73"/>
                    </a:lnTo>
                    <a:lnTo>
                      <a:pt x="15" y="73"/>
                    </a:lnTo>
                    <a:lnTo>
                      <a:pt x="15" y="63"/>
                    </a:lnTo>
                    <a:lnTo>
                      <a:pt x="15" y="57"/>
                    </a:lnTo>
                    <a:lnTo>
                      <a:pt x="24" y="48"/>
                    </a:lnTo>
                    <a:lnTo>
                      <a:pt x="24" y="41"/>
                    </a:lnTo>
                    <a:lnTo>
                      <a:pt x="24" y="32"/>
                    </a:lnTo>
                    <a:lnTo>
                      <a:pt x="33" y="32"/>
                    </a:lnTo>
                    <a:lnTo>
                      <a:pt x="40" y="16"/>
                    </a:lnTo>
                    <a:lnTo>
                      <a:pt x="55" y="16"/>
                    </a:lnTo>
                    <a:lnTo>
                      <a:pt x="55" y="23"/>
                    </a:lnTo>
                    <a:lnTo>
                      <a:pt x="80" y="32"/>
                    </a:lnTo>
                    <a:lnTo>
                      <a:pt x="65" y="41"/>
                    </a:lnTo>
                    <a:lnTo>
                      <a:pt x="73" y="48"/>
                    </a:lnTo>
                    <a:lnTo>
                      <a:pt x="73" y="57"/>
                    </a:lnTo>
                    <a:lnTo>
                      <a:pt x="80" y="57"/>
                    </a:lnTo>
                    <a:lnTo>
                      <a:pt x="105" y="41"/>
                    </a:lnTo>
                    <a:lnTo>
                      <a:pt x="114" y="41"/>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263" name="Freeform 454"/>
              <p:cNvSpPr>
                <a:spLocks/>
              </p:cNvSpPr>
              <p:nvPr/>
            </p:nvSpPr>
            <p:spPr bwMode="auto">
              <a:xfrm>
                <a:off x="3151" y="2348"/>
                <a:ext cx="34" cy="53"/>
              </a:xfrm>
              <a:custGeom>
                <a:avLst/>
                <a:gdLst>
                  <a:gd name="T0" fmla="*/ 0 w 33"/>
                  <a:gd name="T1" fmla="*/ 43 h 50"/>
                  <a:gd name="T2" fmla="*/ 7 w 33"/>
                  <a:gd name="T3" fmla="*/ 73 h 50"/>
                  <a:gd name="T4" fmla="*/ 16 w 33"/>
                  <a:gd name="T5" fmla="*/ 139 h 50"/>
                  <a:gd name="T6" fmla="*/ 40 w 33"/>
                  <a:gd name="T7" fmla="*/ 114 h 50"/>
                  <a:gd name="T8" fmla="*/ 50 w 33"/>
                  <a:gd name="T9" fmla="*/ 114 h 50"/>
                  <a:gd name="T10" fmla="*/ 50 w 33"/>
                  <a:gd name="T11" fmla="*/ 73 h 50"/>
                  <a:gd name="T12" fmla="*/ 16 w 33"/>
                  <a:gd name="T13" fmla="*/ 0 h 50"/>
                  <a:gd name="T14" fmla="*/ 7 w 33"/>
                  <a:gd name="T15" fmla="*/ 0 h 50"/>
                  <a:gd name="T16" fmla="*/ 0 w 33"/>
                  <a:gd name="T17" fmla="*/ 43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50">
                    <a:moveTo>
                      <a:pt x="0" y="16"/>
                    </a:moveTo>
                    <a:lnTo>
                      <a:pt x="7" y="25"/>
                    </a:lnTo>
                    <a:lnTo>
                      <a:pt x="16" y="49"/>
                    </a:lnTo>
                    <a:lnTo>
                      <a:pt x="22" y="40"/>
                    </a:lnTo>
                    <a:lnTo>
                      <a:pt x="32" y="40"/>
                    </a:lnTo>
                    <a:lnTo>
                      <a:pt x="32" y="25"/>
                    </a:lnTo>
                    <a:lnTo>
                      <a:pt x="16" y="0"/>
                    </a:lnTo>
                    <a:lnTo>
                      <a:pt x="7" y="0"/>
                    </a:lnTo>
                    <a:lnTo>
                      <a:pt x="0" y="16"/>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264" name="Freeform 455"/>
              <p:cNvSpPr>
                <a:spLocks/>
              </p:cNvSpPr>
              <p:nvPr/>
            </p:nvSpPr>
            <p:spPr bwMode="auto">
              <a:xfrm>
                <a:off x="3151" y="2348"/>
                <a:ext cx="34" cy="53"/>
              </a:xfrm>
              <a:custGeom>
                <a:avLst/>
                <a:gdLst>
                  <a:gd name="T0" fmla="*/ 0 w 33"/>
                  <a:gd name="T1" fmla="*/ 43 h 50"/>
                  <a:gd name="T2" fmla="*/ 7 w 33"/>
                  <a:gd name="T3" fmla="*/ 73 h 50"/>
                  <a:gd name="T4" fmla="*/ 16 w 33"/>
                  <a:gd name="T5" fmla="*/ 139 h 50"/>
                  <a:gd name="T6" fmla="*/ 40 w 33"/>
                  <a:gd name="T7" fmla="*/ 114 h 50"/>
                  <a:gd name="T8" fmla="*/ 50 w 33"/>
                  <a:gd name="T9" fmla="*/ 114 h 50"/>
                  <a:gd name="T10" fmla="*/ 50 w 33"/>
                  <a:gd name="T11" fmla="*/ 73 h 50"/>
                  <a:gd name="T12" fmla="*/ 16 w 33"/>
                  <a:gd name="T13" fmla="*/ 0 h 50"/>
                  <a:gd name="T14" fmla="*/ 7 w 33"/>
                  <a:gd name="T15" fmla="*/ 0 h 50"/>
                  <a:gd name="T16" fmla="*/ 0 w 33"/>
                  <a:gd name="T17" fmla="*/ 43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50">
                    <a:moveTo>
                      <a:pt x="0" y="16"/>
                    </a:moveTo>
                    <a:lnTo>
                      <a:pt x="7" y="25"/>
                    </a:lnTo>
                    <a:lnTo>
                      <a:pt x="16" y="49"/>
                    </a:lnTo>
                    <a:lnTo>
                      <a:pt x="22" y="40"/>
                    </a:lnTo>
                    <a:lnTo>
                      <a:pt x="32" y="40"/>
                    </a:lnTo>
                    <a:lnTo>
                      <a:pt x="32" y="25"/>
                    </a:lnTo>
                    <a:lnTo>
                      <a:pt x="16" y="0"/>
                    </a:lnTo>
                    <a:lnTo>
                      <a:pt x="7" y="0"/>
                    </a:lnTo>
                    <a:lnTo>
                      <a:pt x="0" y="16"/>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265" name="Freeform 456"/>
              <p:cNvSpPr>
                <a:spLocks/>
              </p:cNvSpPr>
              <p:nvPr/>
            </p:nvSpPr>
            <p:spPr bwMode="auto">
              <a:xfrm>
                <a:off x="3210" y="2315"/>
                <a:ext cx="28" cy="50"/>
              </a:xfrm>
              <a:custGeom>
                <a:avLst/>
                <a:gdLst>
                  <a:gd name="T0" fmla="*/ 0 w 26"/>
                  <a:gd name="T1" fmla="*/ 50 h 49"/>
                  <a:gd name="T2" fmla="*/ 58 w 26"/>
                  <a:gd name="T3" fmla="*/ 59 h 49"/>
                  <a:gd name="T4" fmla="*/ 58 w 26"/>
                  <a:gd name="T5" fmla="*/ 66 h 49"/>
                  <a:gd name="T6" fmla="*/ 94 w 26"/>
                  <a:gd name="T7" fmla="*/ 66 h 49"/>
                  <a:gd name="T8" fmla="*/ 58 w 26"/>
                  <a:gd name="T9" fmla="*/ 23 h 49"/>
                  <a:gd name="T10" fmla="*/ 58 w 26"/>
                  <a:gd name="T11" fmla="*/ 7 h 49"/>
                  <a:gd name="T12" fmla="*/ 32 w 26"/>
                  <a:gd name="T13" fmla="*/ 7 h 49"/>
                  <a:gd name="T14" fmla="*/ 0 w 26"/>
                  <a:gd name="T15" fmla="*/ 0 h 49"/>
                  <a:gd name="T16" fmla="*/ 32 w 26"/>
                  <a:gd name="T17" fmla="*/ 7 h 49"/>
                  <a:gd name="T18" fmla="*/ 32 w 26"/>
                  <a:gd name="T19" fmla="*/ 17 h 49"/>
                  <a:gd name="T20" fmla="*/ 0 w 26"/>
                  <a:gd name="T21" fmla="*/ 17 h 49"/>
                  <a:gd name="T22" fmla="*/ 0 w 26"/>
                  <a:gd name="T23" fmla="*/ 50 h 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 h="49">
                    <a:moveTo>
                      <a:pt x="0" y="32"/>
                    </a:moveTo>
                    <a:lnTo>
                      <a:pt x="16" y="41"/>
                    </a:lnTo>
                    <a:lnTo>
                      <a:pt x="16" y="48"/>
                    </a:lnTo>
                    <a:lnTo>
                      <a:pt x="25" y="48"/>
                    </a:lnTo>
                    <a:lnTo>
                      <a:pt x="16" y="23"/>
                    </a:lnTo>
                    <a:lnTo>
                      <a:pt x="16" y="7"/>
                    </a:lnTo>
                    <a:lnTo>
                      <a:pt x="8" y="7"/>
                    </a:lnTo>
                    <a:lnTo>
                      <a:pt x="0" y="0"/>
                    </a:lnTo>
                    <a:lnTo>
                      <a:pt x="8" y="7"/>
                    </a:lnTo>
                    <a:lnTo>
                      <a:pt x="8" y="17"/>
                    </a:lnTo>
                    <a:lnTo>
                      <a:pt x="0" y="17"/>
                    </a:lnTo>
                    <a:lnTo>
                      <a:pt x="0" y="32"/>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266" name="Freeform 457"/>
              <p:cNvSpPr>
                <a:spLocks/>
              </p:cNvSpPr>
              <p:nvPr/>
            </p:nvSpPr>
            <p:spPr bwMode="auto">
              <a:xfrm>
                <a:off x="3210" y="2315"/>
                <a:ext cx="28" cy="50"/>
              </a:xfrm>
              <a:custGeom>
                <a:avLst/>
                <a:gdLst>
                  <a:gd name="T0" fmla="*/ 0 w 26"/>
                  <a:gd name="T1" fmla="*/ 50 h 49"/>
                  <a:gd name="T2" fmla="*/ 58 w 26"/>
                  <a:gd name="T3" fmla="*/ 59 h 49"/>
                  <a:gd name="T4" fmla="*/ 58 w 26"/>
                  <a:gd name="T5" fmla="*/ 66 h 49"/>
                  <a:gd name="T6" fmla="*/ 94 w 26"/>
                  <a:gd name="T7" fmla="*/ 66 h 49"/>
                  <a:gd name="T8" fmla="*/ 58 w 26"/>
                  <a:gd name="T9" fmla="*/ 23 h 49"/>
                  <a:gd name="T10" fmla="*/ 58 w 26"/>
                  <a:gd name="T11" fmla="*/ 7 h 49"/>
                  <a:gd name="T12" fmla="*/ 32 w 26"/>
                  <a:gd name="T13" fmla="*/ 7 h 49"/>
                  <a:gd name="T14" fmla="*/ 0 w 26"/>
                  <a:gd name="T15" fmla="*/ 0 h 49"/>
                  <a:gd name="T16" fmla="*/ 32 w 26"/>
                  <a:gd name="T17" fmla="*/ 7 h 49"/>
                  <a:gd name="T18" fmla="*/ 32 w 26"/>
                  <a:gd name="T19" fmla="*/ 17 h 49"/>
                  <a:gd name="T20" fmla="*/ 0 w 26"/>
                  <a:gd name="T21" fmla="*/ 17 h 49"/>
                  <a:gd name="T22" fmla="*/ 0 w 26"/>
                  <a:gd name="T23" fmla="*/ 50 h 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 h="49">
                    <a:moveTo>
                      <a:pt x="0" y="32"/>
                    </a:moveTo>
                    <a:lnTo>
                      <a:pt x="16" y="41"/>
                    </a:lnTo>
                    <a:lnTo>
                      <a:pt x="16" y="48"/>
                    </a:lnTo>
                    <a:lnTo>
                      <a:pt x="25" y="48"/>
                    </a:lnTo>
                    <a:lnTo>
                      <a:pt x="16" y="23"/>
                    </a:lnTo>
                    <a:lnTo>
                      <a:pt x="16" y="7"/>
                    </a:lnTo>
                    <a:lnTo>
                      <a:pt x="8" y="7"/>
                    </a:lnTo>
                    <a:lnTo>
                      <a:pt x="0" y="0"/>
                    </a:lnTo>
                    <a:lnTo>
                      <a:pt x="8" y="7"/>
                    </a:lnTo>
                    <a:lnTo>
                      <a:pt x="8" y="17"/>
                    </a:lnTo>
                    <a:lnTo>
                      <a:pt x="0" y="17"/>
                    </a:lnTo>
                    <a:lnTo>
                      <a:pt x="0" y="32"/>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267" name="Freeform 458"/>
              <p:cNvSpPr>
                <a:spLocks/>
              </p:cNvSpPr>
              <p:nvPr/>
            </p:nvSpPr>
            <p:spPr bwMode="auto">
              <a:xfrm>
                <a:off x="1554" y="2700"/>
                <a:ext cx="114" cy="86"/>
              </a:xfrm>
              <a:custGeom>
                <a:avLst/>
                <a:gdLst>
                  <a:gd name="T0" fmla="*/ 152 w 107"/>
                  <a:gd name="T1" fmla="*/ 0 h 83"/>
                  <a:gd name="T2" fmla="*/ 152 w 107"/>
                  <a:gd name="T3" fmla="*/ 9 h 83"/>
                  <a:gd name="T4" fmla="*/ 31 w 107"/>
                  <a:gd name="T5" fmla="*/ 9 h 83"/>
                  <a:gd name="T6" fmla="*/ 0 w 107"/>
                  <a:gd name="T7" fmla="*/ 62 h 83"/>
                  <a:gd name="T8" fmla="*/ 31 w 107"/>
                  <a:gd name="T9" fmla="*/ 44 h 83"/>
                  <a:gd name="T10" fmla="*/ 0 w 107"/>
                  <a:gd name="T11" fmla="*/ 110 h 83"/>
                  <a:gd name="T12" fmla="*/ 0 w 107"/>
                  <a:gd name="T13" fmla="*/ 141 h 83"/>
                  <a:gd name="T14" fmla="*/ 0 w 107"/>
                  <a:gd name="T15" fmla="*/ 155 h 83"/>
                  <a:gd name="T16" fmla="*/ 31 w 107"/>
                  <a:gd name="T17" fmla="*/ 155 h 83"/>
                  <a:gd name="T18" fmla="*/ 45 w 107"/>
                  <a:gd name="T19" fmla="*/ 141 h 83"/>
                  <a:gd name="T20" fmla="*/ 45 w 107"/>
                  <a:gd name="T21" fmla="*/ 76 h 83"/>
                  <a:gd name="T22" fmla="*/ 76 w 107"/>
                  <a:gd name="T23" fmla="*/ 44 h 83"/>
                  <a:gd name="T24" fmla="*/ 104 w 107"/>
                  <a:gd name="T25" fmla="*/ 36 h 83"/>
                  <a:gd name="T26" fmla="*/ 104 w 107"/>
                  <a:gd name="T27" fmla="*/ 9 h 83"/>
                  <a:gd name="T28" fmla="*/ 174 w 107"/>
                  <a:gd name="T29" fmla="*/ 36 h 83"/>
                  <a:gd name="T30" fmla="*/ 174 w 107"/>
                  <a:gd name="T31" fmla="*/ 62 h 83"/>
                  <a:gd name="T32" fmla="*/ 152 w 107"/>
                  <a:gd name="T33" fmla="*/ 94 h 83"/>
                  <a:gd name="T34" fmla="*/ 205 w 107"/>
                  <a:gd name="T35" fmla="*/ 76 h 83"/>
                  <a:gd name="T36" fmla="*/ 205 w 107"/>
                  <a:gd name="T37" fmla="*/ 110 h 83"/>
                  <a:gd name="T38" fmla="*/ 254 w 107"/>
                  <a:gd name="T39" fmla="*/ 94 h 83"/>
                  <a:gd name="T40" fmla="*/ 254 w 107"/>
                  <a:gd name="T41" fmla="*/ 36 h 83"/>
                  <a:gd name="T42" fmla="*/ 307 w 107"/>
                  <a:gd name="T43" fmla="*/ 62 h 83"/>
                  <a:gd name="T44" fmla="*/ 330 w 107"/>
                  <a:gd name="T45" fmla="*/ 44 h 83"/>
                  <a:gd name="T46" fmla="*/ 280 w 107"/>
                  <a:gd name="T47" fmla="*/ 9 h 83"/>
                  <a:gd name="T48" fmla="*/ 152 w 107"/>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7" h="83">
                    <a:moveTo>
                      <a:pt x="49" y="0"/>
                    </a:moveTo>
                    <a:lnTo>
                      <a:pt x="49" y="9"/>
                    </a:lnTo>
                    <a:lnTo>
                      <a:pt x="9" y="9"/>
                    </a:lnTo>
                    <a:lnTo>
                      <a:pt x="0" y="34"/>
                    </a:lnTo>
                    <a:lnTo>
                      <a:pt x="9" y="25"/>
                    </a:lnTo>
                    <a:lnTo>
                      <a:pt x="0" y="59"/>
                    </a:lnTo>
                    <a:lnTo>
                      <a:pt x="0" y="74"/>
                    </a:lnTo>
                    <a:lnTo>
                      <a:pt x="0" y="82"/>
                    </a:lnTo>
                    <a:lnTo>
                      <a:pt x="9" y="82"/>
                    </a:lnTo>
                    <a:lnTo>
                      <a:pt x="15" y="74"/>
                    </a:lnTo>
                    <a:lnTo>
                      <a:pt x="15" y="40"/>
                    </a:lnTo>
                    <a:lnTo>
                      <a:pt x="24" y="25"/>
                    </a:lnTo>
                    <a:lnTo>
                      <a:pt x="34" y="18"/>
                    </a:lnTo>
                    <a:lnTo>
                      <a:pt x="34" y="9"/>
                    </a:lnTo>
                    <a:lnTo>
                      <a:pt x="56" y="18"/>
                    </a:lnTo>
                    <a:lnTo>
                      <a:pt x="56" y="34"/>
                    </a:lnTo>
                    <a:lnTo>
                      <a:pt x="49" y="50"/>
                    </a:lnTo>
                    <a:lnTo>
                      <a:pt x="65" y="40"/>
                    </a:lnTo>
                    <a:lnTo>
                      <a:pt x="65" y="59"/>
                    </a:lnTo>
                    <a:lnTo>
                      <a:pt x="81" y="50"/>
                    </a:lnTo>
                    <a:lnTo>
                      <a:pt x="81" y="18"/>
                    </a:lnTo>
                    <a:lnTo>
                      <a:pt x="97" y="34"/>
                    </a:lnTo>
                    <a:lnTo>
                      <a:pt x="106" y="25"/>
                    </a:lnTo>
                    <a:lnTo>
                      <a:pt x="89" y="9"/>
                    </a:lnTo>
                    <a:lnTo>
                      <a:pt x="49" y="0"/>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268" name="Freeform 459"/>
              <p:cNvSpPr>
                <a:spLocks/>
              </p:cNvSpPr>
              <p:nvPr/>
            </p:nvSpPr>
            <p:spPr bwMode="auto">
              <a:xfrm>
                <a:off x="1495" y="2643"/>
                <a:ext cx="103" cy="51"/>
              </a:xfrm>
              <a:custGeom>
                <a:avLst/>
                <a:gdLst>
                  <a:gd name="T0" fmla="*/ 286 w 97"/>
                  <a:gd name="T1" fmla="*/ 98 h 49"/>
                  <a:gd name="T2" fmla="*/ 269 w 97"/>
                  <a:gd name="T3" fmla="*/ 98 h 49"/>
                  <a:gd name="T4" fmla="*/ 190 w 97"/>
                  <a:gd name="T5" fmla="*/ 98 h 49"/>
                  <a:gd name="T6" fmla="*/ 166 w 97"/>
                  <a:gd name="T7" fmla="*/ 83 h 49"/>
                  <a:gd name="T8" fmla="*/ 138 w 97"/>
                  <a:gd name="T9" fmla="*/ 98 h 49"/>
                  <a:gd name="T10" fmla="*/ 138 w 97"/>
                  <a:gd name="T11" fmla="*/ 83 h 49"/>
                  <a:gd name="T12" fmla="*/ 71 w 97"/>
                  <a:gd name="T13" fmla="*/ 98 h 49"/>
                  <a:gd name="T14" fmla="*/ 41 w 97"/>
                  <a:gd name="T15" fmla="*/ 83 h 49"/>
                  <a:gd name="T16" fmla="*/ 0 w 97"/>
                  <a:gd name="T17" fmla="*/ 98 h 49"/>
                  <a:gd name="T18" fmla="*/ 90 w 97"/>
                  <a:gd name="T19" fmla="*/ 47 h 49"/>
                  <a:gd name="T20" fmla="*/ 166 w 97"/>
                  <a:gd name="T21" fmla="*/ 0 h 49"/>
                  <a:gd name="T22" fmla="*/ 211 w 97"/>
                  <a:gd name="T23" fmla="*/ 8 h 49"/>
                  <a:gd name="T24" fmla="*/ 238 w 97"/>
                  <a:gd name="T25" fmla="*/ 47 h 49"/>
                  <a:gd name="T26" fmla="*/ 269 w 97"/>
                  <a:gd name="T27" fmla="*/ 47 h 49"/>
                  <a:gd name="T28" fmla="*/ 286 w 97"/>
                  <a:gd name="T29" fmla="*/ 98 h 4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7" h="49">
                    <a:moveTo>
                      <a:pt x="96" y="48"/>
                    </a:moveTo>
                    <a:lnTo>
                      <a:pt x="90" y="48"/>
                    </a:lnTo>
                    <a:lnTo>
                      <a:pt x="65" y="48"/>
                    </a:lnTo>
                    <a:lnTo>
                      <a:pt x="56" y="40"/>
                    </a:lnTo>
                    <a:lnTo>
                      <a:pt x="47" y="48"/>
                    </a:lnTo>
                    <a:lnTo>
                      <a:pt x="47" y="40"/>
                    </a:lnTo>
                    <a:lnTo>
                      <a:pt x="24" y="48"/>
                    </a:lnTo>
                    <a:lnTo>
                      <a:pt x="15" y="40"/>
                    </a:lnTo>
                    <a:lnTo>
                      <a:pt x="0" y="48"/>
                    </a:lnTo>
                    <a:lnTo>
                      <a:pt x="31" y="24"/>
                    </a:lnTo>
                    <a:lnTo>
                      <a:pt x="56" y="0"/>
                    </a:lnTo>
                    <a:lnTo>
                      <a:pt x="71" y="8"/>
                    </a:lnTo>
                    <a:lnTo>
                      <a:pt x="80" y="24"/>
                    </a:lnTo>
                    <a:lnTo>
                      <a:pt x="90" y="24"/>
                    </a:lnTo>
                    <a:lnTo>
                      <a:pt x="96" y="48"/>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269" name="Freeform 460"/>
              <p:cNvSpPr>
                <a:spLocks/>
              </p:cNvSpPr>
              <p:nvPr/>
            </p:nvSpPr>
            <p:spPr bwMode="auto">
              <a:xfrm>
                <a:off x="2972" y="2634"/>
                <a:ext cx="75" cy="35"/>
              </a:xfrm>
              <a:custGeom>
                <a:avLst/>
                <a:gdLst>
                  <a:gd name="T0" fmla="*/ 147 w 72"/>
                  <a:gd name="T1" fmla="*/ 8 h 33"/>
                  <a:gd name="T2" fmla="*/ 114 w 72"/>
                  <a:gd name="T3" fmla="*/ 0 h 33"/>
                  <a:gd name="T4" fmla="*/ 84 w 72"/>
                  <a:gd name="T5" fmla="*/ 8 h 33"/>
                  <a:gd name="T6" fmla="*/ 63 w 72"/>
                  <a:gd name="T7" fmla="*/ 0 h 33"/>
                  <a:gd name="T8" fmla="*/ 46 w 72"/>
                  <a:gd name="T9" fmla="*/ 0 h 33"/>
                  <a:gd name="T10" fmla="*/ 0 w 72"/>
                  <a:gd name="T11" fmla="*/ 43 h 33"/>
                  <a:gd name="T12" fmla="*/ 0 w 72"/>
                  <a:gd name="T13" fmla="*/ 91 h 33"/>
                  <a:gd name="T14" fmla="*/ 33 w 72"/>
                  <a:gd name="T15" fmla="*/ 91 h 33"/>
                  <a:gd name="T16" fmla="*/ 96 w 72"/>
                  <a:gd name="T17" fmla="*/ 43 h 33"/>
                  <a:gd name="T18" fmla="*/ 134 w 72"/>
                  <a:gd name="T19" fmla="*/ 66 h 33"/>
                  <a:gd name="T20" fmla="*/ 147 w 72"/>
                  <a:gd name="T21" fmla="*/ 8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2" h="33">
                    <a:moveTo>
                      <a:pt x="71" y="8"/>
                    </a:moveTo>
                    <a:lnTo>
                      <a:pt x="55" y="0"/>
                    </a:lnTo>
                    <a:lnTo>
                      <a:pt x="40" y="8"/>
                    </a:lnTo>
                    <a:lnTo>
                      <a:pt x="31" y="0"/>
                    </a:lnTo>
                    <a:lnTo>
                      <a:pt x="23" y="0"/>
                    </a:lnTo>
                    <a:lnTo>
                      <a:pt x="0" y="16"/>
                    </a:lnTo>
                    <a:lnTo>
                      <a:pt x="0" y="32"/>
                    </a:lnTo>
                    <a:lnTo>
                      <a:pt x="15" y="32"/>
                    </a:lnTo>
                    <a:lnTo>
                      <a:pt x="46" y="16"/>
                    </a:lnTo>
                    <a:lnTo>
                      <a:pt x="64" y="23"/>
                    </a:lnTo>
                    <a:lnTo>
                      <a:pt x="71" y="8"/>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270" name="Freeform 461"/>
              <p:cNvSpPr>
                <a:spLocks/>
              </p:cNvSpPr>
              <p:nvPr/>
            </p:nvSpPr>
            <p:spPr bwMode="auto">
              <a:xfrm>
                <a:off x="2972" y="2634"/>
                <a:ext cx="75" cy="35"/>
              </a:xfrm>
              <a:custGeom>
                <a:avLst/>
                <a:gdLst>
                  <a:gd name="T0" fmla="*/ 147 w 72"/>
                  <a:gd name="T1" fmla="*/ 8 h 33"/>
                  <a:gd name="T2" fmla="*/ 114 w 72"/>
                  <a:gd name="T3" fmla="*/ 0 h 33"/>
                  <a:gd name="T4" fmla="*/ 84 w 72"/>
                  <a:gd name="T5" fmla="*/ 8 h 33"/>
                  <a:gd name="T6" fmla="*/ 63 w 72"/>
                  <a:gd name="T7" fmla="*/ 0 h 33"/>
                  <a:gd name="T8" fmla="*/ 46 w 72"/>
                  <a:gd name="T9" fmla="*/ 0 h 33"/>
                  <a:gd name="T10" fmla="*/ 0 w 72"/>
                  <a:gd name="T11" fmla="*/ 43 h 33"/>
                  <a:gd name="T12" fmla="*/ 0 w 72"/>
                  <a:gd name="T13" fmla="*/ 91 h 33"/>
                  <a:gd name="T14" fmla="*/ 33 w 72"/>
                  <a:gd name="T15" fmla="*/ 91 h 33"/>
                  <a:gd name="T16" fmla="*/ 96 w 72"/>
                  <a:gd name="T17" fmla="*/ 43 h 33"/>
                  <a:gd name="T18" fmla="*/ 134 w 72"/>
                  <a:gd name="T19" fmla="*/ 66 h 33"/>
                  <a:gd name="T20" fmla="*/ 147 w 72"/>
                  <a:gd name="T21" fmla="*/ 8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2" h="33">
                    <a:moveTo>
                      <a:pt x="71" y="8"/>
                    </a:moveTo>
                    <a:lnTo>
                      <a:pt x="55" y="0"/>
                    </a:lnTo>
                    <a:lnTo>
                      <a:pt x="40" y="8"/>
                    </a:lnTo>
                    <a:lnTo>
                      <a:pt x="31" y="0"/>
                    </a:lnTo>
                    <a:lnTo>
                      <a:pt x="23" y="0"/>
                    </a:lnTo>
                    <a:lnTo>
                      <a:pt x="0" y="16"/>
                    </a:lnTo>
                    <a:lnTo>
                      <a:pt x="0" y="32"/>
                    </a:lnTo>
                    <a:lnTo>
                      <a:pt x="15" y="32"/>
                    </a:lnTo>
                    <a:lnTo>
                      <a:pt x="46" y="16"/>
                    </a:lnTo>
                    <a:lnTo>
                      <a:pt x="64" y="23"/>
                    </a:lnTo>
                    <a:lnTo>
                      <a:pt x="71" y="8"/>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271" name="Freeform 462"/>
              <p:cNvSpPr>
                <a:spLocks/>
              </p:cNvSpPr>
              <p:nvPr/>
            </p:nvSpPr>
            <p:spPr bwMode="auto">
              <a:xfrm>
                <a:off x="3108" y="1701"/>
                <a:ext cx="2213" cy="1084"/>
              </a:xfrm>
              <a:custGeom>
                <a:avLst/>
                <a:gdLst>
                  <a:gd name="T0" fmla="*/ 2809 w 2093"/>
                  <a:gd name="T1" fmla="*/ 413 h 1044"/>
                  <a:gd name="T2" fmla="*/ 2767 w 2093"/>
                  <a:gd name="T3" fmla="*/ 143 h 1044"/>
                  <a:gd name="T4" fmla="*/ 2588 w 2093"/>
                  <a:gd name="T5" fmla="*/ 143 h 1044"/>
                  <a:gd name="T6" fmla="*/ 1860 w 2093"/>
                  <a:gd name="T7" fmla="*/ 429 h 1044"/>
                  <a:gd name="T8" fmla="*/ 1748 w 2093"/>
                  <a:gd name="T9" fmla="*/ 523 h 1044"/>
                  <a:gd name="T10" fmla="*/ 1662 w 2093"/>
                  <a:gd name="T11" fmla="*/ 670 h 1044"/>
                  <a:gd name="T12" fmla="*/ 1526 w 2093"/>
                  <a:gd name="T13" fmla="*/ 940 h 1044"/>
                  <a:gd name="T14" fmla="*/ 1594 w 2093"/>
                  <a:gd name="T15" fmla="*/ 491 h 1044"/>
                  <a:gd name="T16" fmla="*/ 1394 w 2093"/>
                  <a:gd name="T17" fmla="*/ 732 h 1044"/>
                  <a:gd name="T18" fmla="*/ 1194 w 2093"/>
                  <a:gd name="T19" fmla="*/ 780 h 1044"/>
                  <a:gd name="T20" fmla="*/ 952 w 2093"/>
                  <a:gd name="T21" fmla="*/ 780 h 1044"/>
                  <a:gd name="T22" fmla="*/ 663 w 2093"/>
                  <a:gd name="T23" fmla="*/ 812 h 1044"/>
                  <a:gd name="T24" fmla="*/ 528 w 2093"/>
                  <a:gd name="T25" fmla="*/ 954 h 1044"/>
                  <a:gd name="T26" fmla="*/ 332 w 2093"/>
                  <a:gd name="T27" fmla="*/ 1099 h 1044"/>
                  <a:gd name="T28" fmla="*/ 397 w 2093"/>
                  <a:gd name="T29" fmla="*/ 974 h 1044"/>
                  <a:gd name="T30" fmla="*/ 173 w 2093"/>
                  <a:gd name="T31" fmla="*/ 716 h 1044"/>
                  <a:gd name="T32" fmla="*/ 111 w 2093"/>
                  <a:gd name="T33" fmla="*/ 984 h 1044"/>
                  <a:gd name="T34" fmla="*/ 87 w 2093"/>
                  <a:gd name="T35" fmla="*/ 1241 h 1044"/>
                  <a:gd name="T36" fmla="*/ 0 w 2093"/>
                  <a:gd name="T37" fmla="*/ 1352 h 1044"/>
                  <a:gd name="T38" fmla="*/ 131 w 2093"/>
                  <a:gd name="T39" fmla="*/ 1514 h 1044"/>
                  <a:gd name="T40" fmla="*/ 155 w 2093"/>
                  <a:gd name="T41" fmla="*/ 1626 h 1044"/>
                  <a:gd name="T42" fmla="*/ 285 w 2093"/>
                  <a:gd name="T43" fmla="*/ 1690 h 1044"/>
                  <a:gd name="T44" fmla="*/ 417 w 2093"/>
                  <a:gd name="T45" fmla="*/ 1814 h 1044"/>
                  <a:gd name="T46" fmla="*/ 397 w 2093"/>
                  <a:gd name="T47" fmla="*/ 1893 h 1044"/>
                  <a:gd name="T48" fmla="*/ 639 w 2093"/>
                  <a:gd name="T49" fmla="*/ 2008 h 1044"/>
                  <a:gd name="T50" fmla="*/ 713 w 2093"/>
                  <a:gd name="T51" fmla="*/ 1971 h 1044"/>
                  <a:gd name="T52" fmla="*/ 755 w 2093"/>
                  <a:gd name="T53" fmla="*/ 1878 h 1044"/>
                  <a:gd name="T54" fmla="*/ 755 w 2093"/>
                  <a:gd name="T55" fmla="*/ 1753 h 1044"/>
                  <a:gd name="T56" fmla="*/ 925 w 2093"/>
                  <a:gd name="T57" fmla="*/ 1690 h 1044"/>
                  <a:gd name="T58" fmla="*/ 1218 w 2093"/>
                  <a:gd name="T59" fmla="*/ 1690 h 1044"/>
                  <a:gd name="T60" fmla="*/ 1239 w 2093"/>
                  <a:gd name="T61" fmla="*/ 1592 h 1044"/>
                  <a:gd name="T62" fmla="*/ 1546 w 2093"/>
                  <a:gd name="T63" fmla="*/ 1574 h 1044"/>
                  <a:gd name="T64" fmla="*/ 1748 w 2093"/>
                  <a:gd name="T65" fmla="*/ 1565 h 1044"/>
                  <a:gd name="T66" fmla="*/ 2042 w 2093"/>
                  <a:gd name="T67" fmla="*/ 1753 h 1044"/>
                  <a:gd name="T68" fmla="*/ 2344 w 2093"/>
                  <a:gd name="T69" fmla="*/ 1734 h 1044"/>
                  <a:gd name="T70" fmla="*/ 2654 w 2093"/>
                  <a:gd name="T71" fmla="*/ 1734 h 1044"/>
                  <a:gd name="T72" fmla="*/ 3056 w 2093"/>
                  <a:gd name="T73" fmla="*/ 1734 h 1044"/>
                  <a:gd name="T74" fmla="*/ 3275 w 2093"/>
                  <a:gd name="T75" fmla="*/ 1653 h 1044"/>
                  <a:gd name="T76" fmla="*/ 3516 w 2093"/>
                  <a:gd name="T77" fmla="*/ 1769 h 1044"/>
                  <a:gd name="T78" fmla="*/ 3758 w 2093"/>
                  <a:gd name="T79" fmla="*/ 1846 h 1044"/>
                  <a:gd name="T80" fmla="*/ 3674 w 2093"/>
                  <a:gd name="T81" fmla="*/ 1990 h 1044"/>
                  <a:gd name="T82" fmla="*/ 3988 w 2093"/>
                  <a:gd name="T83" fmla="*/ 1671 h 1044"/>
                  <a:gd name="T84" fmla="*/ 3872 w 2093"/>
                  <a:gd name="T85" fmla="*/ 1574 h 1044"/>
                  <a:gd name="T86" fmla="*/ 4143 w 2093"/>
                  <a:gd name="T87" fmla="*/ 1334 h 1044"/>
                  <a:gd name="T88" fmla="*/ 4356 w 2093"/>
                  <a:gd name="T89" fmla="*/ 1334 h 1044"/>
                  <a:gd name="T90" fmla="*/ 4646 w 2093"/>
                  <a:gd name="T91" fmla="*/ 1207 h 1044"/>
                  <a:gd name="T92" fmla="*/ 4788 w 2093"/>
                  <a:gd name="T93" fmla="*/ 1194 h 1044"/>
                  <a:gd name="T94" fmla="*/ 4536 w 2093"/>
                  <a:gd name="T95" fmla="*/ 1720 h 1044"/>
                  <a:gd name="T96" fmla="*/ 4718 w 2093"/>
                  <a:gd name="T97" fmla="*/ 1514 h 1044"/>
                  <a:gd name="T98" fmla="*/ 4758 w 2093"/>
                  <a:gd name="T99" fmla="*/ 1352 h 1044"/>
                  <a:gd name="T100" fmla="*/ 4955 w 2093"/>
                  <a:gd name="T101" fmla="*/ 1288 h 1044"/>
                  <a:gd name="T102" fmla="*/ 5282 w 2093"/>
                  <a:gd name="T103" fmla="*/ 1089 h 1044"/>
                  <a:gd name="T104" fmla="*/ 5358 w 2093"/>
                  <a:gd name="T105" fmla="*/ 974 h 1044"/>
                  <a:gd name="T106" fmla="*/ 5623 w 2093"/>
                  <a:gd name="T107" fmla="*/ 1033 h 1044"/>
                  <a:gd name="T108" fmla="*/ 5337 w 2093"/>
                  <a:gd name="T109" fmla="*/ 780 h 1044"/>
                  <a:gd name="T110" fmla="*/ 4936 w 2093"/>
                  <a:gd name="T111" fmla="*/ 732 h 1044"/>
                  <a:gd name="T112" fmla="*/ 4668 w 2093"/>
                  <a:gd name="T113" fmla="*/ 732 h 1044"/>
                  <a:gd name="T114" fmla="*/ 4356 w 2093"/>
                  <a:gd name="T115" fmla="*/ 606 h 1044"/>
                  <a:gd name="T116" fmla="*/ 3918 w 2093"/>
                  <a:gd name="T117" fmla="*/ 542 h 1044"/>
                  <a:gd name="T118" fmla="*/ 3606 w 2093"/>
                  <a:gd name="T119" fmla="*/ 636 h 1044"/>
                  <a:gd name="T120" fmla="*/ 3341 w 2093"/>
                  <a:gd name="T121" fmla="*/ 444 h 1044"/>
                  <a:gd name="T122" fmla="*/ 2898 w 2093"/>
                  <a:gd name="T123" fmla="*/ 382 h 104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093" h="1044">
                    <a:moveTo>
                      <a:pt x="1063" y="194"/>
                    </a:moveTo>
                    <a:lnTo>
                      <a:pt x="1055" y="201"/>
                    </a:lnTo>
                    <a:lnTo>
                      <a:pt x="1063" y="218"/>
                    </a:lnTo>
                    <a:lnTo>
                      <a:pt x="1030" y="235"/>
                    </a:lnTo>
                    <a:lnTo>
                      <a:pt x="1023" y="235"/>
                    </a:lnTo>
                    <a:lnTo>
                      <a:pt x="1030" y="210"/>
                    </a:lnTo>
                    <a:lnTo>
                      <a:pt x="1111" y="138"/>
                    </a:lnTo>
                    <a:lnTo>
                      <a:pt x="1111" y="88"/>
                    </a:lnTo>
                    <a:lnTo>
                      <a:pt x="1080" y="57"/>
                    </a:lnTo>
                    <a:lnTo>
                      <a:pt x="1038" y="57"/>
                    </a:lnTo>
                    <a:lnTo>
                      <a:pt x="1038" y="73"/>
                    </a:lnTo>
                    <a:lnTo>
                      <a:pt x="1014" y="73"/>
                    </a:lnTo>
                    <a:lnTo>
                      <a:pt x="1030" y="41"/>
                    </a:lnTo>
                    <a:lnTo>
                      <a:pt x="989" y="33"/>
                    </a:lnTo>
                    <a:lnTo>
                      <a:pt x="1014" y="16"/>
                    </a:lnTo>
                    <a:lnTo>
                      <a:pt x="989" y="0"/>
                    </a:lnTo>
                    <a:lnTo>
                      <a:pt x="949" y="41"/>
                    </a:lnTo>
                    <a:lnTo>
                      <a:pt x="949" y="73"/>
                    </a:lnTo>
                    <a:lnTo>
                      <a:pt x="924" y="73"/>
                    </a:lnTo>
                    <a:lnTo>
                      <a:pt x="852" y="88"/>
                    </a:lnTo>
                    <a:lnTo>
                      <a:pt x="787" y="128"/>
                    </a:lnTo>
                    <a:lnTo>
                      <a:pt x="762" y="162"/>
                    </a:lnTo>
                    <a:lnTo>
                      <a:pt x="769" y="201"/>
                    </a:lnTo>
                    <a:lnTo>
                      <a:pt x="682" y="218"/>
                    </a:lnTo>
                    <a:lnTo>
                      <a:pt x="688" y="266"/>
                    </a:lnTo>
                    <a:lnTo>
                      <a:pt x="713" y="290"/>
                    </a:lnTo>
                    <a:lnTo>
                      <a:pt x="697" y="299"/>
                    </a:lnTo>
                    <a:lnTo>
                      <a:pt x="673" y="266"/>
                    </a:lnTo>
                    <a:lnTo>
                      <a:pt x="648" y="259"/>
                    </a:lnTo>
                    <a:lnTo>
                      <a:pt x="640" y="266"/>
                    </a:lnTo>
                    <a:lnTo>
                      <a:pt x="625" y="250"/>
                    </a:lnTo>
                    <a:lnTo>
                      <a:pt x="608" y="235"/>
                    </a:lnTo>
                    <a:lnTo>
                      <a:pt x="608" y="243"/>
                    </a:lnTo>
                    <a:lnTo>
                      <a:pt x="616" y="266"/>
                    </a:lnTo>
                    <a:lnTo>
                      <a:pt x="591" y="307"/>
                    </a:lnTo>
                    <a:lnTo>
                      <a:pt x="608" y="340"/>
                    </a:lnTo>
                    <a:lnTo>
                      <a:pt x="600" y="372"/>
                    </a:lnTo>
                    <a:lnTo>
                      <a:pt x="600" y="396"/>
                    </a:lnTo>
                    <a:lnTo>
                      <a:pt x="608" y="405"/>
                    </a:lnTo>
                    <a:lnTo>
                      <a:pt x="616" y="446"/>
                    </a:lnTo>
                    <a:lnTo>
                      <a:pt x="567" y="486"/>
                    </a:lnTo>
                    <a:lnTo>
                      <a:pt x="560" y="477"/>
                    </a:lnTo>
                    <a:lnTo>
                      <a:pt x="591" y="437"/>
                    </a:lnTo>
                    <a:lnTo>
                      <a:pt x="600" y="412"/>
                    </a:lnTo>
                    <a:lnTo>
                      <a:pt x="585" y="396"/>
                    </a:lnTo>
                    <a:lnTo>
                      <a:pt x="585" y="315"/>
                    </a:lnTo>
                    <a:lnTo>
                      <a:pt x="576" y="299"/>
                    </a:lnTo>
                    <a:lnTo>
                      <a:pt x="585" y="250"/>
                    </a:lnTo>
                    <a:lnTo>
                      <a:pt x="567" y="243"/>
                    </a:lnTo>
                    <a:lnTo>
                      <a:pt x="576" y="235"/>
                    </a:lnTo>
                    <a:lnTo>
                      <a:pt x="567" y="218"/>
                    </a:lnTo>
                    <a:lnTo>
                      <a:pt x="551" y="225"/>
                    </a:lnTo>
                    <a:lnTo>
                      <a:pt x="511" y="331"/>
                    </a:lnTo>
                    <a:lnTo>
                      <a:pt x="511" y="372"/>
                    </a:lnTo>
                    <a:lnTo>
                      <a:pt x="535" y="405"/>
                    </a:lnTo>
                    <a:lnTo>
                      <a:pt x="535" y="421"/>
                    </a:lnTo>
                    <a:lnTo>
                      <a:pt x="511" y="405"/>
                    </a:lnTo>
                    <a:lnTo>
                      <a:pt x="414" y="340"/>
                    </a:lnTo>
                    <a:lnTo>
                      <a:pt x="405" y="356"/>
                    </a:lnTo>
                    <a:lnTo>
                      <a:pt x="438" y="396"/>
                    </a:lnTo>
                    <a:lnTo>
                      <a:pt x="421" y="405"/>
                    </a:lnTo>
                    <a:lnTo>
                      <a:pt x="414" y="396"/>
                    </a:lnTo>
                    <a:lnTo>
                      <a:pt x="364" y="412"/>
                    </a:lnTo>
                    <a:lnTo>
                      <a:pt x="356" y="427"/>
                    </a:lnTo>
                    <a:lnTo>
                      <a:pt x="349" y="412"/>
                    </a:lnTo>
                    <a:lnTo>
                      <a:pt x="349" y="396"/>
                    </a:lnTo>
                    <a:lnTo>
                      <a:pt x="267" y="446"/>
                    </a:lnTo>
                    <a:lnTo>
                      <a:pt x="267" y="461"/>
                    </a:lnTo>
                    <a:lnTo>
                      <a:pt x="250" y="469"/>
                    </a:lnTo>
                    <a:lnTo>
                      <a:pt x="227" y="452"/>
                    </a:lnTo>
                    <a:lnTo>
                      <a:pt x="250" y="437"/>
                    </a:lnTo>
                    <a:lnTo>
                      <a:pt x="243" y="412"/>
                    </a:lnTo>
                    <a:lnTo>
                      <a:pt x="210" y="405"/>
                    </a:lnTo>
                    <a:lnTo>
                      <a:pt x="219" y="421"/>
                    </a:lnTo>
                    <a:lnTo>
                      <a:pt x="219" y="461"/>
                    </a:lnTo>
                    <a:lnTo>
                      <a:pt x="227" y="477"/>
                    </a:lnTo>
                    <a:lnTo>
                      <a:pt x="219" y="493"/>
                    </a:lnTo>
                    <a:lnTo>
                      <a:pt x="194" y="486"/>
                    </a:lnTo>
                    <a:lnTo>
                      <a:pt x="162" y="509"/>
                    </a:lnTo>
                    <a:lnTo>
                      <a:pt x="178" y="542"/>
                    </a:lnTo>
                    <a:lnTo>
                      <a:pt x="128" y="526"/>
                    </a:lnTo>
                    <a:lnTo>
                      <a:pt x="122" y="533"/>
                    </a:lnTo>
                    <a:lnTo>
                      <a:pt x="138" y="558"/>
                    </a:lnTo>
                    <a:lnTo>
                      <a:pt x="122" y="558"/>
                    </a:lnTo>
                    <a:lnTo>
                      <a:pt x="97" y="542"/>
                    </a:lnTo>
                    <a:lnTo>
                      <a:pt x="97" y="493"/>
                    </a:lnTo>
                    <a:lnTo>
                      <a:pt x="73" y="477"/>
                    </a:lnTo>
                    <a:lnTo>
                      <a:pt x="63" y="461"/>
                    </a:lnTo>
                    <a:lnTo>
                      <a:pt x="81" y="469"/>
                    </a:lnTo>
                    <a:lnTo>
                      <a:pt x="147" y="493"/>
                    </a:lnTo>
                    <a:lnTo>
                      <a:pt x="187" y="469"/>
                    </a:lnTo>
                    <a:lnTo>
                      <a:pt x="178" y="446"/>
                    </a:lnTo>
                    <a:lnTo>
                      <a:pt x="128" y="396"/>
                    </a:lnTo>
                    <a:lnTo>
                      <a:pt x="81" y="380"/>
                    </a:lnTo>
                    <a:lnTo>
                      <a:pt x="81" y="372"/>
                    </a:lnTo>
                    <a:lnTo>
                      <a:pt x="63" y="364"/>
                    </a:lnTo>
                    <a:lnTo>
                      <a:pt x="48" y="372"/>
                    </a:lnTo>
                    <a:lnTo>
                      <a:pt x="23" y="396"/>
                    </a:lnTo>
                    <a:lnTo>
                      <a:pt x="23" y="421"/>
                    </a:lnTo>
                    <a:lnTo>
                      <a:pt x="41" y="437"/>
                    </a:lnTo>
                    <a:lnTo>
                      <a:pt x="32" y="461"/>
                    </a:lnTo>
                    <a:lnTo>
                      <a:pt x="41" y="501"/>
                    </a:lnTo>
                    <a:lnTo>
                      <a:pt x="32" y="526"/>
                    </a:lnTo>
                    <a:lnTo>
                      <a:pt x="48" y="551"/>
                    </a:lnTo>
                    <a:lnTo>
                      <a:pt x="41" y="566"/>
                    </a:lnTo>
                    <a:lnTo>
                      <a:pt x="57" y="583"/>
                    </a:lnTo>
                    <a:lnTo>
                      <a:pt x="57" y="591"/>
                    </a:lnTo>
                    <a:lnTo>
                      <a:pt x="32" y="632"/>
                    </a:lnTo>
                    <a:lnTo>
                      <a:pt x="8" y="648"/>
                    </a:lnTo>
                    <a:lnTo>
                      <a:pt x="16" y="648"/>
                    </a:lnTo>
                    <a:lnTo>
                      <a:pt x="32" y="663"/>
                    </a:lnTo>
                    <a:lnTo>
                      <a:pt x="16" y="679"/>
                    </a:lnTo>
                    <a:lnTo>
                      <a:pt x="8" y="688"/>
                    </a:lnTo>
                    <a:lnTo>
                      <a:pt x="0" y="688"/>
                    </a:lnTo>
                    <a:lnTo>
                      <a:pt x="8" y="713"/>
                    </a:lnTo>
                    <a:lnTo>
                      <a:pt x="8" y="720"/>
                    </a:lnTo>
                    <a:lnTo>
                      <a:pt x="8" y="736"/>
                    </a:lnTo>
                    <a:lnTo>
                      <a:pt x="16" y="753"/>
                    </a:lnTo>
                    <a:lnTo>
                      <a:pt x="41" y="760"/>
                    </a:lnTo>
                    <a:lnTo>
                      <a:pt x="48" y="769"/>
                    </a:lnTo>
                    <a:lnTo>
                      <a:pt x="48" y="785"/>
                    </a:lnTo>
                    <a:lnTo>
                      <a:pt x="63" y="810"/>
                    </a:lnTo>
                    <a:lnTo>
                      <a:pt x="73" y="810"/>
                    </a:lnTo>
                    <a:lnTo>
                      <a:pt x="63" y="825"/>
                    </a:lnTo>
                    <a:lnTo>
                      <a:pt x="57" y="818"/>
                    </a:lnTo>
                    <a:lnTo>
                      <a:pt x="57" y="825"/>
                    </a:lnTo>
                    <a:lnTo>
                      <a:pt x="63" y="841"/>
                    </a:lnTo>
                    <a:lnTo>
                      <a:pt x="88" y="841"/>
                    </a:lnTo>
                    <a:lnTo>
                      <a:pt x="97" y="850"/>
                    </a:lnTo>
                    <a:lnTo>
                      <a:pt x="88" y="850"/>
                    </a:lnTo>
                    <a:lnTo>
                      <a:pt x="97" y="859"/>
                    </a:lnTo>
                    <a:lnTo>
                      <a:pt x="105" y="859"/>
                    </a:lnTo>
                    <a:lnTo>
                      <a:pt x="113" y="874"/>
                    </a:lnTo>
                    <a:lnTo>
                      <a:pt x="122" y="882"/>
                    </a:lnTo>
                    <a:lnTo>
                      <a:pt x="128" y="874"/>
                    </a:lnTo>
                    <a:lnTo>
                      <a:pt x="170" y="899"/>
                    </a:lnTo>
                    <a:lnTo>
                      <a:pt x="162" y="931"/>
                    </a:lnTo>
                    <a:lnTo>
                      <a:pt x="153" y="922"/>
                    </a:lnTo>
                    <a:lnTo>
                      <a:pt x="147" y="931"/>
                    </a:lnTo>
                    <a:lnTo>
                      <a:pt x="147" y="947"/>
                    </a:lnTo>
                    <a:lnTo>
                      <a:pt x="153" y="939"/>
                    </a:lnTo>
                    <a:lnTo>
                      <a:pt x="162" y="947"/>
                    </a:lnTo>
                    <a:lnTo>
                      <a:pt x="138" y="955"/>
                    </a:lnTo>
                    <a:lnTo>
                      <a:pt x="147" y="962"/>
                    </a:lnTo>
                    <a:lnTo>
                      <a:pt x="128" y="980"/>
                    </a:lnTo>
                    <a:lnTo>
                      <a:pt x="162" y="1012"/>
                    </a:lnTo>
                    <a:lnTo>
                      <a:pt x="202" y="1012"/>
                    </a:lnTo>
                    <a:lnTo>
                      <a:pt x="219" y="1021"/>
                    </a:lnTo>
                    <a:lnTo>
                      <a:pt x="234" y="1021"/>
                    </a:lnTo>
                    <a:lnTo>
                      <a:pt x="250" y="1036"/>
                    </a:lnTo>
                    <a:lnTo>
                      <a:pt x="259" y="1044"/>
                    </a:lnTo>
                    <a:lnTo>
                      <a:pt x="267" y="1044"/>
                    </a:lnTo>
                    <a:lnTo>
                      <a:pt x="275" y="1036"/>
                    </a:lnTo>
                    <a:lnTo>
                      <a:pt x="259" y="1021"/>
                    </a:lnTo>
                    <a:lnTo>
                      <a:pt x="259" y="1002"/>
                    </a:lnTo>
                    <a:lnTo>
                      <a:pt x="250" y="987"/>
                    </a:lnTo>
                    <a:lnTo>
                      <a:pt x="267" y="962"/>
                    </a:lnTo>
                    <a:lnTo>
                      <a:pt x="275" y="971"/>
                    </a:lnTo>
                    <a:lnTo>
                      <a:pt x="284" y="962"/>
                    </a:lnTo>
                    <a:lnTo>
                      <a:pt x="284" y="955"/>
                    </a:lnTo>
                    <a:lnTo>
                      <a:pt x="275" y="955"/>
                    </a:lnTo>
                    <a:lnTo>
                      <a:pt x="284" y="947"/>
                    </a:lnTo>
                    <a:lnTo>
                      <a:pt x="275" y="931"/>
                    </a:lnTo>
                    <a:lnTo>
                      <a:pt x="259" y="931"/>
                    </a:lnTo>
                    <a:lnTo>
                      <a:pt x="250" y="915"/>
                    </a:lnTo>
                    <a:lnTo>
                      <a:pt x="259" y="874"/>
                    </a:lnTo>
                    <a:lnTo>
                      <a:pt x="275" y="890"/>
                    </a:lnTo>
                    <a:lnTo>
                      <a:pt x="284" y="890"/>
                    </a:lnTo>
                    <a:lnTo>
                      <a:pt x="275" y="874"/>
                    </a:lnTo>
                    <a:lnTo>
                      <a:pt x="299" y="850"/>
                    </a:lnTo>
                    <a:lnTo>
                      <a:pt x="315" y="859"/>
                    </a:lnTo>
                    <a:lnTo>
                      <a:pt x="324" y="850"/>
                    </a:lnTo>
                    <a:lnTo>
                      <a:pt x="340" y="859"/>
                    </a:lnTo>
                    <a:lnTo>
                      <a:pt x="364" y="874"/>
                    </a:lnTo>
                    <a:lnTo>
                      <a:pt x="381" y="865"/>
                    </a:lnTo>
                    <a:lnTo>
                      <a:pt x="398" y="865"/>
                    </a:lnTo>
                    <a:lnTo>
                      <a:pt x="405" y="874"/>
                    </a:lnTo>
                    <a:lnTo>
                      <a:pt x="438" y="874"/>
                    </a:lnTo>
                    <a:lnTo>
                      <a:pt x="446" y="859"/>
                    </a:lnTo>
                    <a:lnTo>
                      <a:pt x="421" y="850"/>
                    </a:lnTo>
                    <a:lnTo>
                      <a:pt x="438" y="841"/>
                    </a:lnTo>
                    <a:lnTo>
                      <a:pt x="429" y="834"/>
                    </a:lnTo>
                    <a:lnTo>
                      <a:pt x="438" y="825"/>
                    </a:lnTo>
                    <a:lnTo>
                      <a:pt x="438" y="800"/>
                    </a:lnTo>
                    <a:lnTo>
                      <a:pt x="454" y="810"/>
                    </a:lnTo>
                    <a:lnTo>
                      <a:pt x="526" y="785"/>
                    </a:lnTo>
                    <a:lnTo>
                      <a:pt x="526" y="778"/>
                    </a:lnTo>
                    <a:lnTo>
                      <a:pt x="535" y="778"/>
                    </a:lnTo>
                    <a:lnTo>
                      <a:pt x="560" y="778"/>
                    </a:lnTo>
                    <a:lnTo>
                      <a:pt x="567" y="794"/>
                    </a:lnTo>
                    <a:lnTo>
                      <a:pt x="567" y="800"/>
                    </a:lnTo>
                    <a:lnTo>
                      <a:pt x="576" y="800"/>
                    </a:lnTo>
                    <a:lnTo>
                      <a:pt x="591" y="810"/>
                    </a:lnTo>
                    <a:lnTo>
                      <a:pt x="591" y="818"/>
                    </a:lnTo>
                    <a:lnTo>
                      <a:pt x="608" y="818"/>
                    </a:lnTo>
                    <a:lnTo>
                      <a:pt x="625" y="800"/>
                    </a:lnTo>
                    <a:lnTo>
                      <a:pt x="640" y="794"/>
                    </a:lnTo>
                    <a:lnTo>
                      <a:pt x="648" y="818"/>
                    </a:lnTo>
                    <a:lnTo>
                      <a:pt x="682" y="874"/>
                    </a:lnTo>
                    <a:lnTo>
                      <a:pt x="688" y="859"/>
                    </a:lnTo>
                    <a:lnTo>
                      <a:pt x="697" y="874"/>
                    </a:lnTo>
                    <a:lnTo>
                      <a:pt x="722" y="865"/>
                    </a:lnTo>
                    <a:lnTo>
                      <a:pt x="747" y="890"/>
                    </a:lnTo>
                    <a:lnTo>
                      <a:pt x="762" y="899"/>
                    </a:lnTo>
                    <a:lnTo>
                      <a:pt x="762" y="890"/>
                    </a:lnTo>
                    <a:lnTo>
                      <a:pt x="778" y="907"/>
                    </a:lnTo>
                    <a:lnTo>
                      <a:pt x="787" y="899"/>
                    </a:lnTo>
                    <a:lnTo>
                      <a:pt x="827" y="874"/>
                    </a:lnTo>
                    <a:lnTo>
                      <a:pt x="859" y="882"/>
                    </a:lnTo>
                    <a:lnTo>
                      <a:pt x="875" y="890"/>
                    </a:lnTo>
                    <a:lnTo>
                      <a:pt x="908" y="890"/>
                    </a:lnTo>
                    <a:lnTo>
                      <a:pt x="908" y="859"/>
                    </a:lnTo>
                    <a:lnTo>
                      <a:pt x="924" y="850"/>
                    </a:lnTo>
                    <a:lnTo>
                      <a:pt x="958" y="859"/>
                    </a:lnTo>
                    <a:lnTo>
                      <a:pt x="973" y="882"/>
                    </a:lnTo>
                    <a:lnTo>
                      <a:pt x="983" y="882"/>
                    </a:lnTo>
                    <a:lnTo>
                      <a:pt x="998" y="874"/>
                    </a:lnTo>
                    <a:lnTo>
                      <a:pt x="1046" y="899"/>
                    </a:lnTo>
                    <a:lnTo>
                      <a:pt x="1070" y="907"/>
                    </a:lnTo>
                    <a:lnTo>
                      <a:pt x="1103" y="899"/>
                    </a:lnTo>
                    <a:lnTo>
                      <a:pt x="1120" y="882"/>
                    </a:lnTo>
                    <a:lnTo>
                      <a:pt x="1144" y="890"/>
                    </a:lnTo>
                    <a:lnTo>
                      <a:pt x="1160" y="899"/>
                    </a:lnTo>
                    <a:lnTo>
                      <a:pt x="1185" y="890"/>
                    </a:lnTo>
                    <a:lnTo>
                      <a:pt x="1192" y="859"/>
                    </a:lnTo>
                    <a:lnTo>
                      <a:pt x="1200" y="850"/>
                    </a:lnTo>
                    <a:lnTo>
                      <a:pt x="1200" y="841"/>
                    </a:lnTo>
                    <a:lnTo>
                      <a:pt x="1192" y="841"/>
                    </a:lnTo>
                    <a:lnTo>
                      <a:pt x="1200" y="825"/>
                    </a:lnTo>
                    <a:lnTo>
                      <a:pt x="1232" y="818"/>
                    </a:lnTo>
                    <a:lnTo>
                      <a:pt x="1257" y="825"/>
                    </a:lnTo>
                    <a:lnTo>
                      <a:pt x="1272" y="841"/>
                    </a:lnTo>
                    <a:lnTo>
                      <a:pt x="1290" y="899"/>
                    </a:lnTo>
                    <a:lnTo>
                      <a:pt x="1306" y="899"/>
                    </a:lnTo>
                    <a:lnTo>
                      <a:pt x="1331" y="915"/>
                    </a:lnTo>
                    <a:lnTo>
                      <a:pt x="1331" y="931"/>
                    </a:lnTo>
                    <a:lnTo>
                      <a:pt x="1347" y="931"/>
                    </a:lnTo>
                    <a:lnTo>
                      <a:pt x="1379" y="922"/>
                    </a:lnTo>
                    <a:lnTo>
                      <a:pt x="1379" y="939"/>
                    </a:lnTo>
                    <a:lnTo>
                      <a:pt x="1356" y="987"/>
                    </a:lnTo>
                    <a:lnTo>
                      <a:pt x="1347" y="980"/>
                    </a:lnTo>
                    <a:lnTo>
                      <a:pt x="1331" y="987"/>
                    </a:lnTo>
                    <a:lnTo>
                      <a:pt x="1331" y="1027"/>
                    </a:lnTo>
                    <a:lnTo>
                      <a:pt x="1337" y="1012"/>
                    </a:lnTo>
                    <a:lnTo>
                      <a:pt x="1347" y="1012"/>
                    </a:lnTo>
                    <a:lnTo>
                      <a:pt x="1347" y="1021"/>
                    </a:lnTo>
                    <a:lnTo>
                      <a:pt x="1356" y="1027"/>
                    </a:lnTo>
                    <a:lnTo>
                      <a:pt x="1379" y="1012"/>
                    </a:lnTo>
                    <a:lnTo>
                      <a:pt x="1452" y="922"/>
                    </a:lnTo>
                    <a:lnTo>
                      <a:pt x="1452" y="865"/>
                    </a:lnTo>
                    <a:lnTo>
                      <a:pt x="1461" y="850"/>
                    </a:lnTo>
                    <a:lnTo>
                      <a:pt x="1461" y="825"/>
                    </a:lnTo>
                    <a:lnTo>
                      <a:pt x="1443" y="800"/>
                    </a:lnTo>
                    <a:lnTo>
                      <a:pt x="1436" y="800"/>
                    </a:lnTo>
                    <a:lnTo>
                      <a:pt x="1428" y="818"/>
                    </a:lnTo>
                    <a:lnTo>
                      <a:pt x="1411" y="818"/>
                    </a:lnTo>
                    <a:lnTo>
                      <a:pt x="1419" y="800"/>
                    </a:lnTo>
                    <a:lnTo>
                      <a:pt x="1411" y="800"/>
                    </a:lnTo>
                    <a:lnTo>
                      <a:pt x="1403" y="794"/>
                    </a:lnTo>
                    <a:lnTo>
                      <a:pt x="1387" y="794"/>
                    </a:lnTo>
                    <a:lnTo>
                      <a:pt x="1387" y="785"/>
                    </a:lnTo>
                    <a:lnTo>
                      <a:pt x="1484" y="688"/>
                    </a:lnTo>
                    <a:lnTo>
                      <a:pt x="1518" y="679"/>
                    </a:lnTo>
                    <a:lnTo>
                      <a:pt x="1524" y="688"/>
                    </a:lnTo>
                    <a:lnTo>
                      <a:pt x="1533" y="679"/>
                    </a:lnTo>
                    <a:lnTo>
                      <a:pt x="1558" y="688"/>
                    </a:lnTo>
                    <a:lnTo>
                      <a:pt x="1565" y="672"/>
                    </a:lnTo>
                    <a:lnTo>
                      <a:pt x="1590" y="679"/>
                    </a:lnTo>
                    <a:lnTo>
                      <a:pt x="1598" y="679"/>
                    </a:lnTo>
                    <a:lnTo>
                      <a:pt x="1590" y="688"/>
                    </a:lnTo>
                    <a:lnTo>
                      <a:pt x="1590" y="695"/>
                    </a:lnTo>
                    <a:lnTo>
                      <a:pt x="1638" y="688"/>
                    </a:lnTo>
                    <a:lnTo>
                      <a:pt x="1630" y="679"/>
                    </a:lnTo>
                    <a:lnTo>
                      <a:pt x="1663" y="623"/>
                    </a:lnTo>
                    <a:lnTo>
                      <a:pt x="1704" y="614"/>
                    </a:lnTo>
                    <a:lnTo>
                      <a:pt x="1704" y="632"/>
                    </a:lnTo>
                    <a:lnTo>
                      <a:pt x="1704" y="648"/>
                    </a:lnTo>
                    <a:lnTo>
                      <a:pt x="1744" y="623"/>
                    </a:lnTo>
                    <a:lnTo>
                      <a:pt x="1744" y="598"/>
                    </a:lnTo>
                    <a:lnTo>
                      <a:pt x="1760" y="598"/>
                    </a:lnTo>
                    <a:lnTo>
                      <a:pt x="1754" y="608"/>
                    </a:lnTo>
                    <a:lnTo>
                      <a:pt x="1744" y="648"/>
                    </a:lnTo>
                    <a:lnTo>
                      <a:pt x="1729" y="655"/>
                    </a:lnTo>
                    <a:lnTo>
                      <a:pt x="1679" y="713"/>
                    </a:lnTo>
                    <a:lnTo>
                      <a:pt x="1663" y="720"/>
                    </a:lnTo>
                    <a:lnTo>
                      <a:pt x="1646" y="778"/>
                    </a:lnTo>
                    <a:lnTo>
                      <a:pt x="1663" y="874"/>
                    </a:lnTo>
                    <a:lnTo>
                      <a:pt x="1679" y="859"/>
                    </a:lnTo>
                    <a:lnTo>
                      <a:pt x="1704" y="825"/>
                    </a:lnTo>
                    <a:lnTo>
                      <a:pt x="1704" y="800"/>
                    </a:lnTo>
                    <a:lnTo>
                      <a:pt x="1711" y="800"/>
                    </a:lnTo>
                    <a:lnTo>
                      <a:pt x="1729" y="794"/>
                    </a:lnTo>
                    <a:lnTo>
                      <a:pt x="1729" y="769"/>
                    </a:lnTo>
                    <a:lnTo>
                      <a:pt x="1735" y="760"/>
                    </a:lnTo>
                    <a:lnTo>
                      <a:pt x="1744" y="760"/>
                    </a:lnTo>
                    <a:lnTo>
                      <a:pt x="1744" y="745"/>
                    </a:lnTo>
                    <a:lnTo>
                      <a:pt x="1744" y="728"/>
                    </a:lnTo>
                    <a:lnTo>
                      <a:pt x="1729" y="713"/>
                    </a:lnTo>
                    <a:lnTo>
                      <a:pt x="1744" y="688"/>
                    </a:lnTo>
                    <a:lnTo>
                      <a:pt x="1744" y="672"/>
                    </a:lnTo>
                    <a:lnTo>
                      <a:pt x="1760" y="672"/>
                    </a:lnTo>
                    <a:lnTo>
                      <a:pt x="1785" y="655"/>
                    </a:lnTo>
                    <a:lnTo>
                      <a:pt x="1785" y="672"/>
                    </a:lnTo>
                    <a:lnTo>
                      <a:pt x="1794" y="663"/>
                    </a:lnTo>
                    <a:lnTo>
                      <a:pt x="1817" y="655"/>
                    </a:lnTo>
                    <a:lnTo>
                      <a:pt x="1834" y="672"/>
                    </a:lnTo>
                    <a:lnTo>
                      <a:pt x="1841" y="655"/>
                    </a:lnTo>
                    <a:lnTo>
                      <a:pt x="1922" y="598"/>
                    </a:lnTo>
                    <a:lnTo>
                      <a:pt x="1946" y="608"/>
                    </a:lnTo>
                    <a:lnTo>
                      <a:pt x="1956" y="598"/>
                    </a:lnTo>
                    <a:lnTo>
                      <a:pt x="1938" y="551"/>
                    </a:lnTo>
                    <a:lnTo>
                      <a:pt x="1931" y="551"/>
                    </a:lnTo>
                    <a:lnTo>
                      <a:pt x="1931" y="533"/>
                    </a:lnTo>
                    <a:lnTo>
                      <a:pt x="1938" y="533"/>
                    </a:lnTo>
                    <a:lnTo>
                      <a:pt x="1956" y="526"/>
                    </a:lnTo>
                    <a:lnTo>
                      <a:pt x="1971" y="509"/>
                    </a:lnTo>
                    <a:lnTo>
                      <a:pt x="1963" y="493"/>
                    </a:lnTo>
                    <a:lnTo>
                      <a:pt x="1971" y="486"/>
                    </a:lnTo>
                    <a:lnTo>
                      <a:pt x="1980" y="509"/>
                    </a:lnTo>
                    <a:lnTo>
                      <a:pt x="1996" y="509"/>
                    </a:lnTo>
                    <a:lnTo>
                      <a:pt x="2011" y="526"/>
                    </a:lnTo>
                    <a:lnTo>
                      <a:pt x="2053" y="551"/>
                    </a:lnTo>
                    <a:lnTo>
                      <a:pt x="2061" y="526"/>
                    </a:lnTo>
                    <a:lnTo>
                      <a:pt x="2061" y="509"/>
                    </a:lnTo>
                    <a:lnTo>
                      <a:pt x="2077" y="509"/>
                    </a:lnTo>
                    <a:lnTo>
                      <a:pt x="2093" y="493"/>
                    </a:lnTo>
                    <a:lnTo>
                      <a:pt x="2068" y="469"/>
                    </a:lnTo>
                    <a:lnTo>
                      <a:pt x="2028" y="461"/>
                    </a:lnTo>
                    <a:lnTo>
                      <a:pt x="1956" y="396"/>
                    </a:lnTo>
                    <a:lnTo>
                      <a:pt x="1906" y="364"/>
                    </a:lnTo>
                    <a:lnTo>
                      <a:pt x="1841" y="356"/>
                    </a:lnTo>
                    <a:lnTo>
                      <a:pt x="1841" y="396"/>
                    </a:lnTo>
                    <a:lnTo>
                      <a:pt x="1825" y="405"/>
                    </a:lnTo>
                    <a:lnTo>
                      <a:pt x="1809" y="387"/>
                    </a:lnTo>
                    <a:lnTo>
                      <a:pt x="1809" y="372"/>
                    </a:lnTo>
                    <a:lnTo>
                      <a:pt x="1817" y="372"/>
                    </a:lnTo>
                    <a:lnTo>
                      <a:pt x="1825" y="364"/>
                    </a:lnTo>
                    <a:lnTo>
                      <a:pt x="1809" y="364"/>
                    </a:lnTo>
                    <a:lnTo>
                      <a:pt x="1794" y="380"/>
                    </a:lnTo>
                    <a:lnTo>
                      <a:pt x="1754" y="372"/>
                    </a:lnTo>
                    <a:lnTo>
                      <a:pt x="1711" y="372"/>
                    </a:lnTo>
                    <a:lnTo>
                      <a:pt x="1695" y="364"/>
                    </a:lnTo>
                    <a:lnTo>
                      <a:pt x="1704" y="349"/>
                    </a:lnTo>
                    <a:lnTo>
                      <a:pt x="1688" y="324"/>
                    </a:lnTo>
                    <a:lnTo>
                      <a:pt x="1655" y="315"/>
                    </a:lnTo>
                    <a:lnTo>
                      <a:pt x="1605" y="331"/>
                    </a:lnTo>
                    <a:lnTo>
                      <a:pt x="1598" y="307"/>
                    </a:lnTo>
                    <a:lnTo>
                      <a:pt x="1583" y="307"/>
                    </a:lnTo>
                    <a:lnTo>
                      <a:pt x="1573" y="299"/>
                    </a:lnTo>
                    <a:lnTo>
                      <a:pt x="1573" y="275"/>
                    </a:lnTo>
                    <a:lnTo>
                      <a:pt x="1518" y="259"/>
                    </a:lnTo>
                    <a:lnTo>
                      <a:pt x="1452" y="243"/>
                    </a:lnTo>
                    <a:lnTo>
                      <a:pt x="1436" y="275"/>
                    </a:lnTo>
                    <a:lnTo>
                      <a:pt x="1452" y="299"/>
                    </a:lnTo>
                    <a:lnTo>
                      <a:pt x="1396" y="299"/>
                    </a:lnTo>
                    <a:lnTo>
                      <a:pt x="1379" y="307"/>
                    </a:lnTo>
                    <a:lnTo>
                      <a:pt x="1356" y="284"/>
                    </a:lnTo>
                    <a:lnTo>
                      <a:pt x="1337" y="331"/>
                    </a:lnTo>
                    <a:lnTo>
                      <a:pt x="1322" y="324"/>
                    </a:lnTo>
                    <a:lnTo>
                      <a:pt x="1306" y="290"/>
                    </a:lnTo>
                    <a:lnTo>
                      <a:pt x="1315" y="250"/>
                    </a:lnTo>
                    <a:lnTo>
                      <a:pt x="1297" y="225"/>
                    </a:lnTo>
                    <a:lnTo>
                      <a:pt x="1250" y="210"/>
                    </a:lnTo>
                    <a:lnTo>
                      <a:pt x="1232" y="210"/>
                    </a:lnTo>
                    <a:lnTo>
                      <a:pt x="1225" y="225"/>
                    </a:lnTo>
                    <a:lnTo>
                      <a:pt x="1232" y="243"/>
                    </a:lnTo>
                    <a:lnTo>
                      <a:pt x="1167" y="235"/>
                    </a:lnTo>
                    <a:lnTo>
                      <a:pt x="1175" y="210"/>
                    </a:lnTo>
                    <a:lnTo>
                      <a:pt x="1135" y="201"/>
                    </a:lnTo>
                    <a:lnTo>
                      <a:pt x="1111" y="218"/>
                    </a:lnTo>
                    <a:lnTo>
                      <a:pt x="1063" y="194"/>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272" name="Freeform 463"/>
              <p:cNvSpPr>
                <a:spLocks/>
              </p:cNvSpPr>
              <p:nvPr/>
            </p:nvSpPr>
            <p:spPr bwMode="auto">
              <a:xfrm>
                <a:off x="2806" y="2029"/>
                <a:ext cx="362" cy="414"/>
              </a:xfrm>
              <a:custGeom>
                <a:avLst/>
                <a:gdLst>
                  <a:gd name="T0" fmla="*/ 215 w 343"/>
                  <a:gd name="T1" fmla="*/ 726 h 399"/>
                  <a:gd name="T2" fmla="*/ 195 w 343"/>
                  <a:gd name="T3" fmla="*/ 726 h 399"/>
                  <a:gd name="T4" fmla="*/ 104 w 343"/>
                  <a:gd name="T5" fmla="*/ 773 h 399"/>
                  <a:gd name="T6" fmla="*/ 9 w 343"/>
                  <a:gd name="T7" fmla="*/ 755 h 399"/>
                  <a:gd name="T8" fmla="*/ 0 w 343"/>
                  <a:gd name="T9" fmla="*/ 630 h 399"/>
                  <a:gd name="T10" fmla="*/ 0 w 343"/>
                  <a:gd name="T11" fmla="*/ 583 h 399"/>
                  <a:gd name="T12" fmla="*/ 104 w 343"/>
                  <a:gd name="T13" fmla="*/ 522 h 399"/>
                  <a:gd name="T14" fmla="*/ 215 w 343"/>
                  <a:gd name="T15" fmla="*/ 422 h 399"/>
                  <a:gd name="T16" fmla="*/ 300 w 343"/>
                  <a:gd name="T17" fmla="*/ 314 h 399"/>
                  <a:gd name="T18" fmla="*/ 387 w 343"/>
                  <a:gd name="T19" fmla="*/ 205 h 399"/>
                  <a:gd name="T20" fmla="*/ 282 w 343"/>
                  <a:gd name="T21" fmla="*/ 238 h 399"/>
                  <a:gd name="T22" fmla="*/ 322 w 343"/>
                  <a:gd name="T23" fmla="*/ 174 h 399"/>
                  <a:gd name="T24" fmla="*/ 387 w 343"/>
                  <a:gd name="T25" fmla="*/ 174 h 399"/>
                  <a:gd name="T26" fmla="*/ 416 w 343"/>
                  <a:gd name="T27" fmla="*/ 127 h 399"/>
                  <a:gd name="T28" fmla="*/ 471 w 343"/>
                  <a:gd name="T29" fmla="*/ 82 h 399"/>
                  <a:gd name="T30" fmla="*/ 557 w 343"/>
                  <a:gd name="T31" fmla="*/ 64 h 399"/>
                  <a:gd name="T32" fmla="*/ 663 w 343"/>
                  <a:gd name="T33" fmla="*/ 34 h 399"/>
                  <a:gd name="T34" fmla="*/ 770 w 343"/>
                  <a:gd name="T35" fmla="*/ 0 h 399"/>
                  <a:gd name="T36" fmla="*/ 900 w 343"/>
                  <a:gd name="T37" fmla="*/ 64 h 399"/>
                  <a:gd name="T38" fmla="*/ 812 w 343"/>
                  <a:gd name="T39" fmla="*/ 82 h 399"/>
                  <a:gd name="T40" fmla="*/ 876 w 343"/>
                  <a:gd name="T41" fmla="*/ 110 h 399"/>
                  <a:gd name="T42" fmla="*/ 842 w 343"/>
                  <a:gd name="T43" fmla="*/ 110 h 399"/>
                  <a:gd name="T44" fmla="*/ 726 w 343"/>
                  <a:gd name="T45" fmla="*/ 94 h 399"/>
                  <a:gd name="T46" fmla="*/ 687 w 343"/>
                  <a:gd name="T47" fmla="*/ 174 h 399"/>
                  <a:gd name="T48" fmla="*/ 557 w 343"/>
                  <a:gd name="T49" fmla="*/ 140 h 399"/>
                  <a:gd name="T50" fmla="*/ 518 w 343"/>
                  <a:gd name="T51" fmla="*/ 156 h 399"/>
                  <a:gd name="T52" fmla="*/ 471 w 343"/>
                  <a:gd name="T53" fmla="*/ 189 h 399"/>
                  <a:gd name="T54" fmla="*/ 450 w 343"/>
                  <a:gd name="T55" fmla="*/ 218 h 399"/>
                  <a:gd name="T56" fmla="*/ 416 w 343"/>
                  <a:gd name="T57" fmla="*/ 238 h 399"/>
                  <a:gd name="T58" fmla="*/ 387 w 343"/>
                  <a:gd name="T59" fmla="*/ 298 h 399"/>
                  <a:gd name="T60" fmla="*/ 322 w 343"/>
                  <a:gd name="T61" fmla="*/ 396 h 399"/>
                  <a:gd name="T62" fmla="*/ 322 w 343"/>
                  <a:gd name="T63" fmla="*/ 459 h 399"/>
                  <a:gd name="T64" fmla="*/ 260 w 343"/>
                  <a:gd name="T65" fmla="*/ 488 h 399"/>
                  <a:gd name="T66" fmla="*/ 260 w 343"/>
                  <a:gd name="T67" fmla="*/ 616 h 399"/>
                  <a:gd name="T68" fmla="*/ 240 w 343"/>
                  <a:gd name="T69" fmla="*/ 692 h 399"/>
                  <a:gd name="T70" fmla="*/ 215 w 343"/>
                  <a:gd name="T71" fmla="*/ 738 h 39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43" h="399">
                    <a:moveTo>
                      <a:pt x="81" y="380"/>
                    </a:moveTo>
                    <a:lnTo>
                      <a:pt x="81" y="373"/>
                    </a:lnTo>
                    <a:lnTo>
                      <a:pt x="74" y="364"/>
                    </a:lnTo>
                    <a:lnTo>
                      <a:pt x="74" y="373"/>
                    </a:lnTo>
                    <a:lnTo>
                      <a:pt x="65" y="373"/>
                    </a:lnTo>
                    <a:lnTo>
                      <a:pt x="40" y="398"/>
                    </a:lnTo>
                    <a:lnTo>
                      <a:pt x="25" y="398"/>
                    </a:lnTo>
                    <a:lnTo>
                      <a:pt x="9" y="388"/>
                    </a:lnTo>
                    <a:lnTo>
                      <a:pt x="9" y="340"/>
                    </a:lnTo>
                    <a:lnTo>
                      <a:pt x="0" y="324"/>
                    </a:lnTo>
                    <a:lnTo>
                      <a:pt x="9" y="308"/>
                    </a:lnTo>
                    <a:lnTo>
                      <a:pt x="0" y="299"/>
                    </a:lnTo>
                    <a:lnTo>
                      <a:pt x="34" y="276"/>
                    </a:lnTo>
                    <a:lnTo>
                      <a:pt x="40" y="268"/>
                    </a:lnTo>
                    <a:lnTo>
                      <a:pt x="59" y="259"/>
                    </a:lnTo>
                    <a:lnTo>
                      <a:pt x="81" y="218"/>
                    </a:lnTo>
                    <a:lnTo>
                      <a:pt x="99" y="203"/>
                    </a:lnTo>
                    <a:lnTo>
                      <a:pt x="114" y="162"/>
                    </a:lnTo>
                    <a:lnTo>
                      <a:pt x="131" y="122"/>
                    </a:lnTo>
                    <a:lnTo>
                      <a:pt x="146" y="106"/>
                    </a:lnTo>
                    <a:lnTo>
                      <a:pt x="122" y="112"/>
                    </a:lnTo>
                    <a:lnTo>
                      <a:pt x="106" y="122"/>
                    </a:lnTo>
                    <a:lnTo>
                      <a:pt x="114" y="106"/>
                    </a:lnTo>
                    <a:lnTo>
                      <a:pt x="122" y="90"/>
                    </a:lnTo>
                    <a:lnTo>
                      <a:pt x="146" y="72"/>
                    </a:lnTo>
                    <a:lnTo>
                      <a:pt x="146" y="90"/>
                    </a:lnTo>
                    <a:lnTo>
                      <a:pt x="156" y="81"/>
                    </a:lnTo>
                    <a:lnTo>
                      <a:pt x="156" y="65"/>
                    </a:lnTo>
                    <a:lnTo>
                      <a:pt x="171" y="57"/>
                    </a:lnTo>
                    <a:lnTo>
                      <a:pt x="179" y="41"/>
                    </a:lnTo>
                    <a:lnTo>
                      <a:pt x="196" y="41"/>
                    </a:lnTo>
                    <a:lnTo>
                      <a:pt x="211" y="34"/>
                    </a:lnTo>
                    <a:lnTo>
                      <a:pt x="236" y="9"/>
                    </a:lnTo>
                    <a:lnTo>
                      <a:pt x="251" y="16"/>
                    </a:lnTo>
                    <a:lnTo>
                      <a:pt x="268" y="0"/>
                    </a:lnTo>
                    <a:lnTo>
                      <a:pt x="293" y="0"/>
                    </a:lnTo>
                    <a:lnTo>
                      <a:pt x="308" y="9"/>
                    </a:lnTo>
                    <a:lnTo>
                      <a:pt x="342" y="34"/>
                    </a:lnTo>
                    <a:lnTo>
                      <a:pt x="326" y="41"/>
                    </a:lnTo>
                    <a:lnTo>
                      <a:pt x="308" y="41"/>
                    </a:lnTo>
                    <a:lnTo>
                      <a:pt x="326" y="49"/>
                    </a:lnTo>
                    <a:lnTo>
                      <a:pt x="333" y="57"/>
                    </a:lnTo>
                    <a:lnTo>
                      <a:pt x="308" y="81"/>
                    </a:lnTo>
                    <a:lnTo>
                      <a:pt x="317" y="57"/>
                    </a:lnTo>
                    <a:lnTo>
                      <a:pt x="293" y="41"/>
                    </a:lnTo>
                    <a:lnTo>
                      <a:pt x="276" y="49"/>
                    </a:lnTo>
                    <a:lnTo>
                      <a:pt x="268" y="81"/>
                    </a:lnTo>
                    <a:lnTo>
                      <a:pt x="261" y="90"/>
                    </a:lnTo>
                    <a:lnTo>
                      <a:pt x="227" y="90"/>
                    </a:lnTo>
                    <a:lnTo>
                      <a:pt x="211" y="72"/>
                    </a:lnTo>
                    <a:lnTo>
                      <a:pt x="202" y="81"/>
                    </a:lnTo>
                    <a:lnTo>
                      <a:pt x="196" y="81"/>
                    </a:lnTo>
                    <a:lnTo>
                      <a:pt x="196" y="97"/>
                    </a:lnTo>
                    <a:lnTo>
                      <a:pt x="179" y="97"/>
                    </a:lnTo>
                    <a:lnTo>
                      <a:pt x="171" y="97"/>
                    </a:lnTo>
                    <a:lnTo>
                      <a:pt x="171" y="112"/>
                    </a:lnTo>
                    <a:lnTo>
                      <a:pt x="162" y="112"/>
                    </a:lnTo>
                    <a:lnTo>
                      <a:pt x="156" y="122"/>
                    </a:lnTo>
                    <a:lnTo>
                      <a:pt x="146" y="137"/>
                    </a:lnTo>
                    <a:lnTo>
                      <a:pt x="146" y="154"/>
                    </a:lnTo>
                    <a:lnTo>
                      <a:pt x="131" y="178"/>
                    </a:lnTo>
                    <a:lnTo>
                      <a:pt x="122" y="203"/>
                    </a:lnTo>
                    <a:lnTo>
                      <a:pt x="114" y="218"/>
                    </a:lnTo>
                    <a:lnTo>
                      <a:pt x="122" y="236"/>
                    </a:lnTo>
                    <a:lnTo>
                      <a:pt x="106" y="243"/>
                    </a:lnTo>
                    <a:lnTo>
                      <a:pt x="99" y="251"/>
                    </a:lnTo>
                    <a:lnTo>
                      <a:pt x="90" y="283"/>
                    </a:lnTo>
                    <a:lnTo>
                      <a:pt x="99" y="317"/>
                    </a:lnTo>
                    <a:lnTo>
                      <a:pt x="99" y="348"/>
                    </a:lnTo>
                    <a:lnTo>
                      <a:pt x="90" y="357"/>
                    </a:lnTo>
                    <a:lnTo>
                      <a:pt x="90" y="380"/>
                    </a:lnTo>
                    <a:lnTo>
                      <a:pt x="81" y="380"/>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273" name="Freeform 464"/>
              <p:cNvSpPr>
                <a:spLocks/>
              </p:cNvSpPr>
              <p:nvPr/>
            </p:nvSpPr>
            <p:spPr bwMode="auto">
              <a:xfrm>
                <a:off x="3090" y="2777"/>
                <a:ext cx="258" cy="102"/>
              </a:xfrm>
              <a:custGeom>
                <a:avLst/>
                <a:gdLst>
                  <a:gd name="T0" fmla="*/ 621 w 245"/>
                  <a:gd name="T1" fmla="*/ 63 h 98"/>
                  <a:gd name="T2" fmla="*/ 599 w 245"/>
                  <a:gd name="T3" fmla="*/ 63 h 98"/>
                  <a:gd name="T4" fmla="*/ 574 w 245"/>
                  <a:gd name="T5" fmla="*/ 8 h 98"/>
                  <a:gd name="T6" fmla="*/ 516 w 245"/>
                  <a:gd name="T7" fmla="*/ 8 h 98"/>
                  <a:gd name="T8" fmla="*/ 456 w 245"/>
                  <a:gd name="T9" fmla="*/ 34 h 98"/>
                  <a:gd name="T10" fmla="*/ 370 w 245"/>
                  <a:gd name="T11" fmla="*/ 34 h 98"/>
                  <a:gd name="T12" fmla="*/ 309 w 245"/>
                  <a:gd name="T13" fmla="*/ 0 h 98"/>
                  <a:gd name="T14" fmla="*/ 247 w 245"/>
                  <a:gd name="T15" fmla="*/ 0 h 98"/>
                  <a:gd name="T16" fmla="*/ 188 w 245"/>
                  <a:gd name="T17" fmla="*/ 34 h 98"/>
                  <a:gd name="T18" fmla="*/ 146 w 245"/>
                  <a:gd name="T19" fmla="*/ 34 h 98"/>
                  <a:gd name="T20" fmla="*/ 101 w 245"/>
                  <a:gd name="T21" fmla="*/ 34 h 98"/>
                  <a:gd name="T22" fmla="*/ 83 w 245"/>
                  <a:gd name="T23" fmla="*/ 0 h 98"/>
                  <a:gd name="T24" fmla="*/ 41 w 245"/>
                  <a:gd name="T25" fmla="*/ 0 h 98"/>
                  <a:gd name="T26" fmla="*/ 8 w 245"/>
                  <a:gd name="T27" fmla="*/ 8 h 98"/>
                  <a:gd name="T28" fmla="*/ 0 w 245"/>
                  <a:gd name="T29" fmla="*/ 49 h 98"/>
                  <a:gd name="T30" fmla="*/ 8 w 245"/>
                  <a:gd name="T31" fmla="*/ 49 h 98"/>
                  <a:gd name="T32" fmla="*/ 8 w 245"/>
                  <a:gd name="T33" fmla="*/ 63 h 98"/>
                  <a:gd name="T34" fmla="*/ 61 w 245"/>
                  <a:gd name="T35" fmla="*/ 34 h 98"/>
                  <a:gd name="T36" fmla="*/ 101 w 245"/>
                  <a:gd name="T37" fmla="*/ 34 h 98"/>
                  <a:gd name="T38" fmla="*/ 125 w 245"/>
                  <a:gd name="T39" fmla="*/ 49 h 98"/>
                  <a:gd name="T40" fmla="*/ 101 w 245"/>
                  <a:gd name="T41" fmla="*/ 49 h 98"/>
                  <a:gd name="T42" fmla="*/ 101 w 245"/>
                  <a:gd name="T43" fmla="*/ 63 h 98"/>
                  <a:gd name="T44" fmla="*/ 41 w 245"/>
                  <a:gd name="T45" fmla="*/ 63 h 98"/>
                  <a:gd name="T46" fmla="*/ 8 w 245"/>
                  <a:gd name="T47" fmla="*/ 84 h 98"/>
                  <a:gd name="T48" fmla="*/ 8 w 245"/>
                  <a:gd name="T49" fmla="*/ 98 h 98"/>
                  <a:gd name="T50" fmla="*/ 41 w 245"/>
                  <a:gd name="T51" fmla="*/ 84 h 98"/>
                  <a:gd name="T52" fmla="*/ 41 w 245"/>
                  <a:gd name="T53" fmla="*/ 98 h 98"/>
                  <a:gd name="T54" fmla="*/ 8 w 245"/>
                  <a:gd name="T55" fmla="*/ 116 h 98"/>
                  <a:gd name="T56" fmla="*/ 8 w 245"/>
                  <a:gd name="T57" fmla="*/ 134 h 98"/>
                  <a:gd name="T58" fmla="*/ 41 w 245"/>
                  <a:gd name="T59" fmla="*/ 149 h 98"/>
                  <a:gd name="T60" fmla="*/ 61 w 245"/>
                  <a:gd name="T61" fmla="*/ 167 h 98"/>
                  <a:gd name="T62" fmla="*/ 83 w 245"/>
                  <a:gd name="T63" fmla="*/ 167 h 98"/>
                  <a:gd name="T64" fmla="*/ 83 w 245"/>
                  <a:gd name="T65" fmla="*/ 184 h 98"/>
                  <a:gd name="T66" fmla="*/ 125 w 245"/>
                  <a:gd name="T67" fmla="*/ 198 h 98"/>
                  <a:gd name="T68" fmla="*/ 163 w 245"/>
                  <a:gd name="T69" fmla="*/ 184 h 98"/>
                  <a:gd name="T70" fmla="*/ 188 w 245"/>
                  <a:gd name="T71" fmla="*/ 184 h 98"/>
                  <a:gd name="T72" fmla="*/ 229 w 245"/>
                  <a:gd name="T73" fmla="*/ 198 h 98"/>
                  <a:gd name="T74" fmla="*/ 247 w 245"/>
                  <a:gd name="T75" fmla="*/ 198 h 98"/>
                  <a:gd name="T76" fmla="*/ 289 w 245"/>
                  <a:gd name="T77" fmla="*/ 184 h 98"/>
                  <a:gd name="T78" fmla="*/ 329 w 245"/>
                  <a:gd name="T79" fmla="*/ 184 h 98"/>
                  <a:gd name="T80" fmla="*/ 329 w 245"/>
                  <a:gd name="T81" fmla="*/ 198 h 98"/>
                  <a:gd name="T82" fmla="*/ 353 w 245"/>
                  <a:gd name="T83" fmla="*/ 198 h 98"/>
                  <a:gd name="T84" fmla="*/ 353 w 245"/>
                  <a:gd name="T85" fmla="*/ 184 h 98"/>
                  <a:gd name="T86" fmla="*/ 417 w 245"/>
                  <a:gd name="T87" fmla="*/ 167 h 98"/>
                  <a:gd name="T88" fmla="*/ 433 w 245"/>
                  <a:gd name="T89" fmla="*/ 184 h 98"/>
                  <a:gd name="T90" fmla="*/ 492 w 245"/>
                  <a:gd name="T91" fmla="*/ 167 h 98"/>
                  <a:gd name="T92" fmla="*/ 559 w 245"/>
                  <a:gd name="T93" fmla="*/ 167 h 98"/>
                  <a:gd name="T94" fmla="*/ 559 w 245"/>
                  <a:gd name="T95" fmla="*/ 149 h 98"/>
                  <a:gd name="T96" fmla="*/ 621 w 245"/>
                  <a:gd name="T97" fmla="*/ 167 h 98"/>
                  <a:gd name="T98" fmla="*/ 599 w 245"/>
                  <a:gd name="T99" fmla="*/ 84 h 98"/>
                  <a:gd name="T100" fmla="*/ 621 w 245"/>
                  <a:gd name="T101" fmla="*/ 63 h 9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45" h="98">
                    <a:moveTo>
                      <a:pt x="244" y="32"/>
                    </a:moveTo>
                    <a:lnTo>
                      <a:pt x="236" y="32"/>
                    </a:lnTo>
                    <a:lnTo>
                      <a:pt x="227" y="8"/>
                    </a:lnTo>
                    <a:lnTo>
                      <a:pt x="204" y="8"/>
                    </a:lnTo>
                    <a:lnTo>
                      <a:pt x="179" y="16"/>
                    </a:lnTo>
                    <a:lnTo>
                      <a:pt x="145" y="16"/>
                    </a:lnTo>
                    <a:lnTo>
                      <a:pt x="122" y="0"/>
                    </a:lnTo>
                    <a:lnTo>
                      <a:pt x="98" y="0"/>
                    </a:lnTo>
                    <a:lnTo>
                      <a:pt x="74" y="16"/>
                    </a:lnTo>
                    <a:lnTo>
                      <a:pt x="58" y="16"/>
                    </a:lnTo>
                    <a:lnTo>
                      <a:pt x="40" y="16"/>
                    </a:lnTo>
                    <a:lnTo>
                      <a:pt x="33" y="0"/>
                    </a:lnTo>
                    <a:lnTo>
                      <a:pt x="17" y="0"/>
                    </a:lnTo>
                    <a:lnTo>
                      <a:pt x="8" y="8"/>
                    </a:lnTo>
                    <a:lnTo>
                      <a:pt x="0" y="25"/>
                    </a:lnTo>
                    <a:lnTo>
                      <a:pt x="8" y="25"/>
                    </a:lnTo>
                    <a:lnTo>
                      <a:pt x="8" y="32"/>
                    </a:lnTo>
                    <a:lnTo>
                      <a:pt x="25" y="16"/>
                    </a:lnTo>
                    <a:lnTo>
                      <a:pt x="40" y="16"/>
                    </a:lnTo>
                    <a:lnTo>
                      <a:pt x="49" y="25"/>
                    </a:lnTo>
                    <a:lnTo>
                      <a:pt x="40" y="25"/>
                    </a:lnTo>
                    <a:lnTo>
                      <a:pt x="40" y="32"/>
                    </a:lnTo>
                    <a:lnTo>
                      <a:pt x="17" y="32"/>
                    </a:lnTo>
                    <a:lnTo>
                      <a:pt x="8" y="41"/>
                    </a:lnTo>
                    <a:lnTo>
                      <a:pt x="8" y="48"/>
                    </a:lnTo>
                    <a:lnTo>
                      <a:pt x="17" y="41"/>
                    </a:lnTo>
                    <a:lnTo>
                      <a:pt x="17" y="48"/>
                    </a:lnTo>
                    <a:lnTo>
                      <a:pt x="8" y="57"/>
                    </a:lnTo>
                    <a:lnTo>
                      <a:pt x="8" y="65"/>
                    </a:lnTo>
                    <a:lnTo>
                      <a:pt x="17" y="73"/>
                    </a:lnTo>
                    <a:lnTo>
                      <a:pt x="25" y="81"/>
                    </a:lnTo>
                    <a:lnTo>
                      <a:pt x="33" y="81"/>
                    </a:lnTo>
                    <a:lnTo>
                      <a:pt x="33" y="90"/>
                    </a:lnTo>
                    <a:lnTo>
                      <a:pt x="49" y="97"/>
                    </a:lnTo>
                    <a:lnTo>
                      <a:pt x="65" y="90"/>
                    </a:lnTo>
                    <a:lnTo>
                      <a:pt x="74" y="90"/>
                    </a:lnTo>
                    <a:lnTo>
                      <a:pt x="90" y="97"/>
                    </a:lnTo>
                    <a:lnTo>
                      <a:pt x="98" y="97"/>
                    </a:lnTo>
                    <a:lnTo>
                      <a:pt x="114" y="90"/>
                    </a:lnTo>
                    <a:lnTo>
                      <a:pt x="130" y="90"/>
                    </a:lnTo>
                    <a:lnTo>
                      <a:pt x="130" y="97"/>
                    </a:lnTo>
                    <a:lnTo>
                      <a:pt x="139" y="97"/>
                    </a:lnTo>
                    <a:lnTo>
                      <a:pt x="139" y="90"/>
                    </a:lnTo>
                    <a:lnTo>
                      <a:pt x="164" y="81"/>
                    </a:lnTo>
                    <a:lnTo>
                      <a:pt x="170" y="90"/>
                    </a:lnTo>
                    <a:lnTo>
                      <a:pt x="195" y="81"/>
                    </a:lnTo>
                    <a:lnTo>
                      <a:pt x="219" y="81"/>
                    </a:lnTo>
                    <a:lnTo>
                      <a:pt x="219" y="73"/>
                    </a:lnTo>
                    <a:lnTo>
                      <a:pt x="244" y="81"/>
                    </a:lnTo>
                    <a:lnTo>
                      <a:pt x="236" y="41"/>
                    </a:lnTo>
                    <a:lnTo>
                      <a:pt x="244" y="32"/>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274" name="Freeform 465"/>
              <p:cNvSpPr>
                <a:spLocks/>
              </p:cNvSpPr>
              <p:nvPr/>
            </p:nvSpPr>
            <p:spPr bwMode="auto">
              <a:xfrm>
                <a:off x="1717" y="3626"/>
                <a:ext cx="113" cy="606"/>
              </a:xfrm>
              <a:custGeom>
                <a:avLst/>
                <a:gdLst>
                  <a:gd name="T0" fmla="*/ 219 w 107"/>
                  <a:gd name="T1" fmla="*/ 0 h 583"/>
                  <a:gd name="T2" fmla="*/ 239 w 107"/>
                  <a:gd name="T3" fmla="*/ 61 h 583"/>
                  <a:gd name="T4" fmla="*/ 282 w 107"/>
                  <a:gd name="T5" fmla="*/ 143 h 583"/>
                  <a:gd name="T6" fmla="*/ 239 w 107"/>
                  <a:gd name="T7" fmla="*/ 194 h 583"/>
                  <a:gd name="T8" fmla="*/ 219 w 107"/>
                  <a:gd name="T9" fmla="*/ 293 h 583"/>
                  <a:gd name="T10" fmla="*/ 192 w 107"/>
                  <a:gd name="T11" fmla="*/ 455 h 583"/>
                  <a:gd name="T12" fmla="*/ 176 w 107"/>
                  <a:gd name="T13" fmla="*/ 537 h 583"/>
                  <a:gd name="T14" fmla="*/ 151 w 107"/>
                  <a:gd name="T15" fmla="*/ 620 h 583"/>
                  <a:gd name="T16" fmla="*/ 128 w 107"/>
                  <a:gd name="T17" fmla="*/ 715 h 583"/>
                  <a:gd name="T18" fmla="*/ 128 w 107"/>
                  <a:gd name="T19" fmla="*/ 813 h 583"/>
                  <a:gd name="T20" fmla="*/ 151 w 107"/>
                  <a:gd name="T21" fmla="*/ 829 h 583"/>
                  <a:gd name="T22" fmla="*/ 109 w 107"/>
                  <a:gd name="T23" fmla="*/ 924 h 583"/>
                  <a:gd name="T24" fmla="*/ 84 w 107"/>
                  <a:gd name="T25" fmla="*/ 1006 h 583"/>
                  <a:gd name="T26" fmla="*/ 84 w 107"/>
                  <a:gd name="T27" fmla="*/ 1053 h 583"/>
                  <a:gd name="T28" fmla="*/ 109 w 107"/>
                  <a:gd name="T29" fmla="*/ 1086 h 583"/>
                  <a:gd name="T30" fmla="*/ 192 w 107"/>
                  <a:gd name="T31" fmla="*/ 1105 h 583"/>
                  <a:gd name="T32" fmla="*/ 239 w 107"/>
                  <a:gd name="T33" fmla="*/ 1124 h 583"/>
                  <a:gd name="T34" fmla="*/ 176 w 107"/>
                  <a:gd name="T35" fmla="*/ 1133 h 583"/>
                  <a:gd name="T36" fmla="*/ 151 w 107"/>
                  <a:gd name="T37" fmla="*/ 1170 h 583"/>
                  <a:gd name="T38" fmla="*/ 151 w 107"/>
                  <a:gd name="T39" fmla="*/ 1159 h 583"/>
                  <a:gd name="T40" fmla="*/ 109 w 107"/>
                  <a:gd name="T41" fmla="*/ 1159 h 583"/>
                  <a:gd name="T42" fmla="*/ 84 w 107"/>
                  <a:gd name="T43" fmla="*/ 1124 h 583"/>
                  <a:gd name="T44" fmla="*/ 43 w 107"/>
                  <a:gd name="T45" fmla="*/ 1105 h 583"/>
                  <a:gd name="T46" fmla="*/ 8 w 107"/>
                  <a:gd name="T47" fmla="*/ 1105 h 583"/>
                  <a:gd name="T48" fmla="*/ 43 w 107"/>
                  <a:gd name="T49" fmla="*/ 1075 h 583"/>
                  <a:gd name="T50" fmla="*/ 43 w 107"/>
                  <a:gd name="T51" fmla="*/ 1075 h 583"/>
                  <a:gd name="T52" fmla="*/ 43 w 107"/>
                  <a:gd name="T53" fmla="*/ 1075 h 583"/>
                  <a:gd name="T54" fmla="*/ 43 w 107"/>
                  <a:gd name="T55" fmla="*/ 1023 h 583"/>
                  <a:gd name="T56" fmla="*/ 0 w 107"/>
                  <a:gd name="T57" fmla="*/ 1006 h 583"/>
                  <a:gd name="T58" fmla="*/ 8 w 107"/>
                  <a:gd name="T59" fmla="*/ 942 h 583"/>
                  <a:gd name="T60" fmla="*/ 43 w 107"/>
                  <a:gd name="T61" fmla="*/ 959 h 583"/>
                  <a:gd name="T62" fmla="*/ 8 w 107"/>
                  <a:gd name="T63" fmla="*/ 894 h 583"/>
                  <a:gd name="T64" fmla="*/ 8 w 107"/>
                  <a:gd name="T65" fmla="*/ 861 h 583"/>
                  <a:gd name="T66" fmla="*/ 43 w 107"/>
                  <a:gd name="T67" fmla="*/ 813 h 583"/>
                  <a:gd name="T68" fmla="*/ 60 w 107"/>
                  <a:gd name="T69" fmla="*/ 829 h 583"/>
                  <a:gd name="T70" fmla="*/ 109 w 107"/>
                  <a:gd name="T71" fmla="*/ 715 h 583"/>
                  <a:gd name="T72" fmla="*/ 60 w 107"/>
                  <a:gd name="T73" fmla="*/ 700 h 583"/>
                  <a:gd name="T74" fmla="*/ 84 w 107"/>
                  <a:gd name="T75" fmla="*/ 631 h 583"/>
                  <a:gd name="T76" fmla="*/ 84 w 107"/>
                  <a:gd name="T77" fmla="*/ 570 h 583"/>
                  <a:gd name="T78" fmla="*/ 128 w 107"/>
                  <a:gd name="T79" fmla="*/ 374 h 583"/>
                  <a:gd name="T80" fmla="*/ 151 w 107"/>
                  <a:gd name="T81" fmla="*/ 308 h 583"/>
                  <a:gd name="T82" fmla="*/ 176 w 107"/>
                  <a:gd name="T83" fmla="*/ 143 h 583"/>
                  <a:gd name="T84" fmla="*/ 176 w 107"/>
                  <a:gd name="T85" fmla="*/ 7 h 58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7" h="583">
                    <a:moveTo>
                      <a:pt x="66" y="7"/>
                    </a:moveTo>
                    <a:lnTo>
                      <a:pt x="82" y="0"/>
                    </a:lnTo>
                    <a:lnTo>
                      <a:pt x="89" y="24"/>
                    </a:lnTo>
                    <a:lnTo>
                      <a:pt x="89" y="32"/>
                    </a:lnTo>
                    <a:lnTo>
                      <a:pt x="97" y="72"/>
                    </a:lnTo>
                    <a:lnTo>
                      <a:pt x="106" y="72"/>
                    </a:lnTo>
                    <a:lnTo>
                      <a:pt x="106" y="90"/>
                    </a:lnTo>
                    <a:lnTo>
                      <a:pt x="89" y="97"/>
                    </a:lnTo>
                    <a:lnTo>
                      <a:pt x="97" y="121"/>
                    </a:lnTo>
                    <a:lnTo>
                      <a:pt x="82" y="146"/>
                    </a:lnTo>
                    <a:lnTo>
                      <a:pt x="66" y="193"/>
                    </a:lnTo>
                    <a:lnTo>
                      <a:pt x="72" y="227"/>
                    </a:lnTo>
                    <a:lnTo>
                      <a:pt x="66" y="252"/>
                    </a:lnTo>
                    <a:lnTo>
                      <a:pt x="66" y="268"/>
                    </a:lnTo>
                    <a:lnTo>
                      <a:pt x="57" y="275"/>
                    </a:lnTo>
                    <a:lnTo>
                      <a:pt x="57" y="308"/>
                    </a:lnTo>
                    <a:lnTo>
                      <a:pt x="48" y="323"/>
                    </a:lnTo>
                    <a:lnTo>
                      <a:pt x="48" y="357"/>
                    </a:lnTo>
                    <a:lnTo>
                      <a:pt x="48" y="373"/>
                    </a:lnTo>
                    <a:lnTo>
                      <a:pt x="48" y="405"/>
                    </a:lnTo>
                    <a:lnTo>
                      <a:pt x="57" y="405"/>
                    </a:lnTo>
                    <a:lnTo>
                      <a:pt x="57" y="414"/>
                    </a:lnTo>
                    <a:lnTo>
                      <a:pt x="48" y="445"/>
                    </a:lnTo>
                    <a:lnTo>
                      <a:pt x="41" y="460"/>
                    </a:lnTo>
                    <a:lnTo>
                      <a:pt x="41" y="477"/>
                    </a:lnTo>
                    <a:lnTo>
                      <a:pt x="32" y="502"/>
                    </a:lnTo>
                    <a:lnTo>
                      <a:pt x="32" y="519"/>
                    </a:lnTo>
                    <a:lnTo>
                      <a:pt x="32" y="526"/>
                    </a:lnTo>
                    <a:lnTo>
                      <a:pt x="41" y="519"/>
                    </a:lnTo>
                    <a:lnTo>
                      <a:pt x="41" y="542"/>
                    </a:lnTo>
                    <a:lnTo>
                      <a:pt x="48" y="551"/>
                    </a:lnTo>
                    <a:lnTo>
                      <a:pt x="72" y="551"/>
                    </a:lnTo>
                    <a:lnTo>
                      <a:pt x="89" y="551"/>
                    </a:lnTo>
                    <a:lnTo>
                      <a:pt x="89" y="559"/>
                    </a:lnTo>
                    <a:lnTo>
                      <a:pt x="82" y="559"/>
                    </a:lnTo>
                    <a:lnTo>
                      <a:pt x="66" y="566"/>
                    </a:lnTo>
                    <a:lnTo>
                      <a:pt x="66" y="582"/>
                    </a:lnTo>
                    <a:lnTo>
                      <a:pt x="57" y="582"/>
                    </a:lnTo>
                    <a:lnTo>
                      <a:pt x="48" y="575"/>
                    </a:lnTo>
                    <a:lnTo>
                      <a:pt x="57" y="575"/>
                    </a:lnTo>
                    <a:lnTo>
                      <a:pt x="57" y="566"/>
                    </a:lnTo>
                    <a:lnTo>
                      <a:pt x="41" y="575"/>
                    </a:lnTo>
                    <a:lnTo>
                      <a:pt x="32" y="566"/>
                    </a:lnTo>
                    <a:lnTo>
                      <a:pt x="32" y="559"/>
                    </a:lnTo>
                    <a:lnTo>
                      <a:pt x="23" y="559"/>
                    </a:lnTo>
                    <a:lnTo>
                      <a:pt x="17" y="551"/>
                    </a:lnTo>
                    <a:lnTo>
                      <a:pt x="17" y="559"/>
                    </a:lnTo>
                    <a:lnTo>
                      <a:pt x="8" y="551"/>
                    </a:lnTo>
                    <a:lnTo>
                      <a:pt x="8" y="542"/>
                    </a:lnTo>
                    <a:lnTo>
                      <a:pt x="17" y="534"/>
                    </a:lnTo>
                    <a:lnTo>
                      <a:pt x="17" y="526"/>
                    </a:lnTo>
                    <a:lnTo>
                      <a:pt x="17" y="534"/>
                    </a:lnTo>
                    <a:lnTo>
                      <a:pt x="8" y="542"/>
                    </a:lnTo>
                    <a:lnTo>
                      <a:pt x="17" y="534"/>
                    </a:lnTo>
                    <a:lnTo>
                      <a:pt x="17" y="526"/>
                    </a:lnTo>
                    <a:lnTo>
                      <a:pt x="17" y="510"/>
                    </a:lnTo>
                    <a:lnTo>
                      <a:pt x="8" y="510"/>
                    </a:lnTo>
                    <a:lnTo>
                      <a:pt x="0" y="502"/>
                    </a:lnTo>
                    <a:lnTo>
                      <a:pt x="0" y="494"/>
                    </a:lnTo>
                    <a:lnTo>
                      <a:pt x="8" y="470"/>
                    </a:lnTo>
                    <a:lnTo>
                      <a:pt x="8" y="460"/>
                    </a:lnTo>
                    <a:lnTo>
                      <a:pt x="17" y="477"/>
                    </a:lnTo>
                    <a:lnTo>
                      <a:pt x="23" y="454"/>
                    </a:lnTo>
                    <a:lnTo>
                      <a:pt x="8" y="445"/>
                    </a:lnTo>
                    <a:lnTo>
                      <a:pt x="0" y="445"/>
                    </a:lnTo>
                    <a:lnTo>
                      <a:pt x="8" y="429"/>
                    </a:lnTo>
                    <a:lnTo>
                      <a:pt x="17" y="429"/>
                    </a:lnTo>
                    <a:lnTo>
                      <a:pt x="17" y="405"/>
                    </a:lnTo>
                    <a:lnTo>
                      <a:pt x="23" y="395"/>
                    </a:lnTo>
                    <a:lnTo>
                      <a:pt x="23" y="414"/>
                    </a:lnTo>
                    <a:lnTo>
                      <a:pt x="41" y="364"/>
                    </a:lnTo>
                    <a:lnTo>
                      <a:pt x="41" y="357"/>
                    </a:lnTo>
                    <a:lnTo>
                      <a:pt x="32" y="357"/>
                    </a:lnTo>
                    <a:lnTo>
                      <a:pt x="23" y="348"/>
                    </a:lnTo>
                    <a:lnTo>
                      <a:pt x="23" y="323"/>
                    </a:lnTo>
                    <a:lnTo>
                      <a:pt x="32" y="315"/>
                    </a:lnTo>
                    <a:lnTo>
                      <a:pt x="23" y="292"/>
                    </a:lnTo>
                    <a:lnTo>
                      <a:pt x="32" y="283"/>
                    </a:lnTo>
                    <a:lnTo>
                      <a:pt x="57" y="209"/>
                    </a:lnTo>
                    <a:lnTo>
                      <a:pt x="48" y="186"/>
                    </a:lnTo>
                    <a:lnTo>
                      <a:pt x="57" y="171"/>
                    </a:lnTo>
                    <a:lnTo>
                      <a:pt x="57" y="153"/>
                    </a:lnTo>
                    <a:lnTo>
                      <a:pt x="66" y="121"/>
                    </a:lnTo>
                    <a:lnTo>
                      <a:pt x="66" y="72"/>
                    </a:lnTo>
                    <a:lnTo>
                      <a:pt x="72" y="49"/>
                    </a:lnTo>
                    <a:lnTo>
                      <a:pt x="66" y="7"/>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275" name="Freeform 466"/>
              <p:cNvSpPr>
                <a:spLocks/>
              </p:cNvSpPr>
              <p:nvPr/>
            </p:nvSpPr>
            <p:spPr bwMode="auto">
              <a:xfrm>
                <a:off x="1740" y="4207"/>
                <a:ext cx="73" cy="67"/>
              </a:xfrm>
              <a:custGeom>
                <a:avLst/>
                <a:gdLst>
                  <a:gd name="T0" fmla="*/ 309 w 67"/>
                  <a:gd name="T1" fmla="*/ 109 h 64"/>
                  <a:gd name="T2" fmla="*/ 309 w 67"/>
                  <a:gd name="T3" fmla="*/ 0 h 64"/>
                  <a:gd name="T4" fmla="*/ 227 w 67"/>
                  <a:gd name="T5" fmla="*/ 7 h 64"/>
                  <a:gd name="T6" fmla="*/ 227 w 67"/>
                  <a:gd name="T7" fmla="*/ 50 h 64"/>
                  <a:gd name="T8" fmla="*/ 202 w 67"/>
                  <a:gd name="T9" fmla="*/ 75 h 64"/>
                  <a:gd name="T10" fmla="*/ 160 w 67"/>
                  <a:gd name="T11" fmla="*/ 75 h 64"/>
                  <a:gd name="T12" fmla="*/ 41 w 67"/>
                  <a:gd name="T13" fmla="*/ 36 h 64"/>
                  <a:gd name="T14" fmla="*/ 0 w 67"/>
                  <a:gd name="T15" fmla="*/ 50 h 64"/>
                  <a:gd name="T16" fmla="*/ 41 w 67"/>
                  <a:gd name="T17" fmla="*/ 75 h 64"/>
                  <a:gd name="T18" fmla="*/ 88 w 67"/>
                  <a:gd name="T19" fmla="*/ 75 h 64"/>
                  <a:gd name="T20" fmla="*/ 88 w 67"/>
                  <a:gd name="T21" fmla="*/ 91 h 64"/>
                  <a:gd name="T22" fmla="*/ 115 w 67"/>
                  <a:gd name="T23" fmla="*/ 91 h 64"/>
                  <a:gd name="T24" fmla="*/ 115 w 67"/>
                  <a:gd name="T25" fmla="*/ 109 h 64"/>
                  <a:gd name="T26" fmla="*/ 202 w 67"/>
                  <a:gd name="T27" fmla="*/ 131 h 64"/>
                  <a:gd name="T28" fmla="*/ 227 w 67"/>
                  <a:gd name="T29" fmla="*/ 131 h 64"/>
                  <a:gd name="T30" fmla="*/ 273 w 67"/>
                  <a:gd name="T31" fmla="*/ 143 h 64"/>
                  <a:gd name="T32" fmla="*/ 309 w 67"/>
                  <a:gd name="T33" fmla="*/ 109 h 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7" h="64">
                    <a:moveTo>
                      <a:pt x="66" y="48"/>
                    </a:moveTo>
                    <a:lnTo>
                      <a:pt x="66" y="0"/>
                    </a:lnTo>
                    <a:lnTo>
                      <a:pt x="49" y="7"/>
                    </a:lnTo>
                    <a:lnTo>
                      <a:pt x="49" y="23"/>
                    </a:lnTo>
                    <a:lnTo>
                      <a:pt x="43" y="32"/>
                    </a:lnTo>
                    <a:lnTo>
                      <a:pt x="34" y="32"/>
                    </a:lnTo>
                    <a:lnTo>
                      <a:pt x="9" y="16"/>
                    </a:lnTo>
                    <a:lnTo>
                      <a:pt x="0" y="23"/>
                    </a:lnTo>
                    <a:lnTo>
                      <a:pt x="9" y="32"/>
                    </a:lnTo>
                    <a:lnTo>
                      <a:pt x="18" y="32"/>
                    </a:lnTo>
                    <a:lnTo>
                      <a:pt x="18" y="40"/>
                    </a:lnTo>
                    <a:lnTo>
                      <a:pt x="25" y="40"/>
                    </a:lnTo>
                    <a:lnTo>
                      <a:pt x="25" y="48"/>
                    </a:lnTo>
                    <a:lnTo>
                      <a:pt x="43" y="57"/>
                    </a:lnTo>
                    <a:lnTo>
                      <a:pt x="49" y="57"/>
                    </a:lnTo>
                    <a:lnTo>
                      <a:pt x="59" y="63"/>
                    </a:lnTo>
                    <a:lnTo>
                      <a:pt x="66" y="48"/>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276" name="Freeform 467"/>
              <p:cNvSpPr>
                <a:spLocks/>
              </p:cNvSpPr>
              <p:nvPr/>
            </p:nvSpPr>
            <p:spPr bwMode="auto">
              <a:xfrm>
                <a:off x="1811" y="4207"/>
                <a:ext cx="52" cy="76"/>
              </a:xfrm>
              <a:custGeom>
                <a:avLst/>
                <a:gdLst>
                  <a:gd name="T0" fmla="*/ 0 w 50"/>
                  <a:gd name="T1" fmla="*/ 98 h 73"/>
                  <a:gd name="T2" fmla="*/ 0 w 50"/>
                  <a:gd name="T3" fmla="*/ 0 h 73"/>
                  <a:gd name="T4" fmla="*/ 8 w 50"/>
                  <a:gd name="T5" fmla="*/ 45 h 73"/>
                  <a:gd name="T6" fmla="*/ 64 w 50"/>
                  <a:gd name="T7" fmla="*/ 83 h 73"/>
                  <a:gd name="T8" fmla="*/ 98 w 50"/>
                  <a:gd name="T9" fmla="*/ 98 h 73"/>
                  <a:gd name="T10" fmla="*/ 85 w 50"/>
                  <a:gd name="T11" fmla="*/ 117 h 73"/>
                  <a:gd name="T12" fmla="*/ 35 w 50"/>
                  <a:gd name="T13" fmla="*/ 131 h 73"/>
                  <a:gd name="T14" fmla="*/ 8 w 50"/>
                  <a:gd name="T15" fmla="*/ 148 h 73"/>
                  <a:gd name="T16" fmla="*/ 0 w 50"/>
                  <a:gd name="T17" fmla="*/ 98 h 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0" h="73">
                    <a:moveTo>
                      <a:pt x="0" y="48"/>
                    </a:moveTo>
                    <a:lnTo>
                      <a:pt x="0" y="0"/>
                    </a:lnTo>
                    <a:lnTo>
                      <a:pt x="8" y="23"/>
                    </a:lnTo>
                    <a:lnTo>
                      <a:pt x="33" y="40"/>
                    </a:lnTo>
                    <a:lnTo>
                      <a:pt x="49" y="48"/>
                    </a:lnTo>
                    <a:lnTo>
                      <a:pt x="42" y="57"/>
                    </a:lnTo>
                    <a:lnTo>
                      <a:pt x="17" y="63"/>
                    </a:lnTo>
                    <a:lnTo>
                      <a:pt x="8" y="72"/>
                    </a:lnTo>
                    <a:lnTo>
                      <a:pt x="0" y="48"/>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277" name="Freeform 468"/>
              <p:cNvSpPr>
                <a:spLocks/>
              </p:cNvSpPr>
              <p:nvPr/>
            </p:nvSpPr>
            <p:spPr bwMode="auto">
              <a:xfrm>
                <a:off x="1750" y="3685"/>
                <a:ext cx="268" cy="515"/>
              </a:xfrm>
              <a:custGeom>
                <a:avLst/>
                <a:gdLst>
                  <a:gd name="T0" fmla="*/ 569 w 253"/>
                  <a:gd name="T1" fmla="*/ 241 h 496"/>
                  <a:gd name="T2" fmla="*/ 714 w 253"/>
                  <a:gd name="T3" fmla="*/ 145 h 496"/>
                  <a:gd name="T4" fmla="*/ 669 w 253"/>
                  <a:gd name="T5" fmla="*/ 97 h 496"/>
                  <a:gd name="T6" fmla="*/ 627 w 253"/>
                  <a:gd name="T7" fmla="*/ 145 h 496"/>
                  <a:gd name="T8" fmla="*/ 530 w 253"/>
                  <a:gd name="T9" fmla="*/ 145 h 496"/>
                  <a:gd name="T10" fmla="*/ 554 w 253"/>
                  <a:gd name="T11" fmla="*/ 97 h 496"/>
                  <a:gd name="T12" fmla="*/ 436 w 253"/>
                  <a:gd name="T13" fmla="*/ 64 h 496"/>
                  <a:gd name="T14" fmla="*/ 345 w 253"/>
                  <a:gd name="T15" fmla="*/ 0 h 496"/>
                  <a:gd name="T16" fmla="*/ 253 w 253"/>
                  <a:gd name="T17" fmla="*/ 0 h 496"/>
                  <a:gd name="T18" fmla="*/ 209 w 253"/>
                  <a:gd name="T19" fmla="*/ 64 h 496"/>
                  <a:gd name="T20" fmla="*/ 183 w 253"/>
                  <a:gd name="T21" fmla="*/ 128 h 496"/>
                  <a:gd name="T22" fmla="*/ 93 w 253"/>
                  <a:gd name="T23" fmla="*/ 270 h 496"/>
                  <a:gd name="T24" fmla="*/ 93 w 253"/>
                  <a:gd name="T25" fmla="*/ 386 h 496"/>
                  <a:gd name="T26" fmla="*/ 70 w 253"/>
                  <a:gd name="T27" fmla="*/ 430 h 496"/>
                  <a:gd name="T28" fmla="*/ 42 w 253"/>
                  <a:gd name="T29" fmla="*/ 524 h 496"/>
                  <a:gd name="T30" fmla="*/ 42 w 253"/>
                  <a:gd name="T31" fmla="*/ 624 h 496"/>
                  <a:gd name="T32" fmla="*/ 70 w 253"/>
                  <a:gd name="T33" fmla="*/ 685 h 496"/>
                  <a:gd name="T34" fmla="*/ 42 w 253"/>
                  <a:gd name="T35" fmla="*/ 764 h 496"/>
                  <a:gd name="T36" fmla="*/ 28 w 253"/>
                  <a:gd name="T37" fmla="*/ 825 h 496"/>
                  <a:gd name="T38" fmla="*/ 0 w 253"/>
                  <a:gd name="T39" fmla="*/ 911 h 496"/>
                  <a:gd name="T40" fmla="*/ 28 w 253"/>
                  <a:gd name="T41" fmla="*/ 911 h 496"/>
                  <a:gd name="T42" fmla="*/ 42 w 253"/>
                  <a:gd name="T43" fmla="*/ 976 h 496"/>
                  <a:gd name="T44" fmla="*/ 162 w 253"/>
                  <a:gd name="T45" fmla="*/ 976 h 496"/>
                  <a:gd name="T46" fmla="*/ 162 w 253"/>
                  <a:gd name="T47" fmla="*/ 911 h 496"/>
                  <a:gd name="T48" fmla="*/ 209 w 253"/>
                  <a:gd name="T49" fmla="*/ 844 h 496"/>
                  <a:gd name="T50" fmla="*/ 279 w 253"/>
                  <a:gd name="T51" fmla="*/ 783 h 496"/>
                  <a:gd name="T52" fmla="*/ 209 w 253"/>
                  <a:gd name="T53" fmla="*/ 751 h 496"/>
                  <a:gd name="T54" fmla="*/ 231 w 253"/>
                  <a:gd name="T55" fmla="*/ 716 h 496"/>
                  <a:gd name="T56" fmla="*/ 279 w 253"/>
                  <a:gd name="T57" fmla="*/ 685 h 496"/>
                  <a:gd name="T58" fmla="*/ 297 w 253"/>
                  <a:gd name="T59" fmla="*/ 655 h 496"/>
                  <a:gd name="T60" fmla="*/ 326 w 253"/>
                  <a:gd name="T61" fmla="*/ 624 h 496"/>
                  <a:gd name="T62" fmla="*/ 345 w 253"/>
                  <a:gd name="T63" fmla="*/ 607 h 496"/>
                  <a:gd name="T64" fmla="*/ 297 w 253"/>
                  <a:gd name="T65" fmla="*/ 559 h 496"/>
                  <a:gd name="T66" fmla="*/ 392 w 253"/>
                  <a:gd name="T67" fmla="*/ 559 h 496"/>
                  <a:gd name="T68" fmla="*/ 392 w 253"/>
                  <a:gd name="T69" fmla="*/ 497 h 496"/>
                  <a:gd name="T70" fmla="*/ 455 w 253"/>
                  <a:gd name="T71" fmla="*/ 497 h 496"/>
                  <a:gd name="T72" fmla="*/ 598 w 253"/>
                  <a:gd name="T73" fmla="*/ 430 h 496"/>
                  <a:gd name="T74" fmla="*/ 569 w 253"/>
                  <a:gd name="T75" fmla="*/ 398 h 496"/>
                  <a:gd name="T76" fmla="*/ 530 w 253"/>
                  <a:gd name="T77" fmla="*/ 368 h 49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53" h="496">
                    <a:moveTo>
                      <a:pt x="187" y="178"/>
                    </a:moveTo>
                    <a:lnTo>
                      <a:pt x="202" y="122"/>
                    </a:lnTo>
                    <a:lnTo>
                      <a:pt x="236" y="81"/>
                    </a:lnTo>
                    <a:lnTo>
                      <a:pt x="252" y="74"/>
                    </a:lnTo>
                    <a:lnTo>
                      <a:pt x="244" y="50"/>
                    </a:lnTo>
                    <a:lnTo>
                      <a:pt x="236" y="50"/>
                    </a:lnTo>
                    <a:lnTo>
                      <a:pt x="236" y="65"/>
                    </a:lnTo>
                    <a:lnTo>
                      <a:pt x="221" y="74"/>
                    </a:lnTo>
                    <a:lnTo>
                      <a:pt x="211" y="81"/>
                    </a:lnTo>
                    <a:lnTo>
                      <a:pt x="187" y="74"/>
                    </a:lnTo>
                    <a:lnTo>
                      <a:pt x="196" y="57"/>
                    </a:lnTo>
                    <a:lnTo>
                      <a:pt x="196" y="50"/>
                    </a:lnTo>
                    <a:lnTo>
                      <a:pt x="179" y="34"/>
                    </a:lnTo>
                    <a:lnTo>
                      <a:pt x="155" y="34"/>
                    </a:lnTo>
                    <a:lnTo>
                      <a:pt x="139" y="10"/>
                    </a:lnTo>
                    <a:lnTo>
                      <a:pt x="122" y="0"/>
                    </a:lnTo>
                    <a:lnTo>
                      <a:pt x="115" y="10"/>
                    </a:lnTo>
                    <a:lnTo>
                      <a:pt x="90" y="0"/>
                    </a:lnTo>
                    <a:lnTo>
                      <a:pt x="74" y="16"/>
                    </a:lnTo>
                    <a:lnTo>
                      <a:pt x="74" y="34"/>
                    </a:lnTo>
                    <a:lnTo>
                      <a:pt x="57" y="41"/>
                    </a:lnTo>
                    <a:lnTo>
                      <a:pt x="65" y="65"/>
                    </a:lnTo>
                    <a:lnTo>
                      <a:pt x="50" y="90"/>
                    </a:lnTo>
                    <a:lnTo>
                      <a:pt x="34" y="137"/>
                    </a:lnTo>
                    <a:lnTo>
                      <a:pt x="40" y="171"/>
                    </a:lnTo>
                    <a:lnTo>
                      <a:pt x="34" y="196"/>
                    </a:lnTo>
                    <a:lnTo>
                      <a:pt x="34" y="212"/>
                    </a:lnTo>
                    <a:lnTo>
                      <a:pt x="25" y="219"/>
                    </a:lnTo>
                    <a:lnTo>
                      <a:pt x="25" y="252"/>
                    </a:lnTo>
                    <a:lnTo>
                      <a:pt x="16" y="267"/>
                    </a:lnTo>
                    <a:lnTo>
                      <a:pt x="16" y="301"/>
                    </a:lnTo>
                    <a:lnTo>
                      <a:pt x="16" y="317"/>
                    </a:lnTo>
                    <a:lnTo>
                      <a:pt x="16" y="349"/>
                    </a:lnTo>
                    <a:lnTo>
                      <a:pt x="25" y="349"/>
                    </a:lnTo>
                    <a:lnTo>
                      <a:pt x="25" y="358"/>
                    </a:lnTo>
                    <a:lnTo>
                      <a:pt x="16" y="389"/>
                    </a:lnTo>
                    <a:lnTo>
                      <a:pt x="9" y="404"/>
                    </a:lnTo>
                    <a:lnTo>
                      <a:pt x="9" y="421"/>
                    </a:lnTo>
                    <a:lnTo>
                      <a:pt x="0" y="446"/>
                    </a:lnTo>
                    <a:lnTo>
                      <a:pt x="0" y="463"/>
                    </a:lnTo>
                    <a:lnTo>
                      <a:pt x="0" y="470"/>
                    </a:lnTo>
                    <a:lnTo>
                      <a:pt x="9" y="463"/>
                    </a:lnTo>
                    <a:lnTo>
                      <a:pt x="9" y="486"/>
                    </a:lnTo>
                    <a:lnTo>
                      <a:pt x="16" y="495"/>
                    </a:lnTo>
                    <a:lnTo>
                      <a:pt x="40" y="495"/>
                    </a:lnTo>
                    <a:lnTo>
                      <a:pt x="57" y="495"/>
                    </a:lnTo>
                    <a:lnTo>
                      <a:pt x="50" y="470"/>
                    </a:lnTo>
                    <a:lnTo>
                      <a:pt x="57" y="463"/>
                    </a:lnTo>
                    <a:lnTo>
                      <a:pt x="65" y="454"/>
                    </a:lnTo>
                    <a:lnTo>
                      <a:pt x="74" y="429"/>
                    </a:lnTo>
                    <a:lnTo>
                      <a:pt x="99" y="414"/>
                    </a:lnTo>
                    <a:lnTo>
                      <a:pt x="99" y="398"/>
                    </a:lnTo>
                    <a:lnTo>
                      <a:pt x="90" y="398"/>
                    </a:lnTo>
                    <a:lnTo>
                      <a:pt x="74" y="381"/>
                    </a:lnTo>
                    <a:lnTo>
                      <a:pt x="74" y="373"/>
                    </a:lnTo>
                    <a:lnTo>
                      <a:pt x="82" y="364"/>
                    </a:lnTo>
                    <a:lnTo>
                      <a:pt x="99" y="358"/>
                    </a:lnTo>
                    <a:lnTo>
                      <a:pt x="99" y="349"/>
                    </a:lnTo>
                    <a:lnTo>
                      <a:pt x="106" y="349"/>
                    </a:lnTo>
                    <a:lnTo>
                      <a:pt x="106" y="333"/>
                    </a:lnTo>
                    <a:lnTo>
                      <a:pt x="115" y="324"/>
                    </a:lnTo>
                    <a:lnTo>
                      <a:pt x="115" y="317"/>
                    </a:lnTo>
                    <a:lnTo>
                      <a:pt x="122" y="317"/>
                    </a:lnTo>
                    <a:lnTo>
                      <a:pt x="122" y="308"/>
                    </a:lnTo>
                    <a:lnTo>
                      <a:pt x="106" y="308"/>
                    </a:lnTo>
                    <a:lnTo>
                      <a:pt x="106" y="284"/>
                    </a:lnTo>
                    <a:lnTo>
                      <a:pt x="122" y="292"/>
                    </a:lnTo>
                    <a:lnTo>
                      <a:pt x="139" y="284"/>
                    </a:lnTo>
                    <a:lnTo>
                      <a:pt x="147" y="259"/>
                    </a:lnTo>
                    <a:lnTo>
                      <a:pt x="139" y="252"/>
                    </a:lnTo>
                    <a:lnTo>
                      <a:pt x="147" y="252"/>
                    </a:lnTo>
                    <a:lnTo>
                      <a:pt x="162" y="252"/>
                    </a:lnTo>
                    <a:lnTo>
                      <a:pt x="202" y="243"/>
                    </a:lnTo>
                    <a:lnTo>
                      <a:pt x="211" y="219"/>
                    </a:lnTo>
                    <a:lnTo>
                      <a:pt x="211" y="212"/>
                    </a:lnTo>
                    <a:lnTo>
                      <a:pt x="202" y="202"/>
                    </a:lnTo>
                    <a:lnTo>
                      <a:pt x="202" y="196"/>
                    </a:lnTo>
                    <a:lnTo>
                      <a:pt x="187" y="187"/>
                    </a:lnTo>
                    <a:lnTo>
                      <a:pt x="187" y="178"/>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278" name="Freeform 469"/>
              <p:cNvSpPr>
                <a:spLocks/>
              </p:cNvSpPr>
              <p:nvPr/>
            </p:nvSpPr>
            <p:spPr bwMode="auto">
              <a:xfrm>
                <a:off x="1914" y="4182"/>
                <a:ext cx="46" cy="26"/>
              </a:xfrm>
              <a:custGeom>
                <a:avLst/>
                <a:gdLst>
                  <a:gd name="T0" fmla="*/ 0 w 42"/>
                  <a:gd name="T1" fmla="*/ 8 h 26"/>
                  <a:gd name="T2" fmla="*/ 85 w 42"/>
                  <a:gd name="T3" fmla="*/ 17 h 26"/>
                  <a:gd name="T4" fmla="*/ 123 w 42"/>
                  <a:gd name="T5" fmla="*/ 25 h 26"/>
                  <a:gd name="T6" fmla="*/ 212 w 42"/>
                  <a:gd name="T7" fmla="*/ 8 h 26"/>
                  <a:gd name="T8" fmla="*/ 212 w 42"/>
                  <a:gd name="T9" fmla="*/ 0 h 26"/>
                  <a:gd name="T10" fmla="*/ 85 w 42"/>
                  <a:gd name="T11" fmla="*/ 0 h 26"/>
                  <a:gd name="T12" fmla="*/ 37 w 42"/>
                  <a:gd name="T13" fmla="*/ 0 h 26"/>
                  <a:gd name="T14" fmla="*/ 0 w 42"/>
                  <a:gd name="T15" fmla="*/ 8 h 2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 h="26">
                    <a:moveTo>
                      <a:pt x="0" y="8"/>
                    </a:moveTo>
                    <a:lnTo>
                      <a:pt x="16" y="17"/>
                    </a:lnTo>
                    <a:lnTo>
                      <a:pt x="24" y="25"/>
                    </a:lnTo>
                    <a:lnTo>
                      <a:pt x="41" y="8"/>
                    </a:lnTo>
                    <a:lnTo>
                      <a:pt x="41" y="0"/>
                    </a:lnTo>
                    <a:lnTo>
                      <a:pt x="16" y="0"/>
                    </a:lnTo>
                    <a:lnTo>
                      <a:pt x="7" y="0"/>
                    </a:lnTo>
                    <a:lnTo>
                      <a:pt x="0" y="8"/>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279" name="Freeform 470"/>
              <p:cNvSpPr>
                <a:spLocks/>
              </p:cNvSpPr>
              <p:nvPr/>
            </p:nvSpPr>
            <p:spPr bwMode="auto">
              <a:xfrm>
                <a:off x="1940" y="2592"/>
                <a:ext cx="87" cy="102"/>
              </a:xfrm>
              <a:custGeom>
                <a:avLst/>
                <a:gdLst>
                  <a:gd name="T0" fmla="*/ 0 w 83"/>
                  <a:gd name="T1" fmla="*/ 179 h 97"/>
                  <a:gd name="T2" fmla="*/ 0 w 83"/>
                  <a:gd name="T3" fmla="*/ 198 h 97"/>
                  <a:gd name="T4" fmla="*/ 112 w 83"/>
                  <a:gd name="T5" fmla="*/ 198 h 97"/>
                  <a:gd name="T6" fmla="*/ 112 w 83"/>
                  <a:gd name="T7" fmla="*/ 219 h 97"/>
                  <a:gd name="T8" fmla="*/ 133 w 83"/>
                  <a:gd name="T9" fmla="*/ 198 h 97"/>
                  <a:gd name="T10" fmla="*/ 172 w 83"/>
                  <a:gd name="T11" fmla="*/ 219 h 97"/>
                  <a:gd name="T12" fmla="*/ 172 w 83"/>
                  <a:gd name="T13" fmla="*/ 236 h 97"/>
                  <a:gd name="T14" fmla="*/ 191 w 83"/>
                  <a:gd name="T15" fmla="*/ 236 h 97"/>
                  <a:gd name="T16" fmla="*/ 191 w 83"/>
                  <a:gd name="T17" fmla="*/ 198 h 97"/>
                  <a:gd name="T18" fmla="*/ 151 w 83"/>
                  <a:gd name="T19" fmla="*/ 179 h 97"/>
                  <a:gd name="T20" fmla="*/ 172 w 83"/>
                  <a:gd name="T21" fmla="*/ 156 h 97"/>
                  <a:gd name="T22" fmla="*/ 151 w 83"/>
                  <a:gd name="T23" fmla="*/ 139 h 97"/>
                  <a:gd name="T24" fmla="*/ 172 w 83"/>
                  <a:gd name="T25" fmla="*/ 120 h 97"/>
                  <a:gd name="T26" fmla="*/ 112 w 83"/>
                  <a:gd name="T27" fmla="*/ 120 h 97"/>
                  <a:gd name="T28" fmla="*/ 97 w 83"/>
                  <a:gd name="T29" fmla="*/ 98 h 97"/>
                  <a:gd name="T30" fmla="*/ 112 w 83"/>
                  <a:gd name="T31" fmla="*/ 78 h 97"/>
                  <a:gd name="T32" fmla="*/ 97 w 83"/>
                  <a:gd name="T33" fmla="*/ 78 h 97"/>
                  <a:gd name="T34" fmla="*/ 112 w 83"/>
                  <a:gd name="T35" fmla="*/ 0 h 97"/>
                  <a:gd name="T36" fmla="*/ 77 w 83"/>
                  <a:gd name="T37" fmla="*/ 6 h 97"/>
                  <a:gd name="T38" fmla="*/ 8 w 83"/>
                  <a:gd name="T39" fmla="*/ 139 h 97"/>
                  <a:gd name="T40" fmla="*/ 8 w 83"/>
                  <a:gd name="T41" fmla="*/ 156 h 97"/>
                  <a:gd name="T42" fmla="*/ 0 w 83"/>
                  <a:gd name="T43" fmla="*/ 179 h 9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3" h="97">
                    <a:moveTo>
                      <a:pt x="0" y="72"/>
                    </a:moveTo>
                    <a:lnTo>
                      <a:pt x="0" y="80"/>
                    </a:lnTo>
                    <a:lnTo>
                      <a:pt x="48" y="80"/>
                    </a:lnTo>
                    <a:lnTo>
                      <a:pt x="48" y="88"/>
                    </a:lnTo>
                    <a:lnTo>
                      <a:pt x="57" y="80"/>
                    </a:lnTo>
                    <a:lnTo>
                      <a:pt x="73" y="88"/>
                    </a:lnTo>
                    <a:lnTo>
                      <a:pt x="73" y="96"/>
                    </a:lnTo>
                    <a:lnTo>
                      <a:pt x="82" y="96"/>
                    </a:lnTo>
                    <a:lnTo>
                      <a:pt x="82" y="80"/>
                    </a:lnTo>
                    <a:lnTo>
                      <a:pt x="65" y="72"/>
                    </a:lnTo>
                    <a:lnTo>
                      <a:pt x="73" y="63"/>
                    </a:lnTo>
                    <a:lnTo>
                      <a:pt x="65" y="56"/>
                    </a:lnTo>
                    <a:lnTo>
                      <a:pt x="73" y="48"/>
                    </a:lnTo>
                    <a:lnTo>
                      <a:pt x="48" y="48"/>
                    </a:lnTo>
                    <a:lnTo>
                      <a:pt x="42" y="40"/>
                    </a:lnTo>
                    <a:lnTo>
                      <a:pt x="48" y="31"/>
                    </a:lnTo>
                    <a:lnTo>
                      <a:pt x="42" y="31"/>
                    </a:lnTo>
                    <a:lnTo>
                      <a:pt x="48" y="0"/>
                    </a:lnTo>
                    <a:lnTo>
                      <a:pt x="32" y="6"/>
                    </a:lnTo>
                    <a:lnTo>
                      <a:pt x="8" y="56"/>
                    </a:lnTo>
                    <a:lnTo>
                      <a:pt x="8" y="63"/>
                    </a:lnTo>
                    <a:lnTo>
                      <a:pt x="0" y="72"/>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280" name="Freeform 471"/>
              <p:cNvSpPr>
                <a:spLocks/>
              </p:cNvSpPr>
              <p:nvPr/>
            </p:nvSpPr>
            <p:spPr bwMode="auto">
              <a:xfrm>
                <a:off x="3664" y="2878"/>
                <a:ext cx="395" cy="405"/>
              </a:xfrm>
              <a:custGeom>
                <a:avLst/>
                <a:gdLst>
                  <a:gd name="T0" fmla="*/ 957 w 374"/>
                  <a:gd name="T1" fmla="*/ 207 h 390"/>
                  <a:gd name="T2" fmla="*/ 997 w 374"/>
                  <a:gd name="T3" fmla="*/ 270 h 390"/>
                  <a:gd name="T4" fmla="*/ 935 w 374"/>
                  <a:gd name="T5" fmla="*/ 290 h 390"/>
                  <a:gd name="T6" fmla="*/ 869 w 374"/>
                  <a:gd name="T7" fmla="*/ 368 h 390"/>
                  <a:gd name="T8" fmla="*/ 849 w 374"/>
                  <a:gd name="T9" fmla="*/ 415 h 390"/>
                  <a:gd name="T10" fmla="*/ 820 w 374"/>
                  <a:gd name="T11" fmla="*/ 352 h 390"/>
                  <a:gd name="T12" fmla="*/ 779 w 374"/>
                  <a:gd name="T13" fmla="*/ 368 h 390"/>
                  <a:gd name="T14" fmla="*/ 820 w 374"/>
                  <a:gd name="T15" fmla="*/ 319 h 390"/>
                  <a:gd name="T16" fmla="*/ 734 w 374"/>
                  <a:gd name="T17" fmla="*/ 290 h 390"/>
                  <a:gd name="T18" fmla="*/ 695 w 374"/>
                  <a:gd name="T19" fmla="*/ 290 h 390"/>
                  <a:gd name="T20" fmla="*/ 677 w 374"/>
                  <a:gd name="T21" fmla="*/ 338 h 390"/>
                  <a:gd name="T22" fmla="*/ 718 w 374"/>
                  <a:gd name="T23" fmla="*/ 415 h 390"/>
                  <a:gd name="T24" fmla="*/ 695 w 374"/>
                  <a:gd name="T25" fmla="*/ 399 h 390"/>
                  <a:gd name="T26" fmla="*/ 629 w 374"/>
                  <a:gd name="T27" fmla="*/ 465 h 390"/>
                  <a:gd name="T28" fmla="*/ 485 w 374"/>
                  <a:gd name="T29" fmla="*/ 543 h 390"/>
                  <a:gd name="T30" fmla="*/ 460 w 374"/>
                  <a:gd name="T31" fmla="*/ 560 h 390"/>
                  <a:gd name="T32" fmla="*/ 418 w 374"/>
                  <a:gd name="T33" fmla="*/ 577 h 390"/>
                  <a:gd name="T34" fmla="*/ 418 w 374"/>
                  <a:gd name="T35" fmla="*/ 638 h 390"/>
                  <a:gd name="T36" fmla="*/ 393 w 374"/>
                  <a:gd name="T37" fmla="*/ 720 h 390"/>
                  <a:gd name="T38" fmla="*/ 351 w 374"/>
                  <a:gd name="T39" fmla="*/ 751 h 390"/>
                  <a:gd name="T40" fmla="*/ 282 w 374"/>
                  <a:gd name="T41" fmla="*/ 751 h 390"/>
                  <a:gd name="T42" fmla="*/ 174 w 374"/>
                  <a:gd name="T43" fmla="*/ 560 h 390"/>
                  <a:gd name="T44" fmla="*/ 156 w 374"/>
                  <a:gd name="T45" fmla="*/ 399 h 390"/>
                  <a:gd name="T46" fmla="*/ 89 w 374"/>
                  <a:gd name="T47" fmla="*/ 448 h 390"/>
                  <a:gd name="T48" fmla="*/ 67 w 374"/>
                  <a:gd name="T49" fmla="*/ 399 h 390"/>
                  <a:gd name="T50" fmla="*/ 48 w 374"/>
                  <a:gd name="T51" fmla="*/ 385 h 390"/>
                  <a:gd name="T52" fmla="*/ 27 w 374"/>
                  <a:gd name="T53" fmla="*/ 352 h 390"/>
                  <a:gd name="T54" fmla="*/ 89 w 374"/>
                  <a:gd name="T55" fmla="*/ 338 h 390"/>
                  <a:gd name="T56" fmla="*/ 67 w 374"/>
                  <a:gd name="T57" fmla="*/ 302 h 390"/>
                  <a:gd name="T58" fmla="*/ 48 w 374"/>
                  <a:gd name="T59" fmla="*/ 290 h 390"/>
                  <a:gd name="T60" fmla="*/ 67 w 374"/>
                  <a:gd name="T61" fmla="*/ 240 h 390"/>
                  <a:gd name="T62" fmla="*/ 133 w 374"/>
                  <a:gd name="T63" fmla="*/ 240 h 390"/>
                  <a:gd name="T64" fmla="*/ 219 w 374"/>
                  <a:gd name="T65" fmla="*/ 130 h 390"/>
                  <a:gd name="T66" fmla="*/ 240 w 374"/>
                  <a:gd name="T67" fmla="*/ 109 h 390"/>
                  <a:gd name="T68" fmla="*/ 219 w 374"/>
                  <a:gd name="T69" fmla="*/ 63 h 390"/>
                  <a:gd name="T70" fmla="*/ 219 w 374"/>
                  <a:gd name="T71" fmla="*/ 34 h 390"/>
                  <a:gd name="T72" fmla="*/ 303 w 374"/>
                  <a:gd name="T73" fmla="*/ 34 h 390"/>
                  <a:gd name="T74" fmla="*/ 393 w 374"/>
                  <a:gd name="T75" fmla="*/ 0 h 390"/>
                  <a:gd name="T76" fmla="*/ 418 w 374"/>
                  <a:gd name="T77" fmla="*/ 47 h 390"/>
                  <a:gd name="T78" fmla="*/ 393 w 374"/>
                  <a:gd name="T79" fmla="*/ 109 h 390"/>
                  <a:gd name="T80" fmla="*/ 372 w 374"/>
                  <a:gd name="T81" fmla="*/ 159 h 390"/>
                  <a:gd name="T82" fmla="*/ 418 w 374"/>
                  <a:gd name="T83" fmla="*/ 223 h 390"/>
                  <a:gd name="T84" fmla="*/ 650 w 374"/>
                  <a:gd name="T85" fmla="*/ 290 h 390"/>
                  <a:gd name="T86" fmla="*/ 677 w 374"/>
                  <a:gd name="T87" fmla="*/ 270 h 390"/>
                  <a:gd name="T88" fmla="*/ 695 w 374"/>
                  <a:gd name="T89" fmla="*/ 240 h 390"/>
                  <a:gd name="T90" fmla="*/ 718 w 374"/>
                  <a:gd name="T91" fmla="*/ 270 h 390"/>
                  <a:gd name="T92" fmla="*/ 820 w 374"/>
                  <a:gd name="T93" fmla="*/ 270 h 390"/>
                  <a:gd name="T94" fmla="*/ 914 w 374"/>
                  <a:gd name="T95" fmla="*/ 207 h 39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74" h="390">
                    <a:moveTo>
                      <a:pt x="342" y="105"/>
                    </a:moveTo>
                    <a:lnTo>
                      <a:pt x="358" y="105"/>
                    </a:lnTo>
                    <a:lnTo>
                      <a:pt x="373" y="121"/>
                    </a:lnTo>
                    <a:lnTo>
                      <a:pt x="373" y="137"/>
                    </a:lnTo>
                    <a:lnTo>
                      <a:pt x="358" y="137"/>
                    </a:lnTo>
                    <a:lnTo>
                      <a:pt x="349" y="146"/>
                    </a:lnTo>
                    <a:lnTo>
                      <a:pt x="333" y="178"/>
                    </a:lnTo>
                    <a:lnTo>
                      <a:pt x="326" y="187"/>
                    </a:lnTo>
                    <a:lnTo>
                      <a:pt x="318" y="202"/>
                    </a:lnTo>
                    <a:lnTo>
                      <a:pt x="318" y="211"/>
                    </a:lnTo>
                    <a:lnTo>
                      <a:pt x="308" y="187"/>
                    </a:lnTo>
                    <a:lnTo>
                      <a:pt x="308" y="178"/>
                    </a:lnTo>
                    <a:lnTo>
                      <a:pt x="301" y="187"/>
                    </a:lnTo>
                    <a:lnTo>
                      <a:pt x="293" y="187"/>
                    </a:lnTo>
                    <a:lnTo>
                      <a:pt x="293" y="178"/>
                    </a:lnTo>
                    <a:lnTo>
                      <a:pt x="308" y="162"/>
                    </a:lnTo>
                    <a:lnTo>
                      <a:pt x="276" y="162"/>
                    </a:lnTo>
                    <a:lnTo>
                      <a:pt x="276" y="146"/>
                    </a:lnTo>
                    <a:lnTo>
                      <a:pt x="268" y="146"/>
                    </a:lnTo>
                    <a:lnTo>
                      <a:pt x="261" y="146"/>
                    </a:lnTo>
                    <a:lnTo>
                      <a:pt x="261" y="153"/>
                    </a:lnTo>
                    <a:lnTo>
                      <a:pt x="252" y="170"/>
                    </a:lnTo>
                    <a:lnTo>
                      <a:pt x="261" y="170"/>
                    </a:lnTo>
                    <a:lnTo>
                      <a:pt x="268" y="211"/>
                    </a:lnTo>
                    <a:lnTo>
                      <a:pt x="261" y="211"/>
                    </a:lnTo>
                    <a:lnTo>
                      <a:pt x="261" y="202"/>
                    </a:lnTo>
                    <a:lnTo>
                      <a:pt x="243" y="211"/>
                    </a:lnTo>
                    <a:lnTo>
                      <a:pt x="236" y="236"/>
                    </a:lnTo>
                    <a:lnTo>
                      <a:pt x="221" y="242"/>
                    </a:lnTo>
                    <a:lnTo>
                      <a:pt x="180" y="276"/>
                    </a:lnTo>
                    <a:lnTo>
                      <a:pt x="180" y="283"/>
                    </a:lnTo>
                    <a:lnTo>
                      <a:pt x="171" y="283"/>
                    </a:lnTo>
                    <a:lnTo>
                      <a:pt x="162" y="292"/>
                    </a:lnTo>
                    <a:lnTo>
                      <a:pt x="156" y="292"/>
                    </a:lnTo>
                    <a:lnTo>
                      <a:pt x="156" y="299"/>
                    </a:lnTo>
                    <a:lnTo>
                      <a:pt x="156" y="324"/>
                    </a:lnTo>
                    <a:lnTo>
                      <a:pt x="147" y="339"/>
                    </a:lnTo>
                    <a:lnTo>
                      <a:pt x="147" y="364"/>
                    </a:lnTo>
                    <a:lnTo>
                      <a:pt x="139" y="373"/>
                    </a:lnTo>
                    <a:lnTo>
                      <a:pt x="131" y="380"/>
                    </a:lnTo>
                    <a:lnTo>
                      <a:pt x="122" y="389"/>
                    </a:lnTo>
                    <a:lnTo>
                      <a:pt x="106" y="380"/>
                    </a:lnTo>
                    <a:lnTo>
                      <a:pt x="82" y="307"/>
                    </a:lnTo>
                    <a:lnTo>
                      <a:pt x="65" y="283"/>
                    </a:lnTo>
                    <a:lnTo>
                      <a:pt x="59" y="236"/>
                    </a:lnTo>
                    <a:lnTo>
                      <a:pt x="59" y="202"/>
                    </a:lnTo>
                    <a:lnTo>
                      <a:pt x="50" y="218"/>
                    </a:lnTo>
                    <a:lnTo>
                      <a:pt x="34" y="227"/>
                    </a:lnTo>
                    <a:lnTo>
                      <a:pt x="9" y="202"/>
                    </a:lnTo>
                    <a:lnTo>
                      <a:pt x="25" y="202"/>
                    </a:lnTo>
                    <a:lnTo>
                      <a:pt x="25" y="195"/>
                    </a:lnTo>
                    <a:lnTo>
                      <a:pt x="19" y="195"/>
                    </a:lnTo>
                    <a:lnTo>
                      <a:pt x="0" y="187"/>
                    </a:lnTo>
                    <a:lnTo>
                      <a:pt x="9" y="178"/>
                    </a:lnTo>
                    <a:lnTo>
                      <a:pt x="34" y="178"/>
                    </a:lnTo>
                    <a:lnTo>
                      <a:pt x="34" y="170"/>
                    </a:lnTo>
                    <a:lnTo>
                      <a:pt x="34" y="153"/>
                    </a:lnTo>
                    <a:lnTo>
                      <a:pt x="25" y="153"/>
                    </a:lnTo>
                    <a:lnTo>
                      <a:pt x="25" y="146"/>
                    </a:lnTo>
                    <a:lnTo>
                      <a:pt x="19" y="146"/>
                    </a:lnTo>
                    <a:lnTo>
                      <a:pt x="19" y="130"/>
                    </a:lnTo>
                    <a:lnTo>
                      <a:pt x="25" y="121"/>
                    </a:lnTo>
                    <a:lnTo>
                      <a:pt x="34" y="130"/>
                    </a:lnTo>
                    <a:lnTo>
                      <a:pt x="50" y="121"/>
                    </a:lnTo>
                    <a:lnTo>
                      <a:pt x="90" y="74"/>
                    </a:lnTo>
                    <a:lnTo>
                      <a:pt x="82" y="65"/>
                    </a:lnTo>
                    <a:lnTo>
                      <a:pt x="90" y="65"/>
                    </a:lnTo>
                    <a:lnTo>
                      <a:pt x="90" y="56"/>
                    </a:lnTo>
                    <a:lnTo>
                      <a:pt x="74" y="50"/>
                    </a:lnTo>
                    <a:lnTo>
                      <a:pt x="82" y="33"/>
                    </a:lnTo>
                    <a:lnTo>
                      <a:pt x="74" y="25"/>
                    </a:lnTo>
                    <a:lnTo>
                      <a:pt x="82" y="16"/>
                    </a:lnTo>
                    <a:lnTo>
                      <a:pt x="99" y="25"/>
                    </a:lnTo>
                    <a:lnTo>
                      <a:pt x="114" y="16"/>
                    </a:lnTo>
                    <a:lnTo>
                      <a:pt x="122" y="8"/>
                    </a:lnTo>
                    <a:lnTo>
                      <a:pt x="147" y="0"/>
                    </a:lnTo>
                    <a:lnTo>
                      <a:pt x="156" y="8"/>
                    </a:lnTo>
                    <a:lnTo>
                      <a:pt x="156" y="25"/>
                    </a:lnTo>
                    <a:lnTo>
                      <a:pt x="139" y="40"/>
                    </a:lnTo>
                    <a:lnTo>
                      <a:pt x="147" y="56"/>
                    </a:lnTo>
                    <a:lnTo>
                      <a:pt x="131" y="56"/>
                    </a:lnTo>
                    <a:lnTo>
                      <a:pt x="139" y="81"/>
                    </a:lnTo>
                    <a:lnTo>
                      <a:pt x="162" y="90"/>
                    </a:lnTo>
                    <a:lnTo>
                      <a:pt x="156" y="113"/>
                    </a:lnTo>
                    <a:lnTo>
                      <a:pt x="171" y="121"/>
                    </a:lnTo>
                    <a:lnTo>
                      <a:pt x="243" y="146"/>
                    </a:lnTo>
                    <a:lnTo>
                      <a:pt x="252" y="146"/>
                    </a:lnTo>
                    <a:lnTo>
                      <a:pt x="252" y="137"/>
                    </a:lnTo>
                    <a:lnTo>
                      <a:pt x="252" y="121"/>
                    </a:lnTo>
                    <a:lnTo>
                      <a:pt x="261" y="121"/>
                    </a:lnTo>
                    <a:lnTo>
                      <a:pt x="268" y="130"/>
                    </a:lnTo>
                    <a:lnTo>
                      <a:pt x="268" y="137"/>
                    </a:lnTo>
                    <a:lnTo>
                      <a:pt x="301" y="137"/>
                    </a:lnTo>
                    <a:lnTo>
                      <a:pt x="308" y="137"/>
                    </a:lnTo>
                    <a:lnTo>
                      <a:pt x="301" y="121"/>
                    </a:lnTo>
                    <a:lnTo>
                      <a:pt x="342" y="105"/>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281" name="Freeform 472"/>
              <p:cNvSpPr>
                <a:spLocks/>
              </p:cNvSpPr>
              <p:nvPr/>
            </p:nvSpPr>
            <p:spPr bwMode="auto">
              <a:xfrm>
                <a:off x="3931" y="2583"/>
                <a:ext cx="431" cy="203"/>
              </a:xfrm>
              <a:custGeom>
                <a:avLst/>
                <a:gdLst>
                  <a:gd name="T0" fmla="*/ 719 w 408"/>
                  <a:gd name="T1" fmla="*/ 100 h 195"/>
                  <a:gd name="T2" fmla="*/ 588 w 408"/>
                  <a:gd name="T3" fmla="*/ 47 h 195"/>
                  <a:gd name="T4" fmla="*/ 550 w 408"/>
                  <a:gd name="T5" fmla="*/ 64 h 195"/>
                  <a:gd name="T6" fmla="*/ 522 w 408"/>
                  <a:gd name="T7" fmla="*/ 64 h 195"/>
                  <a:gd name="T8" fmla="*/ 486 w 408"/>
                  <a:gd name="T9" fmla="*/ 9 h 195"/>
                  <a:gd name="T10" fmla="*/ 392 w 408"/>
                  <a:gd name="T11" fmla="*/ 0 h 195"/>
                  <a:gd name="T12" fmla="*/ 350 w 408"/>
                  <a:gd name="T13" fmla="*/ 9 h 195"/>
                  <a:gd name="T14" fmla="*/ 350 w 408"/>
                  <a:gd name="T15" fmla="*/ 47 h 195"/>
                  <a:gd name="T16" fmla="*/ 350 w 408"/>
                  <a:gd name="T17" fmla="*/ 83 h 195"/>
                  <a:gd name="T18" fmla="*/ 258 w 408"/>
                  <a:gd name="T19" fmla="*/ 83 h 195"/>
                  <a:gd name="T20" fmla="*/ 217 w 408"/>
                  <a:gd name="T21" fmla="*/ 64 h 195"/>
                  <a:gd name="T22" fmla="*/ 132 w 408"/>
                  <a:gd name="T23" fmla="*/ 47 h 195"/>
                  <a:gd name="T24" fmla="*/ 27 w 408"/>
                  <a:gd name="T25" fmla="*/ 100 h 195"/>
                  <a:gd name="T26" fmla="*/ 0 w 408"/>
                  <a:gd name="T27" fmla="*/ 117 h 195"/>
                  <a:gd name="T28" fmla="*/ 41 w 408"/>
                  <a:gd name="T29" fmla="*/ 167 h 195"/>
                  <a:gd name="T30" fmla="*/ 90 w 408"/>
                  <a:gd name="T31" fmla="*/ 167 h 195"/>
                  <a:gd name="T32" fmla="*/ 110 w 408"/>
                  <a:gd name="T33" fmla="*/ 199 h 195"/>
                  <a:gd name="T34" fmla="*/ 110 w 408"/>
                  <a:gd name="T35" fmla="*/ 269 h 195"/>
                  <a:gd name="T36" fmla="*/ 241 w 408"/>
                  <a:gd name="T37" fmla="*/ 301 h 195"/>
                  <a:gd name="T38" fmla="*/ 311 w 408"/>
                  <a:gd name="T39" fmla="*/ 353 h 195"/>
                  <a:gd name="T40" fmla="*/ 436 w 408"/>
                  <a:gd name="T41" fmla="*/ 353 h 195"/>
                  <a:gd name="T42" fmla="*/ 496 w 408"/>
                  <a:gd name="T43" fmla="*/ 384 h 195"/>
                  <a:gd name="T44" fmla="*/ 588 w 408"/>
                  <a:gd name="T45" fmla="*/ 400 h 195"/>
                  <a:gd name="T46" fmla="*/ 678 w 408"/>
                  <a:gd name="T47" fmla="*/ 365 h 195"/>
                  <a:gd name="T48" fmla="*/ 766 w 408"/>
                  <a:gd name="T49" fmla="*/ 365 h 195"/>
                  <a:gd name="T50" fmla="*/ 823 w 408"/>
                  <a:gd name="T51" fmla="*/ 313 h 195"/>
                  <a:gd name="T52" fmla="*/ 810 w 408"/>
                  <a:gd name="T53" fmla="*/ 301 h 195"/>
                  <a:gd name="T54" fmla="*/ 854 w 408"/>
                  <a:gd name="T55" fmla="*/ 269 h 195"/>
                  <a:gd name="T56" fmla="*/ 894 w 408"/>
                  <a:gd name="T57" fmla="*/ 282 h 195"/>
                  <a:gd name="T58" fmla="*/ 956 w 408"/>
                  <a:gd name="T59" fmla="*/ 249 h 195"/>
                  <a:gd name="T60" fmla="*/ 1000 w 408"/>
                  <a:gd name="T61" fmla="*/ 215 h 195"/>
                  <a:gd name="T62" fmla="*/ 1094 w 408"/>
                  <a:gd name="T63" fmla="*/ 215 h 195"/>
                  <a:gd name="T64" fmla="*/ 1066 w 408"/>
                  <a:gd name="T65" fmla="*/ 183 h 195"/>
                  <a:gd name="T66" fmla="*/ 1043 w 408"/>
                  <a:gd name="T67" fmla="*/ 167 h 195"/>
                  <a:gd name="T68" fmla="*/ 1000 w 408"/>
                  <a:gd name="T69" fmla="*/ 183 h 195"/>
                  <a:gd name="T70" fmla="*/ 956 w 408"/>
                  <a:gd name="T71" fmla="*/ 183 h 195"/>
                  <a:gd name="T72" fmla="*/ 956 w 408"/>
                  <a:gd name="T73" fmla="*/ 117 h 195"/>
                  <a:gd name="T74" fmla="*/ 985 w 408"/>
                  <a:gd name="T75" fmla="*/ 83 h 195"/>
                  <a:gd name="T76" fmla="*/ 915 w 408"/>
                  <a:gd name="T77" fmla="*/ 64 h 195"/>
                  <a:gd name="T78" fmla="*/ 869 w 408"/>
                  <a:gd name="T79" fmla="*/ 100 h 195"/>
                  <a:gd name="T80" fmla="*/ 779 w 408"/>
                  <a:gd name="T81" fmla="*/ 117 h 195"/>
                  <a:gd name="T82" fmla="*/ 719 w 408"/>
                  <a:gd name="T83" fmla="*/ 100 h 19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08" h="195">
                    <a:moveTo>
                      <a:pt x="268" y="49"/>
                    </a:moveTo>
                    <a:lnTo>
                      <a:pt x="220" y="24"/>
                    </a:lnTo>
                    <a:lnTo>
                      <a:pt x="205" y="32"/>
                    </a:lnTo>
                    <a:lnTo>
                      <a:pt x="195" y="32"/>
                    </a:lnTo>
                    <a:lnTo>
                      <a:pt x="180" y="9"/>
                    </a:lnTo>
                    <a:lnTo>
                      <a:pt x="146" y="0"/>
                    </a:lnTo>
                    <a:lnTo>
                      <a:pt x="130" y="9"/>
                    </a:lnTo>
                    <a:lnTo>
                      <a:pt x="130" y="24"/>
                    </a:lnTo>
                    <a:lnTo>
                      <a:pt x="130" y="40"/>
                    </a:lnTo>
                    <a:lnTo>
                      <a:pt x="97" y="40"/>
                    </a:lnTo>
                    <a:lnTo>
                      <a:pt x="81" y="32"/>
                    </a:lnTo>
                    <a:lnTo>
                      <a:pt x="49" y="24"/>
                    </a:lnTo>
                    <a:lnTo>
                      <a:pt x="9" y="49"/>
                    </a:lnTo>
                    <a:lnTo>
                      <a:pt x="0" y="57"/>
                    </a:lnTo>
                    <a:lnTo>
                      <a:pt x="16" y="81"/>
                    </a:lnTo>
                    <a:lnTo>
                      <a:pt x="34" y="81"/>
                    </a:lnTo>
                    <a:lnTo>
                      <a:pt x="41" y="97"/>
                    </a:lnTo>
                    <a:lnTo>
                      <a:pt x="41" y="130"/>
                    </a:lnTo>
                    <a:lnTo>
                      <a:pt x="90" y="146"/>
                    </a:lnTo>
                    <a:lnTo>
                      <a:pt x="115" y="171"/>
                    </a:lnTo>
                    <a:lnTo>
                      <a:pt x="162" y="171"/>
                    </a:lnTo>
                    <a:lnTo>
                      <a:pt x="186" y="186"/>
                    </a:lnTo>
                    <a:lnTo>
                      <a:pt x="220" y="194"/>
                    </a:lnTo>
                    <a:lnTo>
                      <a:pt x="252" y="177"/>
                    </a:lnTo>
                    <a:lnTo>
                      <a:pt x="285" y="177"/>
                    </a:lnTo>
                    <a:lnTo>
                      <a:pt x="308" y="152"/>
                    </a:lnTo>
                    <a:lnTo>
                      <a:pt x="302" y="146"/>
                    </a:lnTo>
                    <a:lnTo>
                      <a:pt x="317" y="130"/>
                    </a:lnTo>
                    <a:lnTo>
                      <a:pt x="333" y="137"/>
                    </a:lnTo>
                    <a:lnTo>
                      <a:pt x="357" y="121"/>
                    </a:lnTo>
                    <a:lnTo>
                      <a:pt x="373" y="105"/>
                    </a:lnTo>
                    <a:lnTo>
                      <a:pt x="407" y="105"/>
                    </a:lnTo>
                    <a:lnTo>
                      <a:pt x="397" y="89"/>
                    </a:lnTo>
                    <a:lnTo>
                      <a:pt x="389" y="81"/>
                    </a:lnTo>
                    <a:lnTo>
                      <a:pt x="373" y="89"/>
                    </a:lnTo>
                    <a:lnTo>
                      <a:pt x="357" y="89"/>
                    </a:lnTo>
                    <a:lnTo>
                      <a:pt x="357" y="57"/>
                    </a:lnTo>
                    <a:lnTo>
                      <a:pt x="366" y="40"/>
                    </a:lnTo>
                    <a:lnTo>
                      <a:pt x="342" y="32"/>
                    </a:lnTo>
                    <a:lnTo>
                      <a:pt x="325" y="49"/>
                    </a:lnTo>
                    <a:lnTo>
                      <a:pt x="292" y="57"/>
                    </a:lnTo>
                    <a:lnTo>
                      <a:pt x="268" y="49"/>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282" name="Freeform 473"/>
              <p:cNvSpPr>
                <a:spLocks/>
              </p:cNvSpPr>
              <p:nvPr/>
            </p:nvSpPr>
            <p:spPr bwMode="auto">
              <a:xfrm>
                <a:off x="3019" y="2071"/>
                <a:ext cx="149" cy="320"/>
              </a:xfrm>
              <a:custGeom>
                <a:avLst/>
                <a:gdLst>
                  <a:gd name="T0" fmla="*/ 284 w 141"/>
                  <a:gd name="T1" fmla="*/ 81 h 308"/>
                  <a:gd name="T2" fmla="*/ 284 w 141"/>
                  <a:gd name="T3" fmla="*/ 131 h 308"/>
                  <a:gd name="T4" fmla="*/ 334 w 141"/>
                  <a:gd name="T5" fmla="*/ 161 h 308"/>
                  <a:gd name="T6" fmla="*/ 312 w 141"/>
                  <a:gd name="T7" fmla="*/ 209 h 308"/>
                  <a:gd name="T8" fmla="*/ 334 w 141"/>
                  <a:gd name="T9" fmla="*/ 289 h 308"/>
                  <a:gd name="T10" fmla="*/ 312 w 141"/>
                  <a:gd name="T11" fmla="*/ 338 h 308"/>
                  <a:gd name="T12" fmla="*/ 353 w 141"/>
                  <a:gd name="T13" fmla="*/ 391 h 308"/>
                  <a:gd name="T14" fmla="*/ 334 w 141"/>
                  <a:gd name="T15" fmla="*/ 417 h 308"/>
                  <a:gd name="T16" fmla="*/ 376 w 141"/>
                  <a:gd name="T17" fmla="*/ 454 h 308"/>
                  <a:gd name="T18" fmla="*/ 376 w 141"/>
                  <a:gd name="T19" fmla="*/ 468 h 308"/>
                  <a:gd name="T20" fmla="*/ 312 w 141"/>
                  <a:gd name="T21" fmla="*/ 551 h 308"/>
                  <a:gd name="T22" fmla="*/ 243 w 141"/>
                  <a:gd name="T23" fmla="*/ 580 h 308"/>
                  <a:gd name="T24" fmla="*/ 225 w 141"/>
                  <a:gd name="T25" fmla="*/ 580 h 308"/>
                  <a:gd name="T26" fmla="*/ 110 w 141"/>
                  <a:gd name="T27" fmla="*/ 609 h 308"/>
                  <a:gd name="T28" fmla="*/ 27 w 141"/>
                  <a:gd name="T29" fmla="*/ 580 h 308"/>
                  <a:gd name="T30" fmla="*/ 45 w 141"/>
                  <a:gd name="T31" fmla="*/ 531 h 308"/>
                  <a:gd name="T32" fmla="*/ 27 w 141"/>
                  <a:gd name="T33" fmla="*/ 480 h 308"/>
                  <a:gd name="T34" fmla="*/ 45 w 141"/>
                  <a:gd name="T35" fmla="*/ 454 h 308"/>
                  <a:gd name="T36" fmla="*/ 132 w 141"/>
                  <a:gd name="T37" fmla="*/ 351 h 308"/>
                  <a:gd name="T38" fmla="*/ 161 w 141"/>
                  <a:gd name="T39" fmla="*/ 338 h 308"/>
                  <a:gd name="T40" fmla="*/ 161 w 141"/>
                  <a:gd name="T41" fmla="*/ 303 h 308"/>
                  <a:gd name="T42" fmla="*/ 132 w 141"/>
                  <a:gd name="T43" fmla="*/ 289 h 308"/>
                  <a:gd name="T44" fmla="*/ 110 w 141"/>
                  <a:gd name="T45" fmla="*/ 289 h 308"/>
                  <a:gd name="T46" fmla="*/ 90 w 141"/>
                  <a:gd name="T47" fmla="*/ 141 h 308"/>
                  <a:gd name="T48" fmla="*/ 0 w 141"/>
                  <a:gd name="T49" fmla="*/ 81 h 308"/>
                  <a:gd name="T50" fmla="*/ 27 w 141"/>
                  <a:gd name="T51" fmla="*/ 59 h 308"/>
                  <a:gd name="T52" fmla="*/ 67 w 141"/>
                  <a:gd name="T53" fmla="*/ 96 h 308"/>
                  <a:gd name="T54" fmla="*/ 161 w 141"/>
                  <a:gd name="T55" fmla="*/ 96 h 308"/>
                  <a:gd name="T56" fmla="*/ 180 w 141"/>
                  <a:gd name="T57" fmla="*/ 81 h 308"/>
                  <a:gd name="T58" fmla="*/ 201 w 141"/>
                  <a:gd name="T59" fmla="*/ 8 h 308"/>
                  <a:gd name="T60" fmla="*/ 243 w 141"/>
                  <a:gd name="T61" fmla="*/ 0 h 308"/>
                  <a:gd name="T62" fmla="*/ 312 w 141"/>
                  <a:gd name="T63" fmla="*/ 34 h 308"/>
                  <a:gd name="T64" fmla="*/ 284 w 141"/>
                  <a:gd name="T65" fmla="*/ 81 h 3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1" h="308">
                    <a:moveTo>
                      <a:pt x="106" y="40"/>
                    </a:moveTo>
                    <a:lnTo>
                      <a:pt x="106" y="65"/>
                    </a:lnTo>
                    <a:lnTo>
                      <a:pt x="124" y="81"/>
                    </a:lnTo>
                    <a:lnTo>
                      <a:pt x="115" y="105"/>
                    </a:lnTo>
                    <a:lnTo>
                      <a:pt x="124" y="145"/>
                    </a:lnTo>
                    <a:lnTo>
                      <a:pt x="115" y="170"/>
                    </a:lnTo>
                    <a:lnTo>
                      <a:pt x="131" y="195"/>
                    </a:lnTo>
                    <a:lnTo>
                      <a:pt x="124" y="210"/>
                    </a:lnTo>
                    <a:lnTo>
                      <a:pt x="140" y="227"/>
                    </a:lnTo>
                    <a:lnTo>
                      <a:pt x="140" y="235"/>
                    </a:lnTo>
                    <a:lnTo>
                      <a:pt x="115" y="276"/>
                    </a:lnTo>
                    <a:lnTo>
                      <a:pt x="91" y="292"/>
                    </a:lnTo>
                    <a:lnTo>
                      <a:pt x="83" y="292"/>
                    </a:lnTo>
                    <a:lnTo>
                      <a:pt x="41" y="307"/>
                    </a:lnTo>
                    <a:lnTo>
                      <a:pt x="9" y="292"/>
                    </a:lnTo>
                    <a:lnTo>
                      <a:pt x="18" y="267"/>
                    </a:lnTo>
                    <a:lnTo>
                      <a:pt x="9" y="242"/>
                    </a:lnTo>
                    <a:lnTo>
                      <a:pt x="18" y="227"/>
                    </a:lnTo>
                    <a:lnTo>
                      <a:pt x="49" y="177"/>
                    </a:lnTo>
                    <a:lnTo>
                      <a:pt x="59" y="170"/>
                    </a:lnTo>
                    <a:lnTo>
                      <a:pt x="59" y="153"/>
                    </a:lnTo>
                    <a:lnTo>
                      <a:pt x="49" y="145"/>
                    </a:lnTo>
                    <a:lnTo>
                      <a:pt x="41" y="145"/>
                    </a:lnTo>
                    <a:lnTo>
                      <a:pt x="34" y="71"/>
                    </a:lnTo>
                    <a:lnTo>
                      <a:pt x="0" y="40"/>
                    </a:lnTo>
                    <a:lnTo>
                      <a:pt x="9" y="31"/>
                    </a:lnTo>
                    <a:lnTo>
                      <a:pt x="25" y="49"/>
                    </a:lnTo>
                    <a:lnTo>
                      <a:pt x="59" y="49"/>
                    </a:lnTo>
                    <a:lnTo>
                      <a:pt x="66" y="40"/>
                    </a:lnTo>
                    <a:lnTo>
                      <a:pt x="74" y="8"/>
                    </a:lnTo>
                    <a:lnTo>
                      <a:pt x="91" y="0"/>
                    </a:lnTo>
                    <a:lnTo>
                      <a:pt x="115" y="16"/>
                    </a:lnTo>
                    <a:lnTo>
                      <a:pt x="106" y="40"/>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283" name="Freeform 474"/>
              <p:cNvSpPr>
                <a:spLocks/>
              </p:cNvSpPr>
              <p:nvPr/>
            </p:nvSpPr>
            <p:spPr bwMode="auto">
              <a:xfrm>
                <a:off x="1160" y="2936"/>
                <a:ext cx="404" cy="262"/>
              </a:xfrm>
              <a:custGeom>
                <a:avLst/>
                <a:gdLst>
                  <a:gd name="T0" fmla="*/ 634 w 383"/>
                  <a:gd name="T1" fmla="*/ 231 h 252"/>
                  <a:gd name="T2" fmla="*/ 656 w 383"/>
                  <a:gd name="T3" fmla="*/ 311 h 252"/>
                  <a:gd name="T4" fmla="*/ 698 w 383"/>
                  <a:gd name="T5" fmla="*/ 393 h 252"/>
                  <a:gd name="T6" fmla="*/ 828 w 383"/>
                  <a:gd name="T7" fmla="*/ 393 h 252"/>
                  <a:gd name="T8" fmla="*/ 848 w 383"/>
                  <a:gd name="T9" fmla="*/ 393 h 252"/>
                  <a:gd name="T10" fmla="*/ 894 w 383"/>
                  <a:gd name="T11" fmla="*/ 326 h 252"/>
                  <a:gd name="T12" fmla="*/ 976 w 383"/>
                  <a:gd name="T13" fmla="*/ 311 h 252"/>
                  <a:gd name="T14" fmla="*/ 976 w 383"/>
                  <a:gd name="T15" fmla="*/ 393 h 252"/>
                  <a:gd name="T16" fmla="*/ 950 w 383"/>
                  <a:gd name="T17" fmla="*/ 393 h 252"/>
                  <a:gd name="T18" fmla="*/ 864 w 383"/>
                  <a:gd name="T19" fmla="*/ 408 h 252"/>
                  <a:gd name="T20" fmla="*/ 894 w 383"/>
                  <a:gd name="T21" fmla="*/ 457 h 252"/>
                  <a:gd name="T22" fmla="*/ 828 w 383"/>
                  <a:gd name="T23" fmla="*/ 507 h 252"/>
                  <a:gd name="T24" fmla="*/ 724 w 383"/>
                  <a:gd name="T25" fmla="*/ 457 h 252"/>
                  <a:gd name="T26" fmla="*/ 634 w 383"/>
                  <a:gd name="T27" fmla="*/ 457 h 252"/>
                  <a:gd name="T28" fmla="*/ 509 w 383"/>
                  <a:gd name="T29" fmla="*/ 408 h 252"/>
                  <a:gd name="T30" fmla="*/ 403 w 383"/>
                  <a:gd name="T31" fmla="*/ 374 h 252"/>
                  <a:gd name="T32" fmla="*/ 403 w 383"/>
                  <a:gd name="T33" fmla="*/ 326 h 252"/>
                  <a:gd name="T34" fmla="*/ 300 w 383"/>
                  <a:gd name="T35" fmla="*/ 214 h 252"/>
                  <a:gd name="T36" fmla="*/ 254 w 383"/>
                  <a:gd name="T37" fmla="*/ 183 h 252"/>
                  <a:gd name="T38" fmla="*/ 210 w 383"/>
                  <a:gd name="T39" fmla="*/ 132 h 252"/>
                  <a:gd name="T40" fmla="*/ 168 w 383"/>
                  <a:gd name="T41" fmla="*/ 98 h 252"/>
                  <a:gd name="T42" fmla="*/ 104 w 383"/>
                  <a:gd name="T43" fmla="*/ 36 h 252"/>
                  <a:gd name="T44" fmla="*/ 84 w 383"/>
                  <a:gd name="T45" fmla="*/ 67 h 252"/>
                  <a:gd name="T46" fmla="*/ 210 w 383"/>
                  <a:gd name="T47" fmla="*/ 245 h 252"/>
                  <a:gd name="T48" fmla="*/ 254 w 383"/>
                  <a:gd name="T49" fmla="*/ 264 h 252"/>
                  <a:gd name="T50" fmla="*/ 210 w 383"/>
                  <a:gd name="T51" fmla="*/ 264 h 252"/>
                  <a:gd name="T52" fmla="*/ 168 w 383"/>
                  <a:gd name="T53" fmla="*/ 214 h 252"/>
                  <a:gd name="T54" fmla="*/ 84 w 383"/>
                  <a:gd name="T55" fmla="*/ 163 h 252"/>
                  <a:gd name="T56" fmla="*/ 84 w 383"/>
                  <a:gd name="T57" fmla="*/ 148 h 252"/>
                  <a:gd name="T58" fmla="*/ 40 w 383"/>
                  <a:gd name="T59" fmla="*/ 84 h 252"/>
                  <a:gd name="T60" fmla="*/ 61 w 383"/>
                  <a:gd name="T61" fmla="*/ 0 h 252"/>
                  <a:gd name="T62" fmla="*/ 360 w 383"/>
                  <a:gd name="T63" fmla="*/ 9 h 252"/>
                  <a:gd name="T64" fmla="*/ 403 w 383"/>
                  <a:gd name="T65" fmla="*/ 84 h 252"/>
                  <a:gd name="T66" fmla="*/ 470 w 383"/>
                  <a:gd name="T67" fmla="*/ 98 h 252"/>
                  <a:gd name="T68" fmla="*/ 509 w 383"/>
                  <a:gd name="T69" fmla="*/ 84 h 252"/>
                  <a:gd name="T70" fmla="*/ 656 w 383"/>
                  <a:gd name="T71" fmla="*/ 194 h 2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83" h="252">
                    <a:moveTo>
                      <a:pt x="251" y="97"/>
                    </a:moveTo>
                    <a:lnTo>
                      <a:pt x="243" y="114"/>
                    </a:lnTo>
                    <a:lnTo>
                      <a:pt x="243" y="146"/>
                    </a:lnTo>
                    <a:lnTo>
                      <a:pt x="251" y="155"/>
                    </a:lnTo>
                    <a:lnTo>
                      <a:pt x="251" y="162"/>
                    </a:lnTo>
                    <a:lnTo>
                      <a:pt x="268" y="196"/>
                    </a:lnTo>
                    <a:lnTo>
                      <a:pt x="292" y="203"/>
                    </a:lnTo>
                    <a:lnTo>
                      <a:pt x="317" y="196"/>
                    </a:lnTo>
                    <a:lnTo>
                      <a:pt x="332" y="196"/>
                    </a:lnTo>
                    <a:lnTo>
                      <a:pt x="323" y="196"/>
                    </a:lnTo>
                    <a:lnTo>
                      <a:pt x="332" y="186"/>
                    </a:lnTo>
                    <a:lnTo>
                      <a:pt x="341" y="162"/>
                    </a:lnTo>
                    <a:lnTo>
                      <a:pt x="348" y="162"/>
                    </a:lnTo>
                    <a:lnTo>
                      <a:pt x="373" y="155"/>
                    </a:lnTo>
                    <a:lnTo>
                      <a:pt x="382" y="162"/>
                    </a:lnTo>
                    <a:lnTo>
                      <a:pt x="373" y="196"/>
                    </a:lnTo>
                    <a:lnTo>
                      <a:pt x="373" y="203"/>
                    </a:lnTo>
                    <a:lnTo>
                      <a:pt x="364" y="196"/>
                    </a:lnTo>
                    <a:lnTo>
                      <a:pt x="357" y="203"/>
                    </a:lnTo>
                    <a:lnTo>
                      <a:pt x="332" y="203"/>
                    </a:lnTo>
                    <a:lnTo>
                      <a:pt x="323" y="211"/>
                    </a:lnTo>
                    <a:lnTo>
                      <a:pt x="341" y="227"/>
                    </a:lnTo>
                    <a:lnTo>
                      <a:pt x="323" y="227"/>
                    </a:lnTo>
                    <a:lnTo>
                      <a:pt x="317" y="251"/>
                    </a:lnTo>
                    <a:lnTo>
                      <a:pt x="292" y="227"/>
                    </a:lnTo>
                    <a:lnTo>
                      <a:pt x="276" y="227"/>
                    </a:lnTo>
                    <a:lnTo>
                      <a:pt x="268" y="236"/>
                    </a:lnTo>
                    <a:lnTo>
                      <a:pt x="243" y="227"/>
                    </a:lnTo>
                    <a:lnTo>
                      <a:pt x="202" y="211"/>
                    </a:lnTo>
                    <a:lnTo>
                      <a:pt x="195" y="203"/>
                    </a:lnTo>
                    <a:lnTo>
                      <a:pt x="171" y="203"/>
                    </a:lnTo>
                    <a:lnTo>
                      <a:pt x="155" y="186"/>
                    </a:lnTo>
                    <a:lnTo>
                      <a:pt x="146" y="171"/>
                    </a:lnTo>
                    <a:lnTo>
                      <a:pt x="155" y="162"/>
                    </a:lnTo>
                    <a:lnTo>
                      <a:pt x="146" y="146"/>
                    </a:lnTo>
                    <a:lnTo>
                      <a:pt x="114" y="106"/>
                    </a:lnTo>
                    <a:lnTo>
                      <a:pt x="96" y="97"/>
                    </a:lnTo>
                    <a:lnTo>
                      <a:pt x="96" y="90"/>
                    </a:lnTo>
                    <a:lnTo>
                      <a:pt x="81" y="74"/>
                    </a:lnTo>
                    <a:lnTo>
                      <a:pt x="81" y="65"/>
                    </a:lnTo>
                    <a:lnTo>
                      <a:pt x="72" y="65"/>
                    </a:lnTo>
                    <a:lnTo>
                      <a:pt x="64" y="49"/>
                    </a:lnTo>
                    <a:lnTo>
                      <a:pt x="49" y="18"/>
                    </a:lnTo>
                    <a:lnTo>
                      <a:pt x="40" y="18"/>
                    </a:lnTo>
                    <a:lnTo>
                      <a:pt x="24" y="9"/>
                    </a:lnTo>
                    <a:lnTo>
                      <a:pt x="32" y="34"/>
                    </a:lnTo>
                    <a:lnTo>
                      <a:pt x="72" y="90"/>
                    </a:lnTo>
                    <a:lnTo>
                      <a:pt x="81" y="122"/>
                    </a:lnTo>
                    <a:lnTo>
                      <a:pt x="89" y="122"/>
                    </a:lnTo>
                    <a:lnTo>
                      <a:pt x="96" y="131"/>
                    </a:lnTo>
                    <a:lnTo>
                      <a:pt x="89" y="139"/>
                    </a:lnTo>
                    <a:lnTo>
                      <a:pt x="81" y="131"/>
                    </a:lnTo>
                    <a:lnTo>
                      <a:pt x="56" y="114"/>
                    </a:lnTo>
                    <a:lnTo>
                      <a:pt x="64" y="106"/>
                    </a:lnTo>
                    <a:lnTo>
                      <a:pt x="56" y="90"/>
                    </a:lnTo>
                    <a:lnTo>
                      <a:pt x="32" y="81"/>
                    </a:lnTo>
                    <a:lnTo>
                      <a:pt x="24" y="65"/>
                    </a:lnTo>
                    <a:lnTo>
                      <a:pt x="32" y="74"/>
                    </a:lnTo>
                    <a:lnTo>
                      <a:pt x="40" y="57"/>
                    </a:lnTo>
                    <a:lnTo>
                      <a:pt x="16" y="41"/>
                    </a:lnTo>
                    <a:lnTo>
                      <a:pt x="0" y="0"/>
                    </a:lnTo>
                    <a:lnTo>
                      <a:pt x="24" y="0"/>
                    </a:lnTo>
                    <a:lnTo>
                      <a:pt x="72" y="18"/>
                    </a:lnTo>
                    <a:lnTo>
                      <a:pt x="137" y="9"/>
                    </a:lnTo>
                    <a:lnTo>
                      <a:pt x="155" y="25"/>
                    </a:lnTo>
                    <a:lnTo>
                      <a:pt x="155" y="41"/>
                    </a:lnTo>
                    <a:lnTo>
                      <a:pt x="171" y="49"/>
                    </a:lnTo>
                    <a:lnTo>
                      <a:pt x="179" y="49"/>
                    </a:lnTo>
                    <a:lnTo>
                      <a:pt x="186" y="41"/>
                    </a:lnTo>
                    <a:lnTo>
                      <a:pt x="195" y="41"/>
                    </a:lnTo>
                    <a:lnTo>
                      <a:pt x="226" y="90"/>
                    </a:lnTo>
                    <a:lnTo>
                      <a:pt x="251" y="97"/>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284" name="Freeform 475"/>
              <p:cNvSpPr>
                <a:spLocks/>
              </p:cNvSpPr>
              <p:nvPr/>
            </p:nvSpPr>
            <p:spPr bwMode="auto">
              <a:xfrm>
                <a:off x="1537" y="3140"/>
                <a:ext cx="18" cy="33"/>
              </a:xfrm>
              <a:custGeom>
                <a:avLst/>
                <a:gdLst>
                  <a:gd name="T0" fmla="*/ 0 w 17"/>
                  <a:gd name="T1" fmla="*/ 50 h 32"/>
                  <a:gd name="T2" fmla="*/ 42 w 17"/>
                  <a:gd name="T3" fmla="*/ 50 h 32"/>
                  <a:gd name="T4" fmla="*/ 42 w 17"/>
                  <a:gd name="T5" fmla="*/ 0 h 32"/>
                  <a:gd name="T6" fmla="*/ 0 w 17"/>
                  <a:gd name="T7" fmla="*/ 7 h 32"/>
                  <a:gd name="T8" fmla="*/ 0 w 17"/>
                  <a:gd name="T9" fmla="*/ 5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32">
                    <a:moveTo>
                      <a:pt x="0" y="31"/>
                    </a:moveTo>
                    <a:lnTo>
                      <a:pt x="16" y="31"/>
                    </a:lnTo>
                    <a:lnTo>
                      <a:pt x="16" y="0"/>
                    </a:lnTo>
                    <a:lnTo>
                      <a:pt x="0" y="7"/>
                    </a:lnTo>
                    <a:lnTo>
                      <a:pt x="0" y="31"/>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285" name="Freeform 476"/>
              <p:cNvSpPr>
                <a:spLocks/>
              </p:cNvSpPr>
              <p:nvPr/>
            </p:nvSpPr>
            <p:spPr bwMode="auto">
              <a:xfrm>
                <a:off x="1495" y="3146"/>
                <a:ext cx="50" cy="62"/>
              </a:xfrm>
              <a:custGeom>
                <a:avLst/>
                <a:gdLst>
                  <a:gd name="T0" fmla="*/ 84 w 48"/>
                  <a:gd name="T1" fmla="*/ 56 h 59"/>
                  <a:gd name="T2" fmla="*/ 97 w 48"/>
                  <a:gd name="T3" fmla="*/ 81 h 59"/>
                  <a:gd name="T4" fmla="*/ 63 w 48"/>
                  <a:gd name="T5" fmla="*/ 117 h 59"/>
                  <a:gd name="T6" fmla="*/ 48 w 48"/>
                  <a:gd name="T7" fmla="*/ 142 h 59"/>
                  <a:gd name="T8" fmla="*/ 0 w 48"/>
                  <a:gd name="T9" fmla="*/ 117 h 59"/>
                  <a:gd name="T10" fmla="*/ 6 w 48"/>
                  <a:gd name="T11" fmla="*/ 56 h 59"/>
                  <a:gd name="T12" fmla="*/ 48 w 48"/>
                  <a:gd name="T13" fmla="*/ 56 h 59"/>
                  <a:gd name="T14" fmla="*/ 6 w 48"/>
                  <a:gd name="T15" fmla="*/ 8 h 59"/>
                  <a:gd name="T16" fmla="*/ 33 w 48"/>
                  <a:gd name="T17" fmla="*/ 0 h 59"/>
                  <a:gd name="T18" fmla="*/ 84 w 48"/>
                  <a:gd name="T19" fmla="*/ 0 h 59"/>
                  <a:gd name="T20" fmla="*/ 84 w 48"/>
                  <a:gd name="T21" fmla="*/ 56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8" h="59">
                    <a:moveTo>
                      <a:pt x="40" y="24"/>
                    </a:moveTo>
                    <a:lnTo>
                      <a:pt x="47" y="33"/>
                    </a:lnTo>
                    <a:lnTo>
                      <a:pt x="31" y="48"/>
                    </a:lnTo>
                    <a:lnTo>
                      <a:pt x="24" y="58"/>
                    </a:lnTo>
                    <a:lnTo>
                      <a:pt x="0" y="48"/>
                    </a:lnTo>
                    <a:lnTo>
                      <a:pt x="6" y="24"/>
                    </a:lnTo>
                    <a:lnTo>
                      <a:pt x="24" y="24"/>
                    </a:lnTo>
                    <a:lnTo>
                      <a:pt x="6" y="8"/>
                    </a:lnTo>
                    <a:lnTo>
                      <a:pt x="15" y="0"/>
                    </a:lnTo>
                    <a:lnTo>
                      <a:pt x="40" y="0"/>
                    </a:lnTo>
                    <a:lnTo>
                      <a:pt x="40" y="24"/>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286" name="Freeform 477"/>
              <p:cNvSpPr>
                <a:spLocks/>
              </p:cNvSpPr>
              <p:nvPr/>
            </p:nvSpPr>
            <p:spPr bwMode="auto">
              <a:xfrm>
                <a:off x="1527" y="3181"/>
                <a:ext cx="87" cy="35"/>
              </a:xfrm>
              <a:custGeom>
                <a:avLst/>
                <a:gdLst>
                  <a:gd name="T0" fmla="*/ 44 w 82"/>
                  <a:gd name="T1" fmla="*/ 0 h 33"/>
                  <a:gd name="T2" fmla="*/ 172 w 82"/>
                  <a:gd name="T3" fmla="*/ 0 h 33"/>
                  <a:gd name="T4" fmla="*/ 237 w 82"/>
                  <a:gd name="T5" fmla="*/ 7 h 33"/>
                  <a:gd name="T6" fmla="*/ 189 w 82"/>
                  <a:gd name="T7" fmla="*/ 41 h 33"/>
                  <a:gd name="T8" fmla="*/ 97 w 82"/>
                  <a:gd name="T9" fmla="*/ 91 h 33"/>
                  <a:gd name="T10" fmla="*/ 75 w 82"/>
                  <a:gd name="T11" fmla="*/ 91 h 33"/>
                  <a:gd name="T12" fmla="*/ 75 w 82"/>
                  <a:gd name="T13" fmla="*/ 74 h 33"/>
                  <a:gd name="T14" fmla="*/ 0 w 82"/>
                  <a:gd name="T15" fmla="*/ 41 h 33"/>
                  <a:gd name="T16" fmla="*/ 44 w 82"/>
                  <a:gd name="T17" fmla="*/ 0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2" h="33">
                    <a:moveTo>
                      <a:pt x="16" y="0"/>
                    </a:moveTo>
                    <a:lnTo>
                      <a:pt x="59" y="0"/>
                    </a:lnTo>
                    <a:lnTo>
                      <a:pt x="81" y="7"/>
                    </a:lnTo>
                    <a:lnTo>
                      <a:pt x="65" y="15"/>
                    </a:lnTo>
                    <a:lnTo>
                      <a:pt x="34" y="32"/>
                    </a:lnTo>
                    <a:lnTo>
                      <a:pt x="25" y="32"/>
                    </a:lnTo>
                    <a:lnTo>
                      <a:pt x="25" y="25"/>
                    </a:lnTo>
                    <a:lnTo>
                      <a:pt x="0" y="15"/>
                    </a:lnTo>
                    <a:lnTo>
                      <a:pt x="16" y="0"/>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287" name="Freeform 478"/>
              <p:cNvSpPr>
                <a:spLocks/>
              </p:cNvSpPr>
              <p:nvPr/>
            </p:nvSpPr>
            <p:spPr bwMode="auto">
              <a:xfrm>
                <a:off x="1521" y="3197"/>
                <a:ext cx="34" cy="19"/>
              </a:xfrm>
              <a:custGeom>
                <a:avLst/>
                <a:gdLst>
                  <a:gd name="T0" fmla="*/ 7 w 33"/>
                  <a:gd name="T1" fmla="*/ 0 h 18"/>
                  <a:gd name="T2" fmla="*/ 0 w 33"/>
                  <a:gd name="T3" fmla="*/ 29 h 18"/>
                  <a:gd name="T4" fmla="*/ 7 w 33"/>
                  <a:gd name="T5" fmla="*/ 43 h 18"/>
                  <a:gd name="T6" fmla="*/ 50 w 33"/>
                  <a:gd name="T7" fmla="*/ 43 h 18"/>
                  <a:gd name="T8" fmla="*/ 50 w 33"/>
                  <a:gd name="T9" fmla="*/ 29 h 18"/>
                  <a:gd name="T10" fmla="*/ 7 w 33"/>
                  <a:gd name="T11" fmla="*/ 0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18">
                    <a:moveTo>
                      <a:pt x="7" y="0"/>
                    </a:moveTo>
                    <a:lnTo>
                      <a:pt x="0" y="10"/>
                    </a:lnTo>
                    <a:lnTo>
                      <a:pt x="7" y="17"/>
                    </a:lnTo>
                    <a:lnTo>
                      <a:pt x="32" y="17"/>
                    </a:lnTo>
                    <a:lnTo>
                      <a:pt x="32" y="10"/>
                    </a:lnTo>
                    <a:lnTo>
                      <a:pt x="7" y="0"/>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288" name="Freeform 479"/>
              <p:cNvSpPr>
                <a:spLocks/>
              </p:cNvSpPr>
              <p:nvPr/>
            </p:nvSpPr>
            <p:spPr bwMode="auto">
              <a:xfrm>
                <a:off x="1563" y="3189"/>
                <a:ext cx="51" cy="60"/>
              </a:xfrm>
              <a:custGeom>
                <a:avLst/>
                <a:gdLst>
                  <a:gd name="T0" fmla="*/ 141 w 48"/>
                  <a:gd name="T1" fmla="*/ 0 h 59"/>
                  <a:gd name="T2" fmla="*/ 141 w 48"/>
                  <a:gd name="T3" fmla="*/ 8 h 59"/>
                  <a:gd name="T4" fmla="*/ 121 w 48"/>
                  <a:gd name="T5" fmla="*/ 68 h 59"/>
                  <a:gd name="T6" fmla="*/ 141 w 48"/>
                  <a:gd name="T7" fmla="*/ 76 h 59"/>
                  <a:gd name="T8" fmla="*/ 121 w 48"/>
                  <a:gd name="T9" fmla="*/ 76 h 59"/>
                  <a:gd name="T10" fmla="*/ 43 w 48"/>
                  <a:gd name="T11" fmla="*/ 68 h 59"/>
                  <a:gd name="T12" fmla="*/ 0 w 48"/>
                  <a:gd name="T13" fmla="*/ 51 h 59"/>
                  <a:gd name="T14" fmla="*/ 0 w 48"/>
                  <a:gd name="T15" fmla="*/ 25 h 59"/>
                  <a:gd name="T16" fmla="*/ 92 w 48"/>
                  <a:gd name="T17" fmla="*/ 8 h 59"/>
                  <a:gd name="T18" fmla="*/ 141 w 48"/>
                  <a:gd name="T19" fmla="*/ 0 h 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8" h="59">
                    <a:moveTo>
                      <a:pt x="47" y="0"/>
                    </a:moveTo>
                    <a:lnTo>
                      <a:pt x="47" y="8"/>
                    </a:lnTo>
                    <a:lnTo>
                      <a:pt x="40" y="50"/>
                    </a:lnTo>
                    <a:lnTo>
                      <a:pt x="47" y="58"/>
                    </a:lnTo>
                    <a:lnTo>
                      <a:pt x="40" y="58"/>
                    </a:lnTo>
                    <a:lnTo>
                      <a:pt x="15" y="50"/>
                    </a:lnTo>
                    <a:lnTo>
                      <a:pt x="0" y="33"/>
                    </a:lnTo>
                    <a:lnTo>
                      <a:pt x="0" y="25"/>
                    </a:lnTo>
                    <a:lnTo>
                      <a:pt x="31" y="8"/>
                    </a:lnTo>
                    <a:lnTo>
                      <a:pt x="47" y="0"/>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289" name="Freeform 480"/>
              <p:cNvSpPr>
                <a:spLocks/>
              </p:cNvSpPr>
              <p:nvPr/>
            </p:nvSpPr>
            <p:spPr bwMode="auto">
              <a:xfrm>
                <a:off x="1579" y="3240"/>
                <a:ext cx="45" cy="43"/>
              </a:xfrm>
              <a:custGeom>
                <a:avLst/>
                <a:gdLst>
                  <a:gd name="T0" fmla="*/ 141 w 42"/>
                  <a:gd name="T1" fmla="*/ 93 h 41"/>
                  <a:gd name="T2" fmla="*/ 141 w 42"/>
                  <a:gd name="T3" fmla="*/ 53 h 41"/>
                  <a:gd name="T4" fmla="*/ 110 w 42"/>
                  <a:gd name="T5" fmla="*/ 35 h 41"/>
                  <a:gd name="T6" fmla="*/ 110 w 42"/>
                  <a:gd name="T7" fmla="*/ 8 h 41"/>
                  <a:gd name="T8" fmla="*/ 87 w 42"/>
                  <a:gd name="T9" fmla="*/ 8 h 41"/>
                  <a:gd name="T10" fmla="*/ 0 w 42"/>
                  <a:gd name="T11" fmla="*/ 0 h 41"/>
                  <a:gd name="T12" fmla="*/ 0 w 42"/>
                  <a:gd name="T13" fmla="*/ 35 h 41"/>
                  <a:gd name="T14" fmla="*/ 35 w 42"/>
                  <a:gd name="T15" fmla="*/ 53 h 41"/>
                  <a:gd name="T16" fmla="*/ 54 w 42"/>
                  <a:gd name="T17" fmla="*/ 35 h 41"/>
                  <a:gd name="T18" fmla="*/ 87 w 42"/>
                  <a:gd name="T19" fmla="*/ 74 h 41"/>
                  <a:gd name="T20" fmla="*/ 141 w 42"/>
                  <a:gd name="T21" fmla="*/ 93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2" h="41">
                    <a:moveTo>
                      <a:pt x="41" y="40"/>
                    </a:moveTo>
                    <a:lnTo>
                      <a:pt x="41" y="24"/>
                    </a:lnTo>
                    <a:lnTo>
                      <a:pt x="32" y="15"/>
                    </a:lnTo>
                    <a:lnTo>
                      <a:pt x="32" y="8"/>
                    </a:lnTo>
                    <a:lnTo>
                      <a:pt x="25" y="8"/>
                    </a:lnTo>
                    <a:lnTo>
                      <a:pt x="0" y="0"/>
                    </a:lnTo>
                    <a:lnTo>
                      <a:pt x="0" y="15"/>
                    </a:lnTo>
                    <a:lnTo>
                      <a:pt x="10" y="24"/>
                    </a:lnTo>
                    <a:lnTo>
                      <a:pt x="16" y="15"/>
                    </a:lnTo>
                    <a:lnTo>
                      <a:pt x="25" y="31"/>
                    </a:lnTo>
                    <a:lnTo>
                      <a:pt x="41" y="40"/>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290" name="Freeform 481"/>
              <p:cNvSpPr>
                <a:spLocks/>
              </p:cNvSpPr>
              <p:nvPr/>
            </p:nvSpPr>
            <p:spPr bwMode="auto">
              <a:xfrm>
                <a:off x="1623" y="3264"/>
                <a:ext cx="45" cy="35"/>
              </a:xfrm>
              <a:custGeom>
                <a:avLst/>
                <a:gdLst>
                  <a:gd name="T0" fmla="*/ 0 w 42"/>
                  <a:gd name="T1" fmla="*/ 82 h 32"/>
                  <a:gd name="T2" fmla="*/ 84 w 42"/>
                  <a:gd name="T3" fmla="*/ 126 h 32"/>
                  <a:gd name="T4" fmla="*/ 84 w 42"/>
                  <a:gd name="T5" fmla="*/ 153 h 32"/>
                  <a:gd name="T6" fmla="*/ 110 w 42"/>
                  <a:gd name="T7" fmla="*/ 126 h 32"/>
                  <a:gd name="T8" fmla="*/ 84 w 42"/>
                  <a:gd name="T9" fmla="*/ 82 h 32"/>
                  <a:gd name="T10" fmla="*/ 141 w 42"/>
                  <a:gd name="T11" fmla="*/ 37 h 32"/>
                  <a:gd name="T12" fmla="*/ 110 w 42"/>
                  <a:gd name="T13" fmla="*/ 0 h 32"/>
                  <a:gd name="T14" fmla="*/ 54 w 42"/>
                  <a:gd name="T15" fmla="*/ 37 h 32"/>
                  <a:gd name="T16" fmla="*/ 33 w 42"/>
                  <a:gd name="T17" fmla="*/ 37 h 32"/>
                  <a:gd name="T18" fmla="*/ 0 w 42"/>
                  <a:gd name="T19" fmla="*/ 0 h 32"/>
                  <a:gd name="T20" fmla="*/ 0 w 42"/>
                  <a:gd name="T21" fmla="*/ 82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2" h="32">
                    <a:moveTo>
                      <a:pt x="0" y="16"/>
                    </a:moveTo>
                    <a:lnTo>
                      <a:pt x="24" y="25"/>
                    </a:lnTo>
                    <a:lnTo>
                      <a:pt x="24" y="31"/>
                    </a:lnTo>
                    <a:lnTo>
                      <a:pt x="32" y="25"/>
                    </a:lnTo>
                    <a:lnTo>
                      <a:pt x="24" y="16"/>
                    </a:lnTo>
                    <a:lnTo>
                      <a:pt x="41" y="7"/>
                    </a:lnTo>
                    <a:lnTo>
                      <a:pt x="32" y="0"/>
                    </a:lnTo>
                    <a:lnTo>
                      <a:pt x="16" y="7"/>
                    </a:lnTo>
                    <a:lnTo>
                      <a:pt x="9" y="7"/>
                    </a:lnTo>
                    <a:lnTo>
                      <a:pt x="0" y="0"/>
                    </a:lnTo>
                    <a:lnTo>
                      <a:pt x="0" y="16"/>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291" name="Freeform 482"/>
              <p:cNvSpPr>
                <a:spLocks/>
              </p:cNvSpPr>
              <p:nvPr/>
            </p:nvSpPr>
            <p:spPr bwMode="auto">
              <a:xfrm>
                <a:off x="1667" y="3264"/>
                <a:ext cx="32" cy="35"/>
              </a:xfrm>
              <a:custGeom>
                <a:avLst/>
                <a:gdLst>
                  <a:gd name="T0" fmla="*/ 24 w 32"/>
                  <a:gd name="T1" fmla="*/ 37 h 32"/>
                  <a:gd name="T2" fmla="*/ 31 w 32"/>
                  <a:gd name="T3" fmla="*/ 82 h 32"/>
                  <a:gd name="T4" fmla="*/ 24 w 32"/>
                  <a:gd name="T5" fmla="*/ 126 h 32"/>
                  <a:gd name="T6" fmla="*/ 24 w 32"/>
                  <a:gd name="T7" fmla="*/ 153 h 32"/>
                  <a:gd name="T8" fmla="*/ 15 w 32"/>
                  <a:gd name="T9" fmla="*/ 82 h 32"/>
                  <a:gd name="T10" fmla="*/ 0 w 32"/>
                  <a:gd name="T11" fmla="*/ 37 h 32"/>
                  <a:gd name="T12" fmla="*/ 0 w 32"/>
                  <a:gd name="T13" fmla="*/ 0 h 32"/>
                  <a:gd name="T14" fmla="*/ 8 w 32"/>
                  <a:gd name="T15" fmla="*/ 0 h 32"/>
                  <a:gd name="T16" fmla="*/ 15 w 32"/>
                  <a:gd name="T17" fmla="*/ 0 h 32"/>
                  <a:gd name="T18" fmla="*/ 24 w 32"/>
                  <a:gd name="T19" fmla="*/ 37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2" h="32">
                    <a:moveTo>
                      <a:pt x="24" y="7"/>
                    </a:moveTo>
                    <a:lnTo>
                      <a:pt x="31" y="16"/>
                    </a:lnTo>
                    <a:lnTo>
                      <a:pt x="24" y="25"/>
                    </a:lnTo>
                    <a:lnTo>
                      <a:pt x="24" y="31"/>
                    </a:lnTo>
                    <a:lnTo>
                      <a:pt x="15" y="16"/>
                    </a:lnTo>
                    <a:lnTo>
                      <a:pt x="0" y="7"/>
                    </a:lnTo>
                    <a:lnTo>
                      <a:pt x="0" y="0"/>
                    </a:lnTo>
                    <a:lnTo>
                      <a:pt x="8" y="0"/>
                    </a:lnTo>
                    <a:lnTo>
                      <a:pt x="15" y="0"/>
                    </a:lnTo>
                    <a:lnTo>
                      <a:pt x="24" y="7"/>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292" name="Freeform 483"/>
              <p:cNvSpPr>
                <a:spLocks/>
              </p:cNvSpPr>
              <p:nvPr/>
            </p:nvSpPr>
            <p:spPr bwMode="auto">
              <a:xfrm>
                <a:off x="1667" y="3264"/>
                <a:ext cx="32" cy="35"/>
              </a:xfrm>
              <a:custGeom>
                <a:avLst/>
                <a:gdLst>
                  <a:gd name="T0" fmla="*/ 24 w 32"/>
                  <a:gd name="T1" fmla="*/ 37 h 32"/>
                  <a:gd name="T2" fmla="*/ 31 w 32"/>
                  <a:gd name="T3" fmla="*/ 82 h 32"/>
                  <a:gd name="T4" fmla="*/ 24 w 32"/>
                  <a:gd name="T5" fmla="*/ 126 h 32"/>
                  <a:gd name="T6" fmla="*/ 24 w 32"/>
                  <a:gd name="T7" fmla="*/ 153 h 32"/>
                  <a:gd name="T8" fmla="*/ 15 w 32"/>
                  <a:gd name="T9" fmla="*/ 82 h 32"/>
                  <a:gd name="T10" fmla="*/ 0 w 32"/>
                  <a:gd name="T11" fmla="*/ 37 h 32"/>
                  <a:gd name="T12" fmla="*/ 0 w 32"/>
                  <a:gd name="T13" fmla="*/ 0 h 32"/>
                  <a:gd name="T14" fmla="*/ 8 w 32"/>
                  <a:gd name="T15" fmla="*/ 0 h 32"/>
                  <a:gd name="T16" fmla="*/ 15 w 32"/>
                  <a:gd name="T17" fmla="*/ 0 h 32"/>
                  <a:gd name="T18" fmla="*/ 24 w 32"/>
                  <a:gd name="T19" fmla="*/ 37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2" h="32">
                    <a:moveTo>
                      <a:pt x="24" y="7"/>
                    </a:moveTo>
                    <a:lnTo>
                      <a:pt x="31" y="16"/>
                    </a:lnTo>
                    <a:lnTo>
                      <a:pt x="24" y="25"/>
                    </a:lnTo>
                    <a:lnTo>
                      <a:pt x="24" y="31"/>
                    </a:lnTo>
                    <a:lnTo>
                      <a:pt x="15" y="16"/>
                    </a:lnTo>
                    <a:lnTo>
                      <a:pt x="0" y="7"/>
                    </a:lnTo>
                    <a:lnTo>
                      <a:pt x="0" y="0"/>
                    </a:lnTo>
                    <a:lnTo>
                      <a:pt x="8" y="0"/>
                    </a:lnTo>
                    <a:lnTo>
                      <a:pt x="15" y="0"/>
                    </a:lnTo>
                    <a:lnTo>
                      <a:pt x="24" y="7"/>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293" name="Freeform 484"/>
              <p:cNvSpPr>
                <a:spLocks/>
              </p:cNvSpPr>
              <p:nvPr/>
            </p:nvSpPr>
            <p:spPr bwMode="auto">
              <a:xfrm>
                <a:off x="1657" y="3264"/>
                <a:ext cx="18" cy="19"/>
              </a:xfrm>
              <a:custGeom>
                <a:avLst/>
                <a:gdLst>
                  <a:gd name="T0" fmla="*/ 42 w 17"/>
                  <a:gd name="T1" fmla="*/ 118 h 17"/>
                  <a:gd name="T2" fmla="*/ 42 w 17"/>
                  <a:gd name="T3" fmla="*/ 0 h 17"/>
                  <a:gd name="T4" fmla="*/ 0 w 17"/>
                  <a:gd name="T5" fmla="*/ 0 h 17"/>
                  <a:gd name="T6" fmla="*/ 42 w 17"/>
                  <a:gd name="T7" fmla="*/ 118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16" y="16"/>
                    </a:moveTo>
                    <a:lnTo>
                      <a:pt x="16" y="0"/>
                    </a:lnTo>
                    <a:lnTo>
                      <a:pt x="0" y="0"/>
                    </a:lnTo>
                    <a:lnTo>
                      <a:pt x="16" y="16"/>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294" name="Freeform 485"/>
              <p:cNvSpPr>
                <a:spLocks/>
              </p:cNvSpPr>
              <p:nvPr/>
            </p:nvSpPr>
            <p:spPr bwMode="auto">
              <a:xfrm>
                <a:off x="1657" y="3264"/>
                <a:ext cx="18" cy="19"/>
              </a:xfrm>
              <a:custGeom>
                <a:avLst/>
                <a:gdLst>
                  <a:gd name="T0" fmla="*/ 42 w 17"/>
                  <a:gd name="T1" fmla="*/ 118 h 17"/>
                  <a:gd name="T2" fmla="*/ 42 w 17"/>
                  <a:gd name="T3" fmla="*/ 0 h 17"/>
                  <a:gd name="T4" fmla="*/ 0 w 17"/>
                  <a:gd name="T5" fmla="*/ 0 h 17"/>
                  <a:gd name="T6" fmla="*/ 42 w 17"/>
                  <a:gd name="T7" fmla="*/ 118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16" y="16"/>
                    </a:moveTo>
                    <a:lnTo>
                      <a:pt x="16" y="0"/>
                    </a:lnTo>
                    <a:lnTo>
                      <a:pt x="0" y="0"/>
                    </a:lnTo>
                    <a:lnTo>
                      <a:pt x="16" y="16"/>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295" name="Freeform 486"/>
              <p:cNvSpPr>
                <a:spLocks/>
              </p:cNvSpPr>
              <p:nvPr/>
            </p:nvSpPr>
            <p:spPr bwMode="auto">
              <a:xfrm>
                <a:off x="1657" y="3264"/>
                <a:ext cx="18" cy="19"/>
              </a:xfrm>
              <a:custGeom>
                <a:avLst/>
                <a:gdLst>
                  <a:gd name="T0" fmla="*/ 42 w 17"/>
                  <a:gd name="T1" fmla="*/ 118 h 17"/>
                  <a:gd name="T2" fmla="*/ 42 w 17"/>
                  <a:gd name="T3" fmla="*/ 0 h 17"/>
                  <a:gd name="T4" fmla="*/ 0 w 17"/>
                  <a:gd name="T5" fmla="*/ 0 h 17"/>
                  <a:gd name="T6" fmla="*/ 42 w 17"/>
                  <a:gd name="T7" fmla="*/ 118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16" y="16"/>
                    </a:moveTo>
                    <a:lnTo>
                      <a:pt x="16" y="0"/>
                    </a:lnTo>
                    <a:lnTo>
                      <a:pt x="0" y="0"/>
                    </a:lnTo>
                    <a:lnTo>
                      <a:pt x="16" y="16"/>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296" name="Freeform 487"/>
              <p:cNvSpPr>
                <a:spLocks/>
              </p:cNvSpPr>
              <p:nvPr/>
            </p:nvSpPr>
            <p:spPr bwMode="auto">
              <a:xfrm>
                <a:off x="1767" y="3123"/>
                <a:ext cx="54" cy="33"/>
              </a:xfrm>
              <a:custGeom>
                <a:avLst/>
                <a:gdLst>
                  <a:gd name="T0" fmla="*/ 0 w 50"/>
                  <a:gd name="T1" fmla="*/ 41 h 32"/>
                  <a:gd name="T2" fmla="*/ 0 w 50"/>
                  <a:gd name="T3" fmla="*/ 0 h 32"/>
                  <a:gd name="T4" fmla="*/ 96 w 50"/>
                  <a:gd name="T5" fmla="*/ 0 h 32"/>
                  <a:gd name="T6" fmla="*/ 96 w 50"/>
                  <a:gd name="T7" fmla="*/ 6 h 32"/>
                  <a:gd name="T8" fmla="*/ 135 w 50"/>
                  <a:gd name="T9" fmla="*/ 6 h 32"/>
                  <a:gd name="T10" fmla="*/ 195 w 50"/>
                  <a:gd name="T11" fmla="*/ 34 h 32"/>
                  <a:gd name="T12" fmla="*/ 164 w 50"/>
                  <a:gd name="T13" fmla="*/ 41 h 32"/>
                  <a:gd name="T14" fmla="*/ 164 w 50"/>
                  <a:gd name="T15" fmla="*/ 34 h 32"/>
                  <a:gd name="T16" fmla="*/ 72 w 50"/>
                  <a:gd name="T17" fmla="*/ 41 h 32"/>
                  <a:gd name="T18" fmla="*/ 72 w 50"/>
                  <a:gd name="T19" fmla="*/ 34 h 32"/>
                  <a:gd name="T20" fmla="*/ 36 w 50"/>
                  <a:gd name="T21" fmla="*/ 41 h 32"/>
                  <a:gd name="T22" fmla="*/ 36 w 50"/>
                  <a:gd name="T23" fmla="*/ 50 h 32"/>
                  <a:gd name="T24" fmla="*/ 0 w 50"/>
                  <a:gd name="T25" fmla="*/ 41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 h="32">
                    <a:moveTo>
                      <a:pt x="0" y="23"/>
                    </a:moveTo>
                    <a:lnTo>
                      <a:pt x="0" y="0"/>
                    </a:lnTo>
                    <a:lnTo>
                      <a:pt x="24" y="0"/>
                    </a:lnTo>
                    <a:lnTo>
                      <a:pt x="24" y="6"/>
                    </a:lnTo>
                    <a:lnTo>
                      <a:pt x="34" y="6"/>
                    </a:lnTo>
                    <a:lnTo>
                      <a:pt x="49" y="16"/>
                    </a:lnTo>
                    <a:lnTo>
                      <a:pt x="41" y="23"/>
                    </a:lnTo>
                    <a:lnTo>
                      <a:pt x="41" y="16"/>
                    </a:lnTo>
                    <a:lnTo>
                      <a:pt x="18" y="23"/>
                    </a:lnTo>
                    <a:lnTo>
                      <a:pt x="18" y="16"/>
                    </a:lnTo>
                    <a:lnTo>
                      <a:pt x="9" y="23"/>
                    </a:lnTo>
                    <a:lnTo>
                      <a:pt x="9" y="31"/>
                    </a:lnTo>
                    <a:lnTo>
                      <a:pt x="0" y="23"/>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297" name="Freeform 488"/>
              <p:cNvSpPr>
                <a:spLocks/>
              </p:cNvSpPr>
              <p:nvPr/>
            </p:nvSpPr>
            <p:spPr bwMode="auto">
              <a:xfrm>
                <a:off x="1735" y="3123"/>
                <a:ext cx="34" cy="24"/>
              </a:xfrm>
              <a:custGeom>
                <a:avLst/>
                <a:gdLst>
                  <a:gd name="T0" fmla="*/ 92 w 32"/>
                  <a:gd name="T1" fmla="*/ 23 h 24"/>
                  <a:gd name="T2" fmla="*/ 92 w 32"/>
                  <a:gd name="T3" fmla="*/ 0 h 24"/>
                  <a:gd name="T4" fmla="*/ 43 w 32"/>
                  <a:gd name="T5" fmla="*/ 0 h 24"/>
                  <a:gd name="T6" fmla="*/ 74 w 32"/>
                  <a:gd name="T7" fmla="*/ 16 h 24"/>
                  <a:gd name="T8" fmla="*/ 0 w 32"/>
                  <a:gd name="T9" fmla="*/ 23 h 24"/>
                  <a:gd name="T10" fmla="*/ 6 w 32"/>
                  <a:gd name="T11" fmla="*/ 23 h 24"/>
                  <a:gd name="T12" fmla="*/ 92 w 32"/>
                  <a:gd name="T13" fmla="*/ 23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24">
                    <a:moveTo>
                      <a:pt x="31" y="23"/>
                    </a:moveTo>
                    <a:lnTo>
                      <a:pt x="31" y="0"/>
                    </a:lnTo>
                    <a:lnTo>
                      <a:pt x="15" y="0"/>
                    </a:lnTo>
                    <a:lnTo>
                      <a:pt x="24" y="16"/>
                    </a:lnTo>
                    <a:lnTo>
                      <a:pt x="0" y="23"/>
                    </a:lnTo>
                    <a:lnTo>
                      <a:pt x="6" y="23"/>
                    </a:lnTo>
                    <a:lnTo>
                      <a:pt x="31" y="23"/>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298" name="Freeform 489"/>
              <p:cNvSpPr>
                <a:spLocks/>
              </p:cNvSpPr>
              <p:nvPr/>
            </p:nvSpPr>
            <p:spPr bwMode="auto">
              <a:xfrm>
                <a:off x="1675" y="3222"/>
                <a:ext cx="155" cy="221"/>
              </a:xfrm>
              <a:custGeom>
                <a:avLst/>
                <a:gdLst>
                  <a:gd name="T0" fmla="*/ 289 w 147"/>
                  <a:gd name="T1" fmla="*/ 447 h 212"/>
                  <a:gd name="T2" fmla="*/ 318 w 147"/>
                  <a:gd name="T3" fmla="*/ 379 h 212"/>
                  <a:gd name="T4" fmla="*/ 289 w 147"/>
                  <a:gd name="T5" fmla="*/ 326 h 212"/>
                  <a:gd name="T6" fmla="*/ 318 w 147"/>
                  <a:gd name="T7" fmla="*/ 326 h 212"/>
                  <a:gd name="T8" fmla="*/ 289 w 147"/>
                  <a:gd name="T9" fmla="*/ 309 h 212"/>
                  <a:gd name="T10" fmla="*/ 289 w 147"/>
                  <a:gd name="T11" fmla="*/ 289 h 212"/>
                  <a:gd name="T12" fmla="*/ 379 w 147"/>
                  <a:gd name="T13" fmla="*/ 289 h 212"/>
                  <a:gd name="T14" fmla="*/ 379 w 147"/>
                  <a:gd name="T15" fmla="*/ 259 h 212"/>
                  <a:gd name="T16" fmla="*/ 354 w 147"/>
                  <a:gd name="T17" fmla="*/ 225 h 212"/>
                  <a:gd name="T18" fmla="*/ 379 w 147"/>
                  <a:gd name="T19" fmla="*/ 171 h 212"/>
                  <a:gd name="T20" fmla="*/ 318 w 147"/>
                  <a:gd name="T21" fmla="*/ 171 h 212"/>
                  <a:gd name="T22" fmla="*/ 289 w 147"/>
                  <a:gd name="T23" fmla="*/ 151 h 212"/>
                  <a:gd name="T24" fmla="*/ 230 w 147"/>
                  <a:gd name="T25" fmla="*/ 151 h 212"/>
                  <a:gd name="T26" fmla="*/ 209 w 147"/>
                  <a:gd name="T27" fmla="*/ 139 h 212"/>
                  <a:gd name="T28" fmla="*/ 209 w 147"/>
                  <a:gd name="T29" fmla="*/ 122 h 212"/>
                  <a:gd name="T30" fmla="*/ 187 w 147"/>
                  <a:gd name="T31" fmla="*/ 87 h 212"/>
                  <a:gd name="T32" fmla="*/ 209 w 147"/>
                  <a:gd name="T33" fmla="*/ 50 h 212"/>
                  <a:gd name="T34" fmla="*/ 230 w 147"/>
                  <a:gd name="T35" fmla="*/ 35 h 212"/>
                  <a:gd name="T36" fmla="*/ 254 w 147"/>
                  <a:gd name="T37" fmla="*/ 7 h 212"/>
                  <a:gd name="T38" fmla="*/ 230 w 147"/>
                  <a:gd name="T39" fmla="*/ 0 h 212"/>
                  <a:gd name="T40" fmla="*/ 187 w 147"/>
                  <a:gd name="T41" fmla="*/ 35 h 212"/>
                  <a:gd name="T42" fmla="*/ 124 w 147"/>
                  <a:gd name="T43" fmla="*/ 50 h 212"/>
                  <a:gd name="T44" fmla="*/ 103 w 147"/>
                  <a:gd name="T45" fmla="*/ 87 h 212"/>
                  <a:gd name="T46" fmla="*/ 58 w 147"/>
                  <a:gd name="T47" fmla="*/ 100 h 212"/>
                  <a:gd name="T48" fmla="*/ 58 w 147"/>
                  <a:gd name="T49" fmla="*/ 139 h 212"/>
                  <a:gd name="T50" fmla="*/ 40 w 147"/>
                  <a:gd name="T51" fmla="*/ 100 h 212"/>
                  <a:gd name="T52" fmla="*/ 58 w 147"/>
                  <a:gd name="T53" fmla="*/ 122 h 212"/>
                  <a:gd name="T54" fmla="*/ 40 w 147"/>
                  <a:gd name="T55" fmla="*/ 139 h 212"/>
                  <a:gd name="T56" fmla="*/ 40 w 147"/>
                  <a:gd name="T57" fmla="*/ 151 h 212"/>
                  <a:gd name="T58" fmla="*/ 40 w 147"/>
                  <a:gd name="T59" fmla="*/ 171 h 212"/>
                  <a:gd name="T60" fmla="*/ 40 w 147"/>
                  <a:gd name="T61" fmla="*/ 239 h 212"/>
                  <a:gd name="T62" fmla="*/ 58 w 147"/>
                  <a:gd name="T63" fmla="*/ 239 h 212"/>
                  <a:gd name="T64" fmla="*/ 40 w 147"/>
                  <a:gd name="T65" fmla="*/ 277 h 212"/>
                  <a:gd name="T66" fmla="*/ 7 w 147"/>
                  <a:gd name="T67" fmla="*/ 277 h 212"/>
                  <a:gd name="T68" fmla="*/ 7 w 147"/>
                  <a:gd name="T69" fmla="*/ 289 h 212"/>
                  <a:gd name="T70" fmla="*/ 0 w 147"/>
                  <a:gd name="T71" fmla="*/ 289 h 212"/>
                  <a:gd name="T72" fmla="*/ 0 w 147"/>
                  <a:gd name="T73" fmla="*/ 309 h 212"/>
                  <a:gd name="T74" fmla="*/ 58 w 147"/>
                  <a:gd name="T75" fmla="*/ 341 h 212"/>
                  <a:gd name="T76" fmla="*/ 103 w 147"/>
                  <a:gd name="T77" fmla="*/ 326 h 212"/>
                  <a:gd name="T78" fmla="*/ 124 w 147"/>
                  <a:gd name="T79" fmla="*/ 341 h 212"/>
                  <a:gd name="T80" fmla="*/ 162 w 147"/>
                  <a:gd name="T81" fmla="*/ 379 h 212"/>
                  <a:gd name="T82" fmla="*/ 187 w 147"/>
                  <a:gd name="T83" fmla="*/ 412 h 212"/>
                  <a:gd name="T84" fmla="*/ 274 w 147"/>
                  <a:gd name="T85" fmla="*/ 396 h 212"/>
                  <a:gd name="T86" fmla="*/ 289 w 147"/>
                  <a:gd name="T87" fmla="*/ 412 h 212"/>
                  <a:gd name="T88" fmla="*/ 289 w 147"/>
                  <a:gd name="T89" fmla="*/ 431 h 212"/>
                  <a:gd name="T90" fmla="*/ 274 w 147"/>
                  <a:gd name="T91" fmla="*/ 431 h 212"/>
                  <a:gd name="T92" fmla="*/ 289 w 147"/>
                  <a:gd name="T93" fmla="*/ 447 h 21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47" h="212">
                    <a:moveTo>
                      <a:pt x="112" y="211"/>
                    </a:moveTo>
                    <a:lnTo>
                      <a:pt x="122" y="178"/>
                    </a:lnTo>
                    <a:lnTo>
                      <a:pt x="112" y="154"/>
                    </a:lnTo>
                    <a:lnTo>
                      <a:pt x="122" y="154"/>
                    </a:lnTo>
                    <a:lnTo>
                      <a:pt x="112" y="146"/>
                    </a:lnTo>
                    <a:lnTo>
                      <a:pt x="112" y="137"/>
                    </a:lnTo>
                    <a:lnTo>
                      <a:pt x="146" y="137"/>
                    </a:lnTo>
                    <a:lnTo>
                      <a:pt x="146" y="122"/>
                    </a:lnTo>
                    <a:lnTo>
                      <a:pt x="137" y="106"/>
                    </a:lnTo>
                    <a:lnTo>
                      <a:pt x="146" y="81"/>
                    </a:lnTo>
                    <a:lnTo>
                      <a:pt x="122" y="81"/>
                    </a:lnTo>
                    <a:lnTo>
                      <a:pt x="112" y="72"/>
                    </a:lnTo>
                    <a:lnTo>
                      <a:pt x="88" y="72"/>
                    </a:lnTo>
                    <a:lnTo>
                      <a:pt x="81" y="66"/>
                    </a:lnTo>
                    <a:lnTo>
                      <a:pt x="81" y="57"/>
                    </a:lnTo>
                    <a:lnTo>
                      <a:pt x="72" y="41"/>
                    </a:lnTo>
                    <a:lnTo>
                      <a:pt x="81" y="25"/>
                    </a:lnTo>
                    <a:lnTo>
                      <a:pt x="88" y="17"/>
                    </a:lnTo>
                    <a:lnTo>
                      <a:pt x="97" y="7"/>
                    </a:lnTo>
                    <a:lnTo>
                      <a:pt x="88" y="0"/>
                    </a:lnTo>
                    <a:lnTo>
                      <a:pt x="72" y="17"/>
                    </a:lnTo>
                    <a:lnTo>
                      <a:pt x="48" y="25"/>
                    </a:lnTo>
                    <a:lnTo>
                      <a:pt x="40" y="41"/>
                    </a:lnTo>
                    <a:lnTo>
                      <a:pt x="23" y="48"/>
                    </a:lnTo>
                    <a:lnTo>
                      <a:pt x="23" y="66"/>
                    </a:lnTo>
                    <a:lnTo>
                      <a:pt x="16" y="48"/>
                    </a:lnTo>
                    <a:lnTo>
                      <a:pt x="23" y="57"/>
                    </a:lnTo>
                    <a:lnTo>
                      <a:pt x="16" y="66"/>
                    </a:lnTo>
                    <a:lnTo>
                      <a:pt x="16" y="72"/>
                    </a:lnTo>
                    <a:lnTo>
                      <a:pt x="16" y="81"/>
                    </a:lnTo>
                    <a:lnTo>
                      <a:pt x="16" y="113"/>
                    </a:lnTo>
                    <a:lnTo>
                      <a:pt x="23" y="113"/>
                    </a:lnTo>
                    <a:lnTo>
                      <a:pt x="16" y="131"/>
                    </a:lnTo>
                    <a:lnTo>
                      <a:pt x="7" y="131"/>
                    </a:lnTo>
                    <a:lnTo>
                      <a:pt x="7" y="137"/>
                    </a:lnTo>
                    <a:lnTo>
                      <a:pt x="0" y="137"/>
                    </a:lnTo>
                    <a:lnTo>
                      <a:pt x="0" y="146"/>
                    </a:lnTo>
                    <a:lnTo>
                      <a:pt x="23" y="162"/>
                    </a:lnTo>
                    <a:lnTo>
                      <a:pt x="40" y="154"/>
                    </a:lnTo>
                    <a:lnTo>
                      <a:pt x="48" y="162"/>
                    </a:lnTo>
                    <a:lnTo>
                      <a:pt x="63" y="178"/>
                    </a:lnTo>
                    <a:lnTo>
                      <a:pt x="72" y="194"/>
                    </a:lnTo>
                    <a:lnTo>
                      <a:pt x="106" y="187"/>
                    </a:lnTo>
                    <a:lnTo>
                      <a:pt x="112" y="194"/>
                    </a:lnTo>
                    <a:lnTo>
                      <a:pt x="112" y="203"/>
                    </a:lnTo>
                    <a:lnTo>
                      <a:pt x="106" y="203"/>
                    </a:lnTo>
                    <a:lnTo>
                      <a:pt x="112" y="211"/>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299" name="Freeform 490"/>
              <p:cNvSpPr>
                <a:spLocks/>
              </p:cNvSpPr>
              <p:nvPr/>
            </p:nvSpPr>
            <p:spPr bwMode="auto">
              <a:xfrm>
                <a:off x="1648" y="3375"/>
                <a:ext cx="78" cy="85"/>
              </a:xfrm>
              <a:custGeom>
                <a:avLst/>
                <a:gdLst>
                  <a:gd name="T0" fmla="*/ 188 w 74"/>
                  <a:gd name="T1" fmla="*/ 34 h 82"/>
                  <a:gd name="T2" fmla="*/ 169 w 74"/>
                  <a:gd name="T3" fmla="*/ 8 h 82"/>
                  <a:gd name="T4" fmla="*/ 124 w 74"/>
                  <a:gd name="T5" fmla="*/ 34 h 82"/>
                  <a:gd name="T6" fmla="*/ 63 w 74"/>
                  <a:gd name="T7" fmla="*/ 0 h 82"/>
                  <a:gd name="T8" fmla="*/ 8 w 74"/>
                  <a:gd name="T9" fmla="*/ 8 h 82"/>
                  <a:gd name="T10" fmla="*/ 8 w 74"/>
                  <a:gd name="T11" fmla="*/ 34 h 82"/>
                  <a:gd name="T12" fmla="*/ 0 w 74"/>
                  <a:gd name="T13" fmla="*/ 45 h 82"/>
                  <a:gd name="T14" fmla="*/ 0 w 74"/>
                  <a:gd name="T15" fmla="*/ 81 h 82"/>
                  <a:gd name="T16" fmla="*/ 8 w 74"/>
                  <a:gd name="T17" fmla="*/ 108 h 82"/>
                  <a:gd name="T18" fmla="*/ 8 w 74"/>
                  <a:gd name="T19" fmla="*/ 91 h 82"/>
                  <a:gd name="T20" fmla="*/ 42 w 74"/>
                  <a:gd name="T21" fmla="*/ 91 h 82"/>
                  <a:gd name="T22" fmla="*/ 8 w 74"/>
                  <a:gd name="T23" fmla="*/ 108 h 82"/>
                  <a:gd name="T24" fmla="*/ 0 w 74"/>
                  <a:gd name="T25" fmla="*/ 140 h 82"/>
                  <a:gd name="T26" fmla="*/ 42 w 74"/>
                  <a:gd name="T27" fmla="*/ 154 h 82"/>
                  <a:gd name="T28" fmla="*/ 105 w 74"/>
                  <a:gd name="T29" fmla="*/ 108 h 82"/>
                  <a:gd name="T30" fmla="*/ 145 w 74"/>
                  <a:gd name="T31" fmla="*/ 91 h 82"/>
                  <a:gd name="T32" fmla="*/ 169 w 74"/>
                  <a:gd name="T33" fmla="*/ 81 h 82"/>
                  <a:gd name="T34" fmla="*/ 188 w 74"/>
                  <a:gd name="T35" fmla="*/ 45 h 82"/>
                  <a:gd name="T36" fmla="*/ 169 w 74"/>
                  <a:gd name="T37" fmla="*/ 34 h 82"/>
                  <a:gd name="T38" fmla="*/ 188 w 74"/>
                  <a:gd name="T39" fmla="*/ 34 h 8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74" h="82">
                    <a:moveTo>
                      <a:pt x="73" y="16"/>
                    </a:moveTo>
                    <a:lnTo>
                      <a:pt x="65" y="8"/>
                    </a:lnTo>
                    <a:lnTo>
                      <a:pt x="48" y="16"/>
                    </a:lnTo>
                    <a:lnTo>
                      <a:pt x="25" y="0"/>
                    </a:lnTo>
                    <a:lnTo>
                      <a:pt x="8" y="8"/>
                    </a:lnTo>
                    <a:lnTo>
                      <a:pt x="8" y="16"/>
                    </a:lnTo>
                    <a:lnTo>
                      <a:pt x="0" y="25"/>
                    </a:lnTo>
                    <a:lnTo>
                      <a:pt x="0" y="41"/>
                    </a:lnTo>
                    <a:lnTo>
                      <a:pt x="8" y="57"/>
                    </a:lnTo>
                    <a:lnTo>
                      <a:pt x="8" y="48"/>
                    </a:lnTo>
                    <a:lnTo>
                      <a:pt x="17" y="48"/>
                    </a:lnTo>
                    <a:lnTo>
                      <a:pt x="8" y="57"/>
                    </a:lnTo>
                    <a:lnTo>
                      <a:pt x="0" y="73"/>
                    </a:lnTo>
                    <a:lnTo>
                      <a:pt x="17" y="81"/>
                    </a:lnTo>
                    <a:lnTo>
                      <a:pt x="41" y="57"/>
                    </a:lnTo>
                    <a:lnTo>
                      <a:pt x="57" y="48"/>
                    </a:lnTo>
                    <a:lnTo>
                      <a:pt x="65" y="41"/>
                    </a:lnTo>
                    <a:lnTo>
                      <a:pt x="73" y="25"/>
                    </a:lnTo>
                    <a:lnTo>
                      <a:pt x="65" y="16"/>
                    </a:lnTo>
                    <a:lnTo>
                      <a:pt x="73" y="16"/>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300" name="Freeform 491"/>
              <p:cNvSpPr>
                <a:spLocks/>
              </p:cNvSpPr>
              <p:nvPr/>
            </p:nvSpPr>
            <p:spPr bwMode="auto">
              <a:xfrm>
                <a:off x="1640" y="3390"/>
                <a:ext cx="173" cy="245"/>
              </a:xfrm>
              <a:custGeom>
                <a:avLst/>
                <a:gdLst>
                  <a:gd name="T0" fmla="*/ 452 w 163"/>
                  <a:gd name="T1" fmla="*/ 289 h 235"/>
                  <a:gd name="T2" fmla="*/ 411 w 163"/>
                  <a:gd name="T3" fmla="*/ 289 h 235"/>
                  <a:gd name="T4" fmla="*/ 411 w 163"/>
                  <a:gd name="T5" fmla="*/ 259 h 235"/>
                  <a:gd name="T6" fmla="*/ 351 w 163"/>
                  <a:gd name="T7" fmla="*/ 277 h 235"/>
                  <a:gd name="T8" fmla="*/ 307 w 163"/>
                  <a:gd name="T9" fmla="*/ 259 h 235"/>
                  <a:gd name="T10" fmla="*/ 278 w 163"/>
                  <a:gd name="T11" fmla="*/ 203 h 235"/>
                  <a:gd name="T12" fmla="*/ 331 w 163"/>
                  <a:gd name="T13" fmla="*/ 138 h 235"/>
                  <a:gd name="T14" fmla="*/ 421 w 163"/>
                  <a:gd name="T15" fmla="*/ 103 h 235"/>
                  <a:gd name="T16" fmla="*/ 411 w 163"/>
                  <a:gd name="T17" fmla="*/ 87 h 235"/>
                  <a:gd name="T18" fmla="*/ 421 w 163"/>
                  <a:gd name="T19" fmla="*/ 87 h 235"/>
                  <a:gd name="T20" fmla="*/ 421 w 163"/>
                  <a:gd name="T21" fmla="*/ 66 h 235"/>
                  <a:gd name="T22" fmla="*/ 411 w 163"/>
                  <a:gd name="T23" fmla="*/ 50 h 235"/>
                  <a:gd name="T24" fmla="*/ 307 w 163"/>
                  <a:gd name="T25" fmla="*/ 66 h 235"/>
                  <a:gd name="T26" fmla="*/ 278 w 163"/>
                  <a:gd name="T27" fmla="*/ 34 h 235"/>
                  <a:gd name="T28" fmla="*/ 239 w 163"/>
                  <a:gd name="T29" fmla="*/ 0 h 235"/>
                  <a:gd name="T30" fmla="*/ 213 w 163"/>
                  <a:gd name="T31" fmla="*/ 0 h 235"/>
                  <a:gd name="T32" fmla="*/ 239 w 163"/>
                  <a:gd name="T33" fmla="*/ 9 h 235"/>
                  <a:gd name="T34" fmla="*/ 213 w 163"/>
                  <a:gd name="T35" fmla="*/ 50 h 235"/>
                  <a:gd name="T36" fmla="*/ 189 w 163"/>
                  <a:gd name="T37" fmla="*/ 66 h 235"/>
                  <a:gd name="T38" fmla="*/ 143 w 163"/>
                  <a:gd name="T39" fmla="*/ 87 h 235"/>
                  <a:gd name="T40" fmla="*/ 75 w 163"/>
                  <a:gd name="T41" fmla="*/ 138 h 235"/>
                  <a:gd name="T42" fmla="*/ 8 w 163"/>
                  <a:gd name="T43" fmla="*/ 122 h 235"/>
                  <a:gd name="T44" fmla="*/ 44 w 163"/>
                  <a:gd name="T45" fmla="*/ 87 h 235"/>
                  <a:gd name="T46" fmla="*/ 0 w 163"/>
                  <a:gd name="T47" fmla="*/ 122 h 235"/>
                  <a:gd name="T48" fmla="*/ 8 w 163"/>
                  <a:gd name="T49" fmla="*/ 151 h 235"/>
                  <a:gd name="T50" fmla="*/ 0 w 163"/>
                  <a:gd name="T51" fmla="*/ 151 h 235"/>
                  <a:gd name="T52" fmla="*/ 44 w 163"/>
                  <a:gd name="T53" fmla="*/ 187 h 235"/>
                  <a:gd name="T54" fmla="*/ 96 w 163"/>
                  <a:gd name="T55" fmla="*/ 225 h 235"/>
                  <a:gd name="T56" fmla="*/ 213 w 163"/>
                  <a:gd name="T57" fmla="*/ 395 h 235"/>
                  <a:gd name="T58" fmla="*/ 411 w 163"/>
                  <a:gd name="T59" fmla="*/ 494 h 235"/>
                  <a:gd name="T60" fmla="*/ 452 w 163"/>
                  <a:gd name="T61" fmla="*/ 481 h 235"/>
                  <a:gd name="T62" fmla="*/ 473 w 163"/>
                  <a:gd name="T63" fmla="*/ 448 h 235"/>
                  <a:gd name="T64" fmla="*/ 452 w 163"/>
                  <a:gd name="T65" fmla="*/ 432 h 235"/>
                  <a:gd name="T66" fmla="*/ 473 w 163"/>
                  <a:gd name="T67" fmla="*/ 326 h 235"/>
                  <a:gd name="T68" fmla="*/ 452 w 163"/>
                  <a:gd name="T69" fmla="*/ 289 h 23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63" h="235">
                    <a:moveTo>
                      <a:pt x="155" y="137"/>
                    </a:moveTo>
                    <a:lnTo>
                      <a:pt x="139" y="137"/>
                    </a:lnTo>
                    <a:lnTo>
                      <a:pt x="139" y="122"/>
                    </a:lnTo>
                    <a:lnTo>
                      <a:pt x="121" y="131"/>
                    </a:lnTo>
                    <a:lnTo>
                      <a:pt x="105" y="122"/>
                    </a:lnTo>
                    <a:lnTo>
                      <a:pt x="96" y="97"/>
                    </a:lnTo>
                    <a:lnTo>
                      <a:pt x="114" y="65"/>
                    </a:lnTo>
                    <a:lnTo>
                      <a:pt x="145" y="49"/>
                    </a:lnTo>
                    <a:lnTo>
                      <a:pt x="139" y="41"/>
                    </a:lnTo>
                    <a:lnTo>
                      <a:pt x="145" y="41"/>
                    </a:lnTo>
                    <a:lnTo>
                      <a:pt x="145" y="32"/>
                    </a:lnTo>
                    <a:lnTo>
                      <a:pt x="139" y="25"/>
                    </a:lnTo>
                    <a:lnTo>
                      <a:pt x="105" y="32"/>
                    </a:lnTo>
                    <a:lnTo>
                      <a:pt x="96" y="16"/>
                    </a:lnTo>
                    <a:lnTo>
                      <a:pt x="81" y="0"/>
                    </a:lnTo>
                    <a:lnTo>
                      <a:pt x="73" y="0"/>
                    </a:lnTo>
                    <a:lnTo>
                      <a:pt x="81" y="9"/>
                    </a:lnTo>
                    <a:lnTo>
                      <a:pt x="73" y="25"/>
                    </a:lnTo>
                    <a:lnTo>
                      <a:pt x="65" y="32"/>
                    </a:lnTo>
                    <a:lnTo>
                      <a:pt x="49" y="41"/>
                    </a:lnTo>
                    <a:lnTo>
                      <a:pt x="25" y="65"/>
                    </a:lnTo>
                    <a:lnTo>
                      <a:pt x="8" y="57"/>
                    </a:lnTo>
                    <a:lnTo>
                      <a:pt x="16" y="41"/>
                    </a:lnTo>
                    <a:lnTo>
                      <a:pt x="0" y="57"/>
                    </a:lnTo>
                    <a:lnTo>
                      <a:pt x="8" y="72"/>
                    </a:lnTo>
                    <a:lnTo>
                      <a:pt x="0" y="72"/>
                    </a:lnTo>
                    <a:lnTo>
                      <a:pt x="16" y="89"/>
                    </a:lnTo>
                    <a:lnTo>
                      <a:pt x="33" y="106"/>
                    </a:lnTo>
                    <a:lnTo>
                      <a:pt x="73" y="186"/>
                    </a:lnTo>
                    <a:lnTo>
                      <a:pt x="139" y="234"/>
                    </a:lnTo>
                    <a:lnTo>
                      <a:pt x="155" y="227"/>
                    </a:lnTo>
                    <a:lnTo>
                      <a:pt x="162" y="211"/>
                    </a:lnTo>
                    <a:lnTo>
                      <a:pt x="155" y="203"/>
                    </a:lnTo>
                    <a:lnTo>
                      <a:pt x="162" y="154"/>
                    </a:lnTo>
                    <a:lnTo>
                      <a:pt x="155" y="137"/>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301" name="Freeform 492"/>
              <p:cNvSpPr>
                <a:spLocks/>
              </p:cNvSpPr>
              <p:nvPr/>
            </p:nvSpPr>
            <p:spPr bwMode="auto">
              <a:xfrm>
                <a:off x="1897" y="3651"/>
                <a:ext cx="112" cy="118"/>
              </a:xfrm>
              <a:custGeom>
                <a:avLst/>
                <a:gdLst>
                  <a:gd name="T0" fmla="*/ 259 w 106"/>
                  <a:gd name="T1" fmla="*/ 152 h 114"/>
                  <a:gd name="T2" fmla="*/ 282 w 106"/>
                  <a:gd name="T3" fmla="*/ 122 h 114"/>
                  <a:gd name="T4" fmla="*/ 238 w 106"/>
                  <a:gd name="T5" fmla="*/ 104 h 114"/>
                  <a:gd name="T6" fmla="*/ 238 w 106"/>
                  <a:gd name="T7" fmla="*/ 79 h 114"/>
                  <a:gd name="T8" fmla="*/ 220 w 106"/>
                  <a:gd name="T9" fmla="*/ 79 h 114"/>
                  <a:gd name="T10" fmla="*/ 153 w 106"/>
                  <a:gd name="T11" fmla="*/ 57 h 114"/>
                  <a:gd name="T12" fmla="*/ 153 w 106"/>
                  <a:gd name="T13" fmla="*/ 8 h 114"/>
                  <a:gd name="T14" fmla="*/ 106 w 106"/>
                  <a:gd name="T15" fmla="*/ 0 h 114"/>
                  <a:gd name="T16" fmla="*/ 8 w 106"/>
                  <a:gd name="T17" fmla="*/ 0 h 114"/>
                  <a:gd name="T18" fmla="*/ 0 w 106"/>
                  <a:gd name="T19" fmla="*/ 79 h 114"/>
                  <a:gd name="T20" fmla="*/ 41 w 106"/>
                  <a:gd name="T21" fmla="*/ 122 h 114"/>
                  <a:gd name="T22" fmla="*/ 106 w 106"/>
                  <a:gd name="T23" fmla="*/ 122 h 114"/>
                  <a:gd name="T24" fmla="*/ 153 w 106"/>
                  <a:gd name="T25" fmla="*/ 152 h 114"/>
                  <a:gd name="T26" fmla="*/ 153 w 106"/>
                  <a:gd name="T27" fmla="*/ 165 h 114"/>
                  <a:gd name="T28" fmla="*/ 130 w 106"/>
                  <a:gd name="T29" fmla="*/ 197 h 114"/>
                  <a:gd name="T30" fmla="*/ 193 w 106"/>
                  <a:gd name="T31" fmla="*/ 210 h 114"/>
                  <a:gd name="T32" fmla="*/ 220 w 106"/>
                  <a:gd name="T33" fmla="*/ 197 h 114"/>
                  <a:gd name="T34" fmla="*/ 259 w 106"/>
                  <a:gd name="T35" fmla="*/ 181 h 114"/>
                  <a:gd name="T36" fmla="*/ 259 w 106"/>
                  <a:gd name="T37" fmla="*/ 152 h 1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6" h="114">
                    <a:moveTo>
                      <a:pt x="97" y="82"/>
                    </a:moveTo>
                    <a:lnTo>
                      <a:pt x="105" y="66"/>
                    </a:lnTo>
                    <a:lnTo>
                      <a:pt x="88" y="57"/>
                    </a:lnTo>
                    <a:lnTo>
                      <a:pt x="88" y="42"/>
                    </a:lnTo>
                    <a:lnTo>
                      <a:pt x="82" y="42"/>
                    </a:lnTo>
                    <a:lnTo>
                      <a:pt x="57" y="32"/>
                    </a:lnTo>
                    <a:lnTo>
                      <a:pt x="57" y="8"/>
                    </a:lnTo>
                    <a:lnTo>
                      <a:pt x="40" y="0"/>
                    </a:lnTo>
                    <a:lnTo>
                      <a:pt x="8" y="0"/>
                    </a:lnTo>
                    <a:lnTo>
                      <a:pt x="0" y="42"/>
                    </a:lnTo>
                    <a:lnTo>
                      <a:pt x="16" y="66"/>
                    </a:lnTo>
                    <a:lnTo>
                      <a:pt x="40" y="66"/>
                    </a:lnTo>
                    <a:lnTo>
                      <a:pt x="57" y="82"/>
                    </a:lnTo>
                    <a:lnTo>
                      <a:pt x="57" y="89"/>
                    </a:lnTo>
                    <a:lnTo>
                      <a:pt x="48" y="106"/>
                    </a:lnTo>
                    <a:lnTo>
                      <a:pt x="72" y="113"/>
                    </a:lnTo>
                    <a:lnTo>
                      <a:pt x="82" y="106"/>
                    </a:lnTo>
                    <a:lnTo>
                      <a:pt x="97" y="97"/>
                    </a:lnTo>
                    <a:lnTo>
                      <a:pt x="97" y="82"/>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302" name="Freeform 493"/>
              <p:cNvSpPr>
                <a:spLocks/>
              </p:cNvSpPr>
              <p:nvPr/>
            </p:nvSpPr>
            <p:spPr bwMode="auto">
              <a:xfrm>
                <a:off x="1948" y="3811"/>
                <a:ext cx="79" cy="68"/>
              </a:xfrm>
              <a:custGeom>
                <a:avLst/>
                <a:gdLst>
                  <a:gd name="T0" fmla="*/ 163 w 75"/>
                  <a:gd name="T1" fmla="*/ 84 h 66"/>
                  <a:gd name="T2" fmla="*/ 189 w 75"/>
                  <a:gd name="T3" fmla="*/ 49 h 66"/>
                  <a:gd name="T4" fmla="*/ 163 w 75"/>
                  <a:gd name="T5" fmla="*/ 43 h 66"/>
                  <a:gd name="T6" fmla="*/ 101 w 75"/>
                  <a:gd name="T7" fmla="*/ 8 h 66"/>
                  <a:gd name="T8" fmla="*/ 86 w 75"/>
                  <a:gd name="T9" fmla="*/ 8 h 66"/>
                  <a:gd name="T10" fmla="*/ 59 w 75"/>
                  <a:gd name="T11" fmla="*/ 0 h 66"/>
                  <a:gd name="T12" fmla="*/ 37 w 75"/>
                  <a:gd name="T13" fmla="*/ 0 h 66"/>
                  <a:gd name="T14" fmla="*/ 0 w 75"/>
                  <a:gd name="T15" fmla="*/ 96 h 66"/>
                  <a:gd name="T16" fmla="*/ 9 w 75"/>
                  <a:gd name="T17" fmla="*/ 96 h 66"/>
                  <a:gd name="T18" fmla="*/ 86 w 75"/>
                  <a:gd name="T19" fmla="*/ 110 h 66"/>
                  <a:gd name="T20" fmla="*/ 145 w 75"/>
                  <a:gd name="T21" fmla="*/ 110 h 66"/>
                  <a:gd name="T22" fmla="*/ 163 w 75"/>
                  <a:gd name="T23" fmla="*/ 84 h 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5" h="66">
                    <a:moveTo>
                      <a:pt x="65" y="49"/>
                    </a:moveTo>
                    <a:lnTo>
                      <a:pt x="74" y="31"/>
                    </a:lnTo>
                    <a:lnTo>
                      <a:pt x="65" y="25"/>
                    </a:lnTo>
                    <a:lnTo>
                      <a:pt x="40" y="8"/>
                    </a:lnTo>
                    <a:lnTo>
                      <a:pt x="34" y="8"/>
                    </a:lnTo>
                    <a:lnTo>
                      <a:pt x="24" y="0"/>
                    </a:lnTo>
                    <a:lnTo>
                      <a:pt x="15" y="0"/>
                    </a:lnTo>
                    <a:lnTo>
                      <a:pt x="0" y="56"/>
                    </a:lnTo>
                    <a:lnTo>
                      <a:pt x="9" y="56"/>
                    </a:lnTo>
                    <a:lnTo>
                      <a:pt x="34" y="65"/>
                    </a:lnTo>
                    <a:lnTo>
                      <a:pt x="57" y="65"/>
                    </a:lnTo>
                    <a:lnTo>
                      <a:pt x="65" y="49"/>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303" name="Freeform 494"/>
              <p:cNvSpPr>
                <a:spLocks/>
              </p:cNvSpPr>
              <p:nvPr/>
            </p:nvSpPr>
            <p:spPr bwMode="auto">
              <a:xfrm>
                <a:off x="2008" y="3316"/>
                <a:ext cx="35" cy="50"/>
              </a:xfrm>
              <a:custGeom>
                <a:avLst/>
                <a:gdLst>
                  <a:gd name="T0" fmla="*/ 0 w 33"/>
                  <a:gd name="T1" fmla="*/ 85 h 48"/>
                  <a:gd name="T2" fmla="*/ 8 w 33"/>
                  <a:gd name="T3" fmla="*/ 97 h 48"/>
                  <a:gd name="T4" fmla="*/ 46 w 33"/>
                  <a:gd name="T5" fmla="*/ 85 h 48"/>
                  <a:gd name="T6" fmla="*/ 91 w 33"/>
                  <a:gd name="T7" fmla="*/ 46 h 48"/>
                  <a:gd name="T8" fmla="*/ 0 w 33"/>
                  <a:gd name="T9" fmla="*/ 0 h 48"/>
                  <a:gd name="T10" fmla="*/ 0 w 33"/>
                  <a:gd name="T11" fmla="*/ 7 h 48"/>
                  <a:gd name="T12" fmla="*/ 0 w 33"/>
                  <a:gd name="T13" fmla="*/ 46 h 48"/>
                  <a:gd name="T14" fmla="*/ 0 w 33"/>
                  <a:gd name="T15" fmla="*/ 85 h 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3" h="48">
                    <a:moveTo>
                      <a:pt x="0" y="41"/>
                    </a:moveTo>
                    <a:lnTo>
                      <a:pt x="8" y="47"/>
                    </a:lnTo>
                    <a:lnTo>
                      <a:pt x="17" y="41"/>
                    </a:lnTo>
                    <a:lnTo>
                      <a:pt x="32" y="23"/>
                    </a:lnTo>
                    <a:lnTo>
                      <a:pt x="0" y="0"/>
                    </a:lnTo>
                    <a:lnTo>
                      <a:pt x="0" y="7"/>
                    </a:lnTo>
                    <a:lnTo>
                      <a:pt x="0" y="23"/>
                    </a:lnTo>
                    <a:lnTo>
                      <a:pt x="0" y="41"/>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304" name="Freeform 495"/>
              <p:cNvSpPr>
                <a:spLocks/>
              </p:cNvSpPr>
              <p:nvPr/>
            </p:nvSpPr>
            <p:spPr bwMode="auto">
              <a:xfrm>
                <a:off x="1959" y="3316"/>
                <a:ext cx="50" cy="50"/>
              </a:xfrm>
              <a:custGeom>
                <a:avLst/>
                <a:gdLst>
                  <a:gd name="T0" fmla="*/ 66 w 49"/>
                  <a:gd name="T1" fmla="*/ 85 h 48"/>
                  <a:gd name="T2" fmla="*/ 66 w 49"/>
                  <a:gd name="T3" fmla="*/ 46 h 48"/>
                  <a:gd name="T4" fmla="*/ 66 w 49"/>
                  <a:gd name="T5" fmla="*/ 7 h 48"/>
                  <a:gd name="T6" fmla="*/ 66 w 49"/>
                  <a:gd name="T7" fmla="*/ 0 h 48"/>
                  <a:gd name="T8" fmla="*/ 15 w 49"/>
                  <a:gd name="T9" fmla="*/ 0 h 48"/>
                  <a:gd name="T10" fmla="*/ 0 w 49"/>
                  <a:gd name="T11" fmla="*/ 34 h 48"/>
                  <a:gd name="T12" fmla="*/ 15 w 49"/>
                  <a:gd name="T13" fmla="*/ 97 h 48"/>
                  <a:gd name="T14" fmla="*/ 43 w 49"/>
                  <a:gd name="T15" fmla="*/ 97 h 48"/>
                  <a:gd name="T16" fmla="*/ 49 w 49"/>
                  <a:gd name="T17" fmla="*/ 85 h 48"/>
                  <a:gd name="T18" fmla="*/ 66 w 49"/>
                  <a:gd name="T19" fmla="*/ 85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9" h="48">
                    <a:moveTo>
                      <a:pt x="48" y="41"/>
                    </a:moveTo>
                    <a:lnTo>
                      <a:pt x="48" y="23"/>
                    </a:lnTo>
                    <a:lnTo>
                      <a:pt x="48" y="7"/>
                    </a:lnTo>
                    <a:lnTo>
                      <a:pt x="48" y="0"/>
                    </a:lnTo>
                    <a:lnTo>
                      <a:pt x="15" y="0"/>
                    </a:lnTo>
                    <a:lnTo>
                      <a:pt x="0" y="16"/>
                    </a:lnTo>
                    <a:lnTo>
                      <a:pt x="15" y="47"/>
                    </a:lnTo>
                    <a:lnTo>
                      <a:pt x="25" y="47"/>
                    </a:lnTo>
                    <a:lnTo>
                      <a:pt x="31" y="41"/>
                    </a:lnTo>
                    <a:lnTo>
                      <a:pt x="48" y="41"/>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305" name="Freeform 496"/>
              <p:cNvSpPr>
                <a:spLocks/>
              </p:cNvSpPr>
              <p:nvPr/>
            </p:nvSpPr>
            <p:spPr bwMode="auto">
              <a:xfrm>
                <a:off x="1914" y="3282"/>
                <a:ext cx="61" cy="94"/>
              </a:xfrm>
              <a:custGeom>
                <a:avLst/>
                <a:gdLst>
                  <a:gd name="T0" fmla="*/ 51 w 57"/>
                  <a:gd name="T1" fmla="*/ 0 h 90"/>
                  <a:gd name="T2" fmla="*/ 108 w 57"/>
                  <a:gd name="T3" fmla="*/ 9 h 90"/>
                  <a:gd name="T4" fmla="*/ 108 w 57"/>
                  <a:gd name="T5" fmla="*/ 33 h 90"/>
                  <a:gd name="T6" fmla="*/ 141 w 57"/>
                  <a:gd name="T7" fmla="*/ 33 h 90"/>
                  <a:gd name="T8" fmla="*/ 188 w 57"/>
                  <a:gd name="T9" fmla="*/ 73 h 90"/>
                  <a:gd name="T10" fmla="*/ 141 w 57"/>
                  <a:gd name="T11" fmla="*/ 105 h 90"/>
                  <a:gd name="T12" fmla="*/ 188 w 57"/>
                  <a:gd name="T13" fmla="*/ 177 h 90"/>
                  <a:gd name="T14" fmla="*/ 108 w 57"/>
                  <a:gd name="T15" fmla="*/ 194 h 90"/>
                  <a:gd name="T16" fmla="*/ 82 w 57"/>
                  <a:gd name="T17" fmla="*/ 194 h 90"/>
                  <a:gd name="T18" fmla="*/ 51 w 57"/>
                  <a:gd name="T19" fmla="*/ 162 h 90"/>
                  <a:gd name="T20" fmla="*/ 51 w 57"/>
                  <a:gd name="T21" fmla="*/ 105 h 90"/>
                  <a:gd name="T22" fmla="*/ 51 w 57"/>
                  <a:gd name="T23" fmla="*/ 87 h 90"/>
                  <a:gd name="T24" fmla="*/ 7 w 57"/>
                  <a:gd name="T25" fmla="*/ 87 h 90"/>
                  <a:gd name="T26" fmla="*/ 0 w 57"/>
                  <a:gd name="T27" fmla="*/ 73 h 90"/>
                  <a:gd name="T28" fmla="*/ 0 w 57"/>
                  <a:gd name="T29" fmla="*/ 33 h 90"/>
                  <a:gd name="T30" fmla="*/ 7 w 57"/>
                  <a:gd name="T31" fmla="*/ 33 h 90"/>
                  <a:gd name="T32" fmla="*/ 7 w 57"/>
                  <a:gd name="T33" fmla="*/ 9 h 90"/>
                  <a:gd name="T34" fmla="*/ 51 w 57"/>
                  <a:gd name="T35" fmla="*/ 0 h 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7" h="90">
                    <a:moveTo>
                      <a:pt x="16" y="0"/>
                    </a:moveTo>
                    <a:lnTo>
                      <a:pt x="32" y="9"/>
                    </a:lnTo>
                    <a:lnTo>
                      <a:pt x="32" y="15"/>
                    </a:lnTo>
                    <a:lnTo>
                      <a:pt x="41" y="15"/>
                    </a:lnTo>
                    <a:lnTo>
                      <a:pt x="56" y="33"/>
                    </a:lnTo>
                    <a:lnTo>
                      <a:pt x="41" y="49"/>
                    </a:lnTo>
                    <a:lnTo>
                      <a:pt x="56" y="80"/>
                    </a:lnTo>
                    <a:lnTo>
                      <a:pt x="32" y="89"/>
                    </a:lnTo>
                    <a:lnTo>
                      <a:pt x="24" y="89"/>
                    </a:lnTo>
                    <a:lnTo>
                      <a:pt x="16" y="74"/>
                    </a:lnTo>
                    <a:lnTo>
                      <a:pt x="16" y="49"/>
                    </a:lnTo>
                    <a:lnTo>
                      <a:pt x="16" y="40"/>
                    </a:lnTo>
                    <a:lnTo>
                      <a:pt x="7" y="40"/>
                    </a:lnTo>
                    <a:lnTo>
                      <a:pt x="0" y="33"/>
                    </a:lnTo>
                    <a:lnTo>
                      <a:pt x="0" y="15"/>
                    </a:lnTo>
                    <a:lnTo>
                      <a:pt x="7" y="15"/>
                    </a:lnTo>
                    <a:lnTo>
                      <a:pt x="7" y="9"/>
                    </a:lnTo>
                    <a:lnTo>
                      <a:pt x="16" y="0"/>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306" name="Freeform 497"/>
              <p:cNvSpPr>
                <a:spLocks/>
              </p:cNvSpPr>
              <p:nvPr/>
            </p:nvSpPr>
            <p:spPr bwMode="auto">
              <a:xfrm>
                <a:off x="1750" y="3230"/>
                <a:ext cx="183" cy="154"/>
              </a:xfrm>
              <a:custGeom>
                <a:avLst/>
                <a:gdLst>
                  <a:gd name="T0" fmla="*/ 521 w 172"/>
                  <a:gd name="T1" fmla="*/ 101 h 148"/>
                  <a:gd name="T2" fmla="*/ 493 w 172"/>
                  <a:gd name="T3" fmla="*/ 121 h 148"/>
                  <a:gd name="T4" fmla="*/ 493 w 172"/>
                  <a:gd name="T5" fmla="*/ 133 h 148"/>
                  <a:gd name="T6" fmla="*/ 473 w 172"/>
                  <a:gd name="T7" fmla="*/ 133 h 148"/>
                  <a:gd name="T8" fmla="*/ 473 w 172"/>
                  <a:gd name="T9" fmla="*/ 169 h 148"/>
                  <a:gd name="T10" fmla="*/ 493 w 172"/>
                  <a:gd name="T11" fmla="*/ 184 h 148"/>
                  <a:gd name="T12" fmla="*/ 473 w 172"/>
                  <a:gd name="T13" fmla="*/ 203 h 148"/>
                  <a:gd name="T14" fmla="*/ 401 w 172"/>
                  <a:gd name="T15" fmla="*/ 215 h 148"/>
                  <a:gd name="T16" fmla="*/ 322 w 172"/>
                  <a:gd name="T17" fmla="*/ 203 h 148"/>
                  <a:gd name="T18" fmla="*/ 350 w 172"/>
                  <a:gd name="T19" fmla="*/ 215 h 148"/>
                  <a:gd name="T20" fmla="*/ 350 w 172"/>
                  <a:gd name="T21" fmla="*/ 252 h 148"/>
                  <a:gd name="T22" fmla="*/ 372 w 172"/>
                  <a:gd name="T23" fmla="*/ 265 h 148"/>
                  <a:gd name="T24" fmla="*/ 302 w 172"/>
                  <a:gd name="T25" fmla="*/ 301 h 148"/>
                  <a:gd name="T26" fmla="*/ 276 w 172"/>
                  <a:gd name="T27" fmla="*/ 301 h 148"/>
                  <a:gd name="T28" fmla="*/ 251 w 172"/>
                  <a:gd name="T29" fmla="*/ 284 h 148"/>
                  <a:gd name="T30" fmla="*/ 226 w 172"/>
                  <a:gd name="T31" fmla="*/ 265 h 148"/>
                  <a:gd name="T32" fmla="*/ 226 w 172"/>
                  <a:gd name="T33" fmla="*/ 235 h 148"/>
                  <a:gd name="T34" fmla="*/ 197 w 172"/>
                  <a:gd name="T35" fmla="*/ 203 h 148"/>
                  <a:gd name="T36" fmla="*/ 226 w 172"/>
                  <a:gd name="T37" fmla="*/ 150 h 148"/>
                  <a:gd name="T38" fmla="*/ 153 w 172"/>
                  <a:gd name="T39" fmla="*/ 150 h 148"/>
                  <a:gd name="T40" fmla="*/ 126 w 172"/>
                  <a:gd name="T41" fmla="*/ 133 h 148"/>
                  <a:gd name="T42" fmla="*/ 46 w 172"/>
                  <a:gd name="T43" fmla="*/ 133 h 148"/>
                  <a:gd name="T44" fmla="*/ 30 w 172"/>
                  <a:gd name="T45" fmla="*/ 121 h 148"/>
                  <a:gd name="T46" fmla="*/ 30 w 172"/>
                  <a:gd name="T47" fmla="*/ 101 h 148"/>
                  <a:gd name="T48" fmla="*/ 0 w 172"/>
                  <a:gd name="T49" fmla="*/ 69 h 148"/>
                  <a:gd name="T50" fmla="*/ 30 w 172"/>
                  <a:gd name="T51" fmla="*/ 36 h 148"/>
                  <a:gd name="T52" fmla="*/ 46 w 172"/>
                  <a:gd name="T53" fmla="*/ 10 h 148"/>
                  <a:gd name="T54" fmla="*/ 77 w 172"/>
                  <a:gd name="T55" fmla="*/ 36 h 148"/>
                  <a:gd name="T56" fmla="*/ 46 w 172"/>
                  <a:gd name="T57" fmla="*/ 49 h 148"/>
                  <a:gd name="T58" fmla="*/ 46 w 172"/>
                  <a:gd name="T59" fmla="*/ 84 h 148"/>
                  <a:gd name="T60" fmla="*/ 77 w 172"/>
                  <a:gd name="T61" fmla="*/ 69 h 148"/>
                  <a:gd name="T62" fmla="*/ 77 w 172"/>
                  <a:gd name="T63" fmla="*/ 36 h 148"/>
                  <a:gd name="T64" fmla="*/ 126 w 172"/>
                  <a:gd name="T65" fmla="*/ 10 h 148"/>
                  <a:gd name="T66" fmla="*/ 126 w 172"/>
                  <a:gd name="T67" fmla="*/ 0 h 148"/>
                  <a:gd name="T68" fmla="*/ 126 w 172"/>
                  <a:gd name="T69" fmla="*/ 10 h 148"/>
                  <a:gd name="T70" fmla="*/ 197 w 172"/>
                  <a:gd name="T71" fmla="*/ 10 h 148"/>
                  <a:gd name="T72" fmla="*/ 197 w 172"/>
                  <a:gd name="T73" fmla="*/ 36 h 148"/>
                  <a:gd name="T74" fmla="*/ 276 w 172"/>
                  <a:gd name="T75" fmla="*/ 36 h 148"/>
                  <a:gd name="T76" fmla="*/ 322 w 172"/>
                  <a:gd name="T77" fmla="*/ 49 h 148"/>
                  <a:gd name="T78" fmla="*/ 372 w 172"/>
                  <a:gd name="T79" fmla="*/ 36 h 148"/>
                  <a:gd name="T80" fmla="*/ 427 w 172"/>
                  <a:gd name="T81" fmla="*/ 36 h 148"/>
                  <a:gd name="T82" fmla="*/ 401 w 172"/>
                  <a:gd name="T83" fmla="*/ 36 h 148"/>
                  <a:gd name="T84" fmla="*/ 427 w 172"/>
                  <a:gd name="T85" fmla="*/ 49 h 148"/>
                  <a:gd name="T86" fmla="*/ 473 w 172"/>
                  <a:gd name="T87" fmla="*/ 69 h 148"/>
                  <a:gd name="T88" fmla="*/ 473 w 172"/>
                  <a:gd name="T89" fmla="*/ 101 h 148"/>
                  <a:gd name="T90" fmla="*/ 493 w 172"/>
                  <a:gd name="T91" fmla="*/ 84 h 148"/>
                  <a:gd name="T92" fmla="*/ 521 w 172"/>
                  <a:gd name="T93" fmla="*/ 101 h 14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72" h="148">
                    <a:moveTo>
                      <a:pt x="171" y="50"/>
                    </a:moveTo>
                    <a:lnTo>
                      <a:pt x="162" y="59"/>
                    </a:lnTo>
                    <a:lnTo>
                      <a:pt x="162" y="65"/>
                    </a:lnTo>
                    <a:lnTo>
                      <a:pt x="155" y="65"/>
                    </a:lnTo>
                    <a:lnTo>
                      <a:pt x="155" y="83"/>
                    </a:lnTo>
                    <a:lnTo>
                      <a:pt x="162" y="90"/>
                    </a:lnTo>
                    <a:lnTo>
                      <a:pt x="155" y="99"/>
                    </a:lnTo>
                    <a:lnTo>
                      <a:pt x="131" y="106"/>
                    </a:lnTo>
                    <a:lnTo>
                      <a:pt x="106" y="99"/>
                    </a:lnTo>
                    <a:lnTo>
                      <a:pt x="115" y="106"/>
                    </a:lnTo>
                    <a:lnTo>
                      <a:pt x="115" y="124"/>
                    </a:lnTo>
                    <a:lnTo>
                      <a:pt x="122" y="130"/>
                    </a:lnTo>
                    <a:lnTo>
                      <a:pt x="99" y="147"/>
                    </a:lnTo>
                    <a:lnTo>
                      <a:pt x="90" y="147"/>
                    </a:lnTo>
                    <a:lnTo>
                      <a:pt x="82" y="139"/>
                    </a:lnTo>
                    <a:lnTo>
                      <a:pt x="74" y="130"/>
                    </a:lnTo>
                    <a:lnTo>
                      <a:pt x="74" y="115"/>
                    </a:lnTo>
                    <a:lnTo>
                      <a:pt x="65" y="99"/>
                    </a:lnTo>
                    <a:lnTo>
                      <a:pt x="74" y="74"/>
                    </a:lnTo>
                    <a:lnTo>
                      <a:pt x="50" y="74"/>
                    </a:lnTo>
                    <a:lnTo>
                      <a:pt x="40" y="65"/>
                    </a:lnTo>
                    <a:lnTo>
                      <a:pt x="16" y="65"/>
                    </a:lnTo>
                    <a:lnTo>
                      <a:pt x="9" y="59"/>
                    </a:lnTo>
                    <a:lnTo>
                      <a:pt x="9" y="50"/>
                    </a:lnTo>
                    <a:lnTo>
                      <a:pt x="0" y="34"/>
                    </a:lnTo>
                    <a:lnTo>
                      <a:pt x="9" y="18"/>
                    </a:lnTo>
                    <a:lnTo>
                      <a:pt x="16" y="10"/>
                    </a:lnTo>
                    <a:lnTo>
                      <a:pt x="25" y="18"/>
                    </a:lnTo>
                    <a:lnTo>
                      <a:pt x="16" y="25"/>
                    </a:lnTo>
                    <a:lnTo>
                      <a:pt x="16" y="41"/>
                    </a:lnTo>
                    <a:lnTo>
                      <a:pt x="25" y="34"/>
                    </a:lnTo>
                    <a:lnTo>
                      <a:pt x="25" y="18"/>
                    </a:lnTo>
                    <a:lnTo>
                      <a:pt x="40" y="10"/>
                    </a:lnTo>
                    <a:lnTo>
                      <a:pt x="40" y="0"/>
                    </a:lnTo>
                    <a:lnTo>
                      <a:pt x="40" y="10"/>
                    </a:lnTo>
                    <a:lnTo>
                      <a:pt x="65" y="10"/>
                    </a:lnTo>
                    <a:lnTo>
                      <a:pt x="65" y="18"/>
                    </a:lnTo>
                    <a:lnTo>
                      <a:pt x="90" y="18"/>
                    </a:lnTo>
                    <a:lnTo>
                      <a:pt x="106" y="25"/>
                    </a:lnTo>
                    <a:lnTo>
                      <a:pt x="122" y="18"/>
                    </a:lnTo>
                    <a:lnTo>
                      <a:pt x="139" y="18"/>
                    </a:lnTo>
                    <a:lnTo>
                      <a:pt x="131" y="18"/>
                    </a:lnTo>
                    <a:lnTo>
                      <a:pt x="139" y="25"/>
                    </a:lnTo>
                    <a:lnTo>
                      <a:pt x="155" y="34"/>
                    </a:lnTo>
                    <a:lnTo>
                      <a:pt x="155" y="50"/>
                    </a:lnTo>
                    <a:lnTo>
                      <a:pt x="162" y="41"/>
                    </a:lnTo>
                    <a:lnTo>
                      <a:pt x="171" y="50"/>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307" name="Freeform 498"/>
              <p:cNvSpPr>
                <a:spLocks/>
              </p:cNvSpPr>
              <p:nvPr/>
            </p:nvSpPr>
            <p:spPr bwMode="auto">
              <a:xfrm>
                <a:off x="3056" y="2483"/>
                <a:ext cx="129" cy="110"/>
              </a:xfrm>
              <a:custGeom>
                <a:avLst/>
                <a:gdLst>
                  <a:gd name="T0" fmla="*/ 264 w 123"/>
                  <a:gd name="T1" fmla="*/ 146 h 107"/>
                  <a:gd name="T2" fmla="*/ 251 w 123"/>
                  <a:gd name="T3" fmla="*/ 117 h 107"/>
                  <a:gd name="T4" fmla="*/ 251 w 123"/>
                  <a:gd name="T5" fmla="*/ 106 h 107"/>
                  <a:gd name="T6" fmla="*/ 264 w 123"/>
                  <a:gd name="T7" fmla="*/ 117 h 107"/>
                  <a:gd name="T8" fmla="*/ 289 w 123"/>
                  <a:gd name="T9" fmla="*/ 94 h 107"/>
                  <a:gd name="T10" fmla="*/ 264 w 123"/>
                  <a:gd name="T11" fmla="*/ 94 h 107"/>
                  <a:gd name="T12" fmla="*/ 229 w 123"/>
                  <a:gd name="T13" fmla="*/ 50 h 107"/>
                  <a:gd name="T14" fmla="*/ 229 w 123"/>
                  <a:gd name="T15" fmla="*/ 16 h 107"/>
                  <a:gd name="T16" fmla="*/ 212 w 123"/>
                  <a:gd name="T17" fmla="*/ 7 h 107"/>
                  <a:gd name="T18" fmla="*/ 152 w 123"/>
                  <a:gd name="T19" fmla="*/ 0 h 107"/>
                  <a:gd name="T20" fmla="*/ 114 w 123"/>
                  <a:gd name="T21" fmla="*/ 16 h 107"/>
                  <a:gd name="T22" fmla="*/ 114 w 123"/>
                  <a:gd name="T23" fmla="*/ 43 h 107"/>
                  <a:gd name="T24" fmla="*/ 77 w 123"/>
                  <a:gd name="T25" fmla="*/ 50 h 107"/>
                  <a:gd name="T26" fmla="*/ 77 w 123"/>
                  <a:gd name="T27" fmla="*/ 76 h 107"/>
                  <a:gd name="T28" fmla="*/ 56 w 123"/>
                  <a:gd name="T29" fmla="*/ 76 h 107"/>
                  <a:gd name="T30" fmla="*/ 7 w 123"/>
                  <a:gd name="T31" fmla="*/ 94 h 107"/>
                  <a:gd name="T32" fmla="*/ 0 w 123"/>
                  <a:gd name="T33" fmla="*/ 94 h 107"/>
                  <a:gd name="T34" fmla="*/ 7 w 123"/>
                  <a:gd name="T35" fmla="*/ 117 h 107"/>
                  <a:gd name="T36" fmla="*/ 0 w 123"/>
                  <a:gd name="T37" fmla="*/ 146 h 107"/>
                  <a:gd name="T38" fmla="*/ 0 w 123"/>
                  <a:gd name="T39" fmla="*/ 173 h 107"/>
                  <a:gd name="T40" fmla="*/ 35 w 123"/>
                  <a:gd name="T41" fmla="*/ 159 h 107"/>
                  <a:gd name="T42" fmla="*/ 77 w 123"/>
                  <a:gd name="T43" fmla="*/ 159 h 107"/>
                  <a:gd name="T44" fmla="*/ 134 w 123"/>
                  <a:gd name="T45" fmla="*/ 173 h 107"/>
                  <a:gd name="T46" fmla="*/ 152 w 123"/>
                  <a:gd name="T47" fmla="*/ 173 h 107"/>
                  <a:gd name="T48" fmla="*/ 171 w 123"/>
                  <a:gd name="T49" fmla="*/ 173 h 107"/>
                  <a:gd name="T50" fmla="*/ 191 w 123"/>
                  <a:gd name="T51" fmla="*/ 173 h 107"/>
                  <a:gd name="T52" fmla="*/ 229 w 123"/>
                  <a:gd name="T53" fmla="*/ 173 h 107"/>
                  <a:gd name="T54" fmla="*/ 251 w 123"/>
                  <a:gd name="T55" fmla="*/ 146 h 107"/>
                  <a:gd name="T56" fmla="*/ 264 w 123"/>
                  <a:gd name="T57" fmla="*/ 146 h 1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23" h="107">
                    <a:moveTo>
                      <a:pt x="112" y="88"/>
                    </a:moveTo>
                    <a:lnTo>
                      <a:pt x="106" y="72"/>
                    </a:lnTo>
                    <a:lnTo>
                      <a:pt x="106" y="65"/>
                    </a:lnTo>
                    <a:lnTo>
                      <a:pt x="112" y="72"/>
                    </a:lnTo>
                    <a:lnTo>
                      <a:pt x="122" y="57"/>
                    </a:lnTo>
                    <a:lnTo>
                      <a:pt x="112" y="57"/>
                    </a:lnTo>
                    <a:lnTo>
                      <a:pt x="97" y="32"/>
                    </a:lnTo>
                    <a:lnTo>
                      <a:pt x="97" y="16"/>
                    </a:lnTo>
                    <a:lnTo>
                      <a:pt x="90" y="7"/>
                    </a:lnTo>
                    <a:lnTo>
                      <a:pt x="65" y="0"/>
                    </a:lnTo>
                    <a:lnTo>
                      <a:pt x="49" y="16"/>
                    </a:lnTo>
                    <a:lnTo>
                      <a:pt x="49" y="25"/>
                    </a:lnTo>
                    <a:lnTo>
                      <a:pt x="32" y="32"/>
                    </a:lnTo>
                    <a:lnTo>
                      <a:pt x="32" y="47"/>
                    </a:lnTo>
                    <a:lnTo>
                      <a:pt x="25" y="47"/>
                    </a:lnTo>
                    <a:lnTo>
                      <a:pt x="7" y="57"/>
                    </a:lnTo>
                    <a:lnTo>
                      <a:pt x="0" y="57"/>
                    </a:lnTo>
                    <a:lnTo>
                      <a:pt x="7" y="72"/>
                    </a:lnTo>
                    <a:lnTo>
                      <a:pt x="0" y="88"/>
                    </a:lnTo>
                    <a:lnTo>
                      <a:pt x="0" y="106"/>
                    </a:lnTo>
                    <a:lnTo>
                      <a:pt x="15" y="97"/>
                    </a:lnTo>
                    <a:lnTo>
                      <a:pt x="32" y="97"/>
                    </a:lnTo>
                    <a:lnTo>
                      <a:pt x="57" y="106"/>
                    </a:lnTo>
                    <a:lnTo>
                      <a:pt x="65" y="106"/>
                    </a:lnTo>
                    <a:lnTo>
                      <a:pt x="72" y="106"/>
                    </a:lnTo>
                    <a:lnTo>
                      <a:pt x="81" y="106"/>
                    </a:lnTo>
                    <a:lnTo>
                      <a:pt x="97" y="106"/>
                    </a:lnTo>
                    <a:lnTo>
                      <a:pt x="106" y="88"/>
                    </a:lnTo>
                    <a:lnTo>
                      <a:pt x="112" y="88"/>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308" name="Freeform 499"/>
              <p:cNvSpPr>
                <a:spLocks/>
              </p:cNvSpPr>
              <p:nvPr/>
            </p:nvSpPr>
            <p:spPr bwMode="auto">
              <a:xfrm>
                <a:off x="3039" y="2575"/>
                <a:ext cx="248" cy="161"/>
              </a:xfrm>
              <a:custGeom>
                <a:avLst/>
                <a:gdLst>
                  <a:gd name="T0" fmla="*/ 255 w 235"/>
                  <a:gd name="T1" fmla="*/ 277 h 155"/>
                  <a:gd name="T2" fmla="*/ 215 w 235"/>
                  <a:gd name="T3" fmla="*/ 277 h 155"/>
                  <a:gd name="T4" fmla="*/ 215 w 235"/>
                  <a:gd name="T5" fmla="*/ 258 h 155"/>
                  <a:gd name="T6" fmla="*/ 230 w 235"/>
                  <a:gd name="T7" fmla="*/ 226 h 155"/>
                  <a:gd name="T8" fmla="*/ 282 w 235"/>
                  <a:gd name="T9" fmla="*/ 226 h 155"/>
                  <a:gd name="T10" fmla="*/ 282 w 235"/>
                  <a:gd name="T11" fmla="*/ 210 h 155"/>
                  <a:gd name="T12" fmla="*/ 255 w 235"/>
                  <a:gd name="T13" fmla="*/ 178 h 155"/>
                  <a:gd name="T14" fmla="*/ 255 w 235"/>
                  <a:gd name="T15" fmla="*/ 159 h 155"/>
                  <a:gd name="T16" fmla="*/ 193 w 235"/>
                  <a:gd name="T17" fmla="*/ 145 h 155"/>
                  <a:gd name="T18" fmla="*/ 147 w 235"/>
                  <a:gd name="T19" fmla="*/ 159 h 155"/>
                  <a:gd name="T20" fmla="*/ 106 w 235"/>
                  <a:gd name="T21" fmla="*/ 178 h 155"/>
                  <a:gd name="T22" fmla="*/ 81 w 235"/>
                  <a:gd name="T23" fmla="*/ 178 h 155"/>
                  <a:gd name="T24" fmla="*/ 7 w 235"/>
                  <a:gd name="T25" fmla="*/ 178 h 155"/>
                  <a:gd name="T26" fmla="*/ 0 w 235"/>
                  <a:gd name="T27" fmla="*/ 159 h 155"/>
                  <a:gd name="T28" fmla="*/ 7 w 235"/>
                  <a:gd name="T29" fmla="*/ 132 h 155"/>
                  <a:gd name="T30" fmla="*/ 40 w 235"/>
                  <a:gd name="T31" fmla="*/ 96 h 155"/>
                  <a:gd name="T32" fmla="*/ 58 w 235"/>
                  <a:gd name="T33" fmla="*/ 83 h 155"/>
                  <a:gd name="T34" fmla="*/ 40 w 235"/>
                  <a:gd name="T35" fmla="*/ 36 h 155"/>
                  <a:gd name="T36" fmla="*/ 81 w 235"/>
                  <a:gd name="T37" fmla="*/ 9 h 155"/>
                  <a:gd name="T38" fmla="*/ 127 w 235"/>
                  <a:gd name="T39" fmla="*/ 9 h 155"/>
                  <a:gd name="T40" fmla="*/ 193 w 235"/>
                  <a:gd name="T41" fmla="*/ 36 h 155"/>
                  <a:gd name="T42" fmla="*/ 215 w 235"/>
                  <a:gd name="T43" fmla="*/ 36 h 155"/>
                  <a:gd name="T44" fmla="*/ 230 w 235"/>
                  <a:gd name="T45" fmla="*/ 36 h 155"/>
                  <a:gd name="T46" fmla="*/ 255 w 235"/>
                  <a:gd name="T47" fmla="*/ 36 h 155"/>
                  <a:gd name="T48" fmla="*/ 299 w 235"/>
                  <a:gd name="T49" fmla="*/ 36 h 155"/>
                  <a:gd name="T50" fmla="*/ 322 w 235"/>
                  <a:gd name="T51" fmla="*/ 0 h 155"/>
                  <a:gd name="T52" fmla="*/ 336 w 235"/>
                  <a:gd name="T53" fmla="*/ 0 h 155"/>
                  <a:gd name="T54" fmla="*/ 401 w 235"/>
                  <a:gd name="T55" fmla="*/ 0 h 155"/>
                  <a:gd name="T56" fmla="*/ 426 w 235"/>
                  <a:gd name="T57" fmla="*/ 9 h 155"/>
                  <a:gd name="T58" fmla="*/ 401 w 235"/>
                  <a:gd name="T59" fmla="*/ 9 h 155"/>
                  <a:gd name="T60" fmla="*/ 426 w 235"/>
                  <a:gd name="T61" fmla="*/ 36 h 155"/>
                  <a:gd name="T62" fmla="*/ 446 w 235"/>
                  <a:gd name="T63" fmla="*/ 36 h 155"/>
                  <a:gd name="T64" fmla="*/ 470 w 235"/>
                  <a:gd name="T65" fmla="*/ 63 h 155"/>
                  <a:gd name="T66" fmla="*/ 495 w 235"/>
                  <a:gd name="T67" fmla="*/ 83 h 155"/>
                  <a:gd name="T68" fmla="*/ 508 w 235"/>
                  <a:gd name="T69" fmla="*/ 63 h 155"/>
                  <a:gd name="T70" fmla="*/ 618 w 235"/>
                  <a:gd name="T71" fmla="*/ 113 h 155"/>
                  <a:gd name="T72" fmla="*/ 597 w 235"/>
                  <a:gd name="T73" fmla="*/ 178 h 155"/>
                  <a:gd name="T74" fmla="*/ 577 w 235"/>
                  <a:gd name="T75" fmla="*/ 159 h 155"/>
                  <a:gd name="T76" fmla="*/ 558 w 235"/>
                  <a:gd name="T77" fmla="*/ 178 h 155"/>
                  <a:gd name="T78" fmla="*/ 558 w 235"/>
                  <a:gd name="T79" fmla="*/ 210 h 155"/>
                  <a:gd name="T80" fmla="*/ 535 w 235"/>
                  <a:gd name="T81" fmla="*/ 210 h 155"/>
                  <a:gd name="T82" fmla="*/ 426 w 235"/>
                  <a:gd name="T83" fmla="*/ 258 h 155"/>
                  <a:gd name="T84" fmla="*/ 470 w 235"/>
                  <a:gd name="T85" fmla="*/ 277 h 155"/>
                  <a:gd name="T86" fmla="*/ 470 w 235"/>
                  <a:gd name="T87" fmla="*/ 277 h 155"/>
                  <a:gd name="T88" fmla="*/ 401 w 235"/>
                  <a:gd name="T89" fmla="*/ 306 h 155"/>
                  <a:gd name="T90" fmla="*/ 387 w 235"/>
                  <a:gd name="T91" fmla="*/ 306 h 155"/>
                  <a:gd name="T92" fmla="*/ 387 w 235"/>
                  <a:gd name="T93" fmla="*/ 290 h 155"/>
                  <a:gd name="T94" fmla="*/ 367 w 235"/>
                  <a:gd name="T95" fmla="*/ 277 h 155"/>
                  <a:gd name="T96" fmla="*/ 401 w 235"/>
                  <a:gd name="T97" fmla="*/ 258 h 155"/>
                  <a:gd name="T98" fmla="*/ 336 w 235"/>
                  <a:gd name="T99" fmla="*/ 240 h 155"/>
                  <a:gd name="T100" fmla="*/ 336 w 235"/>
                  <a:gd name="T101" fmla="*/ 226 h 155"/>
                  <a:gd name="T102" fmla="*/ 299 w 235"/>
                  <a:gd name="T103" fmla="*/ 226 h 155"/>
                  <a:gd name="T104" fmla="*/ 282 w 235"/>
                  <a:gd name="T105" fmla="*/ 258 h 155"/>
                  <a:gd name="T106" fmla="*/ 255 w 235"/>
                  <a:gd name="T107" fmla="*/ 258 h 155"/>
                  <a:gd name="T108" fmla="*/ 255 w 235"/>
                  <a:gd name="T109" fmla="*/ 277 h 1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35" h="155">
                    <a:moveTo>
                      <a:pt x="97" y="139"/>
                    </a:moveTo>
                    <a:lnTo>
                      <a:pt x="81" y="139"/>
                    </a:lnTo>
                    <a:lnTo>
                      <a:pt x="81" y="130"/>
                    </a:lnTo>
                    <a:lnTo>
                      <a:pt x="88" y="114"/>
                    </a:lnTo>
                    <a:lnTo>
                      <a:pt x="106" y="114"/>
                    </a:lnTo>
                    <a:lnTo>
                      <a:pt x="106" y="106"/>
                    </a:lnTo>
                    <a:lnTo>
                      <a:pt x="97" y="90"/>
                    </a:lnTo>
                    <a:lnTo>
                      <a:pt x="97" y="81"/>
                    </a:lnTo>
                    <a:lnTo>
                      <a:pt x="73" y="74"/>
                    </a:lnTo>
                    <a:lnTo>
                      <a:pt x="56" y="81"/>
                    </a:lnTo>
                    <a:lnTo>
                      <a:pt x="41" y="90"/>
                    </a:lnTo>
                    <a:lnTo>
                      <a:pt x="31" y="90"/>
                    </a:lnTo>
                    <a:lnTo>
                      <a:pt x="7" y="90"/>
                    </a:lnTo>
                    <a:lnTo>
                      <a:pt x="0" y="81"/>
                    </a:lnTo>
                    <a:lnTo>
                      <a:pt x="7" y="66"/>
                    </a:lnTo>
                    <a:lnTo>
                      <a:pt x="16" y="49"/>
                    </a:lnTo>
                    <a:lnTo>
                      <a:pt x="23" y="41"/>
                    </a:lnTo>
                    <a:lnTo>
                      <a:pt x="16" y="18"/>
                    </a:lnTo>
                    <a:lnTo>
                      <a:pt x="31" y="9"/>
                    </a:lnTo>
                    <a:lnTo>
                      <a:pt x="48" y="9"/>
                    </a:lnTo>
                    <a:lnTo>
                      <a:pt x="73" y="18"/>
                    </a:lnTo>
                    <a:lnTo>
                      <a:pt x="81" y="18"/>
                    </a:lnTo>
                    <a:lnTo>
                      <a:pt x="88" y="18"/>
                    </a:lnTo>
                    <a:lnTo>
                      <a:pt x="97" y="18"/>
                    </a:lnTo>
                    <a:lnTo>
                      <a:pt x="113" y="18"/>
                    </a:lnTo>
                    <a:lnTo>
                      <a:pt x="122" y="0"/>
                    </a:lnTo>
                    <a:lnTo>
                      <a:pt x="128" y="0"/>
                    </a:lnTo>
                    <a:lnTo>
                      <a:pt x="153" y="0"/>
                    </a:lnTo>
                    <a:lnTo>
                      <a:pt x="162" y="9"/>
                    </a:lnTo>
                    <a:lnTo>
                      <a:pt x="153" y="9"/>
                    </a:lnTo>
                    <a:lnTo>
                      <a:pt x="162" y="18"/>
                    </a:lnTo>
                    <a:lnTo>
                      <a:pt x="170" y="18"/>
                    </a:lnTo>
                    <a:lnTo>
                      <a:pt x="178" y="33"/>
                    </a:lnTo>
                    <a:lnTo>
                      <a:pt x="187" y="41"/>
                    </a:lnTo>
                    <a:lnTo>
                      <a:pt x="193" y="33"/>
                    </a:lnTo>
                    <a:lnTo>
                      <a:pt x="235" y="58"/>
                    </a:lnTo>
                    <a:lnTo>
                      <a:pt x="227" y="90"/>
                    </a:lnTo>
                    <a:lnTo>
                      <a:pt x="218" y="81"/>
                    </a:lnTo>
                    <a:lnTo>
                      <a:pt x="212" y="90"/>
                    </a:lnTo>
                    <a:lnTo>
                      <a:pt x="212" y="106"/>
                    </a:lnTo>
                    <a:lnTo>
                      <a:pt x="203" y="106"/>
                    </a:lnTo>
                    <a:lnTo>
                      <a:pt x="162" y="130"/>
                    </a:lnTo>
                    <a:lnTo>
                      <a:pt x="178" y="139"/>
                    </a:lnTo>
                    <a:lnTo>
                      <a:pt x="153" y="155"/>
                    </a:lnTo>
                    <a:lnTo>
                      <a:pt x="146" y="155"/>
                    </a:lnTo>
                    <a:lnTo>
                      <a:pt x="146" y="146"/>
                    </a:lnTo>
                    <a:lnTo>
                      <a:pt x="138" y="139"/>
                    </a:lnTo>
                    <a:lnTo>
                      <a:pt x="153" y="130"/>
                    </a:lnTo>
                    <a:lnTo>
                      <a:pt x="128" y="121"/>
                    </a:lnTo>
                    <a:lnTo>
                      <a:pt x="128" y="114"/>
                    </a:lnTo>
                    <a:lnTo>
                      <a:pt x="113" y="114"/>
                    </a:lnTo>
                    <a:lnTo>
                      <a:pt x="106" y="130"/>
                    </a:lnTo>
                    <a:lnTo>
                      <a:pt x="97" y="130"/>
                    </a:lnTo>
                    <a:lnTo>
                      <a:pt x="97" y="139"/>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309" name="Freeform 500"/>
              <p:cNvSpPr>
                <a:spLocks/>
              </p:cNvSpPr>
              <p:nvPr/>
            </p:nvSpPr>
            <p:spPr bwMode="auto">
              <a:xfrm>
                <a:off x="3029" y="2442"/>
                <a:ext cx="96" cy="59"/>
              </a:xfrm>
              <a:custGeom>
                <a:avLst/>
                <a:gdLst>
                  <a:gd name="T0" fmla="*/ 104 w 91"/>
                  <a:gd name="T1" fmla="*/ 0 h 57"/>
                  <a:gd name="T2" fmla="*/ 104 w 91"/>
                  <a:gd name="T3" fmla="*/ 41 h 57"/>
                  <a:gd name="T4" fmla="*/ 64 w 91"/>
                  <a:gd name="T5" fmla="*/ 41 h 57"/>
                  <a:gd name="T6" fmla="*/ 40 w 91"/>
                  <a:gd name="T7" fmla="*/ 7 h 57"/>
                  <a:gd name="T8" fmla="*/ 9 w 91"/>
                  <a:gd name="T9" fmla="*/ 33 h 57"/>
                  <a:gd name="T10" fmla="*/ 0 w 91"/>
                  <a:gd name="T11" fmla="*/ 57 h 57"/>
                  <a:gd name="T12" fmla="*/ 0 w 91"/>
                  <a:gd name="T13" fmla="*/ 88 h 57"/>
                  <a:gd name="T14" fmla="*/ 9 w 91"/>
                  <a:gd name="T15" fmla="*/ 73 h 57"/>
                  <a:gd name="T16" fmla="*/ 130 w 91"/>
                  <a:gd name="T17" fmla="*/ 73 h 57"/>
                  <a:gd name="T18" fmla="*/ 195 w 91"/>
                  <a:gd name="T19" fmla="*/ 102 h 57"/>
                  <a:gd name="T20" fmla="*/ 234 w 91"/>
                  <a:gd name="T21" fmla="*/ 73 h 57"/>
                  <a:gd name="T22" fmla="*/ 217 w 91"/>
                  <a:gd name="T23" fmla="*/ 41 h 57"/>
                  <a:gd name="T24" fmla="*/ 217 w 91"/>
                  <a:gd name="T25" fmla="*/ 7 h 57"/>
                  <a:gd name="T26" fmla="*/ 170 w 91"/>
                  <a:gd name="T27" fmla="*/ 7 h 57"/>
                  <a:gd name="T28" fmla="*/ 130 w 91"/>
                  <a:gd name="T29" fmla="*/ 0 h 57"/>
                  <a:gd name="T30" fmla="*/ 104 w 91"/>
                  <a:gd name="T31" fmla="*/ 0 h 5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1" h="57">
                    <a:moveTo>
                      <a:pt x="40" y="0"/>
                    </a:moveTo>
                    <a:lnTo>
                      <a:pt x="40" y="23"/>
                    </a:lnTo>
                    <a:lnTo>
                      <a:pt x="25" y="23"/>
                    </a:lnTo>
                    <a:lnTo>
                      <a:pt x="16" y="7"/>
                    </a:lnTo>
                    <a:lnTo>
                      <a:pt x="9" y="15"/>
                    </a:lnTo>
                    <a:lnTo>
                      <a:pt x="0" y="32"/>
                    </a:lnTo>
                    <a:lnTo>
                      <a:pt x="0" y="47"/>
                    </a:lnTo>
                    <a:lnTo>
                      <a:pt x="9" y="40"/>
                    </a:lnTo>
                    <a:lnTo>
                      <a:pt x="50" y="40"/>
                    </a:lnTo>
                    <a:lnTo>
                      <a:pt x="74" y="56"/>
                    </a:lnTo>
                    <a:lnTo>
                      <a:pt x="90" y="40"/>
                    </a:lnTo>
                    <a:lnTo>
                      <a:pt x="82" y="23"/>
                    </a:lnTo>
                    <a:lnTo>
                      <a:pt x="82" y="7"/>
                    </a:lnTo>
                    <a:lnTo>
                      <a:pt x="65" y="7"/>
                    </a:lnTo>
                    <a:lnTo>
                      <a:pt x="50" y="0"/>
                    </a:lnTo>
                    <a:lnTo>
                      <a:pt x="40" y="0"/>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310" name="Freeform 501"/>
              <p:cNvSpPr>
                <a:spLocks/>
              </p:cNvSpPr>
              <p:nvPr/>
            </p:nvSpPr>
            <p:spPr bwMode="auto">
              <a:xfrm>
                <a:off x="3029" y="2483"/>
                <a:ext cx="80" cy="61"/>
              </a:xfrm>
              <a:custGeom>
                <a:avLst/>
                <a:gdLst>
                  <a:gd name="T0" fmla="*/ 0 w 75"/>
                  <a:gd name="T1" fmla="*/ 61 h 58"/>
                  <a:gd name="T2" fmla="*/ 0 w 75"/>
                  <a:gd name="T3" fmla="*/ 39 h 58"/>
                  <a:gd name="T4" fmla="*/ 0 w 75"/>
                  <a:gd name="T5" fmla="*/ 7 h 58"/>
                  <a:gd name="T6" fmla="*/ 31 w 75"/>
                  <a:gd name="T7" fmla="*/ 0 h 58"/>
                  <a:gd name="T8" fmla="*/ 160 w 75"/>
                  <a:gd name="T9" fmla="*/ 0 h 58"/>
                  <a:gd name="T10" fmla="*/ 236 w 75"/>
                  <a:gd name="T11" fmla="*/ 39 h 58"/>
                  <a:gd name="T12" fmla="*/ 236 w 75"/>
                  <a:gd name="T13" fmla="*/ 61 h 58"/>
                  <a:gd name="T14" fmla="*/ 182 w 75"/>
                  <a:gd name="T15" fmla="*/ 80 h 58"/>
                  <a:gd name="T16" fmla="*/ 182 w 75"/>
                  <a:gd name="T17" fmla="*/ 116 h 58"/>
                  <a:gd name="T18" fmla="*/ 160 w 75"/>
                  <a:gd name="T19" fmla="*/ 116 h 58"/>
                  <a:gd name="T20" fmla="*/ 102 w 75"/>
                  <a:gd name="T21" fmla="*/ 141 h 58"/>
                  <a:gd name="T22" fmla="*/ 80 w 75"/>
                  <a:gd name="T23" fmla="*/ 141 h 58"/>
                  <a:gd name="T24" fmla="*/ 48 w 75"/>
                  <a:gd name="T25" fmla="*/ 116 h 58"/>
                  <a:gd name="T26" fmla="*/ 48 w 75"/>
                  <a:gd name="T27" fmla="*/ 61 h 58"/>
                  <a:gd name="T28" fmla="*/ 0 w 75"/>
                  <a:gd name="T29" fmla="*/ 61 h 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5" h="58">
                    <a:moveTo>
                      <a:pt x="0" y="25"/>
                    </a:moveTo>
                    <a:lnTo>
                      <a:pt x="0" y="16"/>
                    </a:lnTo>
                    <a:lnTo>
                      <a:pt x="0" y="7"/>
                    </a:lnTo>
                    <a:lnTo>
                      <a:pt x="9" y="0"/>
                    </a:lnTo>
                    <a:lnTo>
                      <a:pt x="50" y="0"/>
                    </a:lnTo>
                    <a:lnTo>
                      <a:pt x="74" y="16"/>
                    </a:lnTo>
                    <a:lnTo>
                      <a:pt x="74" y="25"/>
                    </a:lnTo>
                    <a:lnTo>
                      <a:pt x="57" y="32"/>
                    </a:lnTo>
                    <a:lnTo>
                      <a:pt x="57" y="47"/>
                    </a:lnTo>
                    <a:lnTo>
                      <a:pt x="50" y="47"/>
                    </a:lnTo>
                    <a:lnTo>
                      <a:pt x="32" y="57"/>
                    </a:lnTo>
                    <a:lnTo>
                      <a:pt x="25" y="57"/>
                    </a:lnTo>
                    <a:lnTo>
                      <a:pt x="16" y="47"/>
                    </a:lnTo>
                    <a:lnTo>
                      <a:pt x="16" y="25"/>
                    </a:lnTo>
                    <a:lnTo>
                      <a:pt x="0" y="25"/>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311" name="Freeform 502"/>
              <p:cNvSpPr>
                <a:spLocks/>
              </p:cNvSpPr>
              <p:nvPr/>
            </p:nvSpPr>
            <p:spPr bwMode="auto">
              <a:xfrm>
                <a:off x="3063" y="2406"/>
                <a:ext cx="62" cy="43"/>
              </a:xfrm>
              <a:custGeom>
                <a:avLst/>
                <a:gdLst>
                  <a:gd name="T0" fmla="*/ 8 w 59"/>
                  <a:gd name="T1" fmla="*/ 52 h 42"/>
                  <a:gd name="T2" fmla="*/ 0 w 59"/>
                  <a:gd name="T3" fmla="*/ 42 h 42"/>
                  <a:gd name="T4" fmla="*/ 0 w 59"/>
                  <a:gd name="T5" fmla="*/ 9 h 42"/>
                  <a:gd name="T6" fmla="*/ 8 w 59"/>
                  <a:gd name="T7" fmla="*/ 0 h 42"/>
                  <a:gd name="T8" fmla="*/ 142 w 59"/>
                  <a:gd name="T9" fmla="*/ 0 h 42"/>
                  <a:gd name="T10" fmla="*/ 123 w 59"/>
                  <a:gd name="T11" fmla="*/ 9 h 42"/>
                  <a:gd name="T12" fmla="*/ 101 w 59"/>
                  <a:gd name="T13" fmla="*/ 9 h 42"/>
                  <a:gd name="T14" fmla="*/ 123 w 59"/>
                  <a:gd name="T15" fmla="*/ 52 h 42"/>
                  <a:gd name="T16" fmla="*/ 123 w 59"/>
                  <a:gd name="T17" fmla="*/ 59 h 42"/>
                  <a:gd name="T18" fmla="*/ 81 w 59"/>
                  <a:gd name="T19" fmla="*/ 59 h 42"/>
                  <a:gd name="T20" fmla="*/ 42 w 59"/>
                  <a:gd name="T21" fmla="*/ 52 h 42"/>
                  <a:gd name="T22" fmla="*/ 8 w 59"/>
                  <a:gd name="T23" fmla="*/ 52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9" h="42">
                    <a:moveTo>
                      <a:pt x="8" y="34"/>
                    </a:moveTo>
                    <a:lnTo>
                      <a:pt x="0" y="24"/>
                    </a:lnTo>
                    <a:lnTo>
                      <a:pt x="0" y="9"/>
                    </a:lnTo>
                    <a:lnTo>
                      <a:pt x="8" y="0"/>
                    </a:lnTo>
                    <a:lnTo>
                      <a:pt x="58" y="0"/>
                    </a:lnTo>
                    <a:lnTo>
                      <a:pt x="50" y="9"/>
                    </a:lnTo>
                    <a:lnTo>
                      <a:pt x="42" y="9"/>
                    </a:lnTo>
                    <a:lnTo>
                      <a:pt x="50" y="34"/>
                    </a:lnTo>
                    <a:lnTo>
                      <a:pt x="50" y="41"/>
                    </a:lnTo>
                    <a:lnTo>
                      <a:pt x="33" y="41"/>
                    </a:lnTo>
                    <a:lnTo>
                      <a:pt x="18" y="34"/>
                    </a:lnTo>
                    <a:lnTo>
                      <a:pt x="8" y="34"/>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312" name="Freeform 503"/>
              <p:cNvSpPr>
                <a:spLocks/>
              </p:cNvSpPr>
              <p:nvPr/>
            </p:nvSpPr>
            <p:spPr bwMode="auto">
              <a:xfrm>
                <a:off x="3004" y="2509"/>
                <a:ext cx="43" cy="24"/>
              </a:xfrm>
              <a:custGeom>
                <a:avLst/>
                <a:gdLst>
                  <a:gd name="T0" fmla="*/ 93 w 41"/>
                  <a:gd name="T1" fmla="*/ 0 h 23"/>
                  <a:gd name="T2" fmla="*/ 93 w 41"/>
                  <a:gd name="T3" fmla="*/ 45 h 23"/>
                  <a:gd name="T4" fmla="*/ 53 w 41"/>
                  <a:gd name="T5" fmla="*/ 45 h 23"/>
                  <a:gd name="T6" fmla="*/ 0 w 41"/>
                  <a:gd name="T7" fmla="*/ 34 h 23"/>
                  <a:gd name="T8" fmla="*/ 35 w 41"/>
                  <a:gd name="T9" fmla="*/ 7 h 23"/>
                  <a:gd name="T10" fmla="*/ 53 w 41"/>
                  <a:gd name="T11" fmla="*/ 0 h 23"/>
                  <a:gd name="T12" fmla="*/ 93 w 41"/>
                  <a:gd name="T13" fmla="*/ 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23">
                    <a:moveTo>
                      <a:pt x="40" y="0"/>
                    </a:moveTo>
                    <a:lnTo>
                      <a:pt x="40" y="22"/>
                    </a:lnTo>
                    <a:lnTo>
                      <a:pt x="24" y="22"/>
                    </a:lnTo>
                    <a:lnTo>
                      <a:pt x="0" y="16"/>
                    </a:lnTo>
                    <a:lnTo>
                      <a:pt x="15" y="7"/>
                    </a:lnTo>
                    <a:lnTo>
                      <a:pt x="24" y="0"/>
                    </a:lnTo>
                    <a:lnTo>
                      <a:pt x="40" y="0"/>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313" name="Freeform 504"/>
              <p:cNvSpPr>
                <a:spLocks/>
              </p:cNvSpPr>
              <p:nvPr/>
            </p:nvSpPr>
            <p:spPr bwMode="auto">
              <a:xfrm>
                <a:off x="3280" y="2752"/>
                <a:ext cx="93" cy="34"/>
              </a:xfrm>
              <a:custGeom>
                <a:avLst/>
                <a:gdLst>
                  <a:gd name="T0" fmla="*/ 52 w 89"/>
                  <a:gd name="T1" fmla="*/ 50 h 33"/>
                  <a:gd name="T2" fmla="*/ 52 w 89"/>
                  <a:gd name="T3" fmla="*/ 42 h 33"/>
                  <a:gd name="T4" fmla="*/ 52 w 89"/>
                  <a:gd name="T5" fmla="*/ 15 h 33"/>
                  <a:gd name="T6" fmla="*/ 0 w 89"/>
                  <a:gd name="T7" fmla="*/ 0 h 33"/>
                  <a:gd name="T8" fmla="*/ 88 w 89"/>
                  <a:gd name="T9" fmla="*/ 0 h 33"/>
                  <a:gd name="T10" fmla="*/ 127 w 89"/>
                  <a:gd name="T11" fmla="*/ 9 h 33"/>
                  <a:gd name="T12" fmla="*/ 159 w 89"/>
                  <a:gd name="T13" fmla="*/ 9 h 33"/>
                  <a:gd name="T14" fmla="*/ 193 w 89"/>
                  <a:gd name="T15" fmla="*/ 42 h 33"/>
                  <a:gd name="T16" fmla="*/ 179 w 89"/>
                  <a:gd name="T17" fmla="*/ 42 h 33"/>
                  <a:gd name="T18" fmla="*/ 193 w 89"/>
                  <a:gd name="T19" fmla="*/ 50 h 33"/>
                  <a:gd name="T20" fmla="*/ 159 w 89"/>
                  <a:gd name="T21" fmla="*/ 50 h 33"/>
                  <a:gd name="T22" fmla="*/ 142 w 89"/>
                  <a:gd name="T23" fmla="*/ 50 h 33"/>
                  <a:gd name="T24" fmla="*/ 104 w 89"/>
                  <a:gd name="T25" fmla="*/ 50 h 33"/>
                  <a:gd name="T26" fmla="*/ 52 w 89"/>
                  <a:gd name="T27" fmla="*/ 50 h 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9" h="33">
                    <a:moveTo>
                      <a:pt x="25" y="32"/>
                    </a:moveTo>
                    <a:lnTo>
                      <a:pt x="25" y="24"/>
                    </a:lnTo>
                    <a:lnTo>
                      <a:pt x="25" y="15"/>
                    </a:lnTo>
                    <a:lnTo>
                      <a:pt x="0" y="0"/>
                    </a:lnTo>
                    <a:lnTo>
                      <a:pt x="40" y="0"/>
                    </a:lnTo>
                    <a:lnTo>
                      <a:pt x="57" y="9"/>
                    </a:lnTo>
                    <a:lnTo>
                      <a:pt x="72" y="9"/>
                    </a:lnTo>
                    <a:lnTo>
                      <a:pt x="88" y="24"/>
                    </a:lnTo>
                    <a:lnTo>
                      <a:pt x="81" y="24"/>
                    </a:lnTo>
                    <a:lnTo>
                      <a:pt x="88" y="32"/>
                    </a:lnTo>
                    <a:lnTo>
                      <a:pt x="72" y="32"/>
                    </a:lnTo>
                    <a:lnTo>
                      <a:pt x="65" y="32"/>
                    </a:lnTo>
                    <a:lnTo>
                      <a:pt x="48" y="32"/>
                    </a:lnTo>
                    <a:lnTo>
                      <a:pt x="25" y="32"/>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314" name="Freeform 505"/>
              <p:cNvSpPr>
                <a:spLocks/>
              </p:cNvSpPr>
              <p:nvPr/>
            </p:nvSpPr>
            <p:spPr bwMode="auto">
              <a:xfrm>
                <a:off x="3329" y="2785"/>
                <a:ext cx="44" cy="43"/>
              </a:xfrm>
              <a:custGeom>
                <a:avLst/>
                <a:gdLst>
                  <a:gd name="T0" fmla="*/ 141 w 41"/>
                  <a:gd name="T1" fmla="*/ 93 h 41"/>
                  <a:gd name="T2" fmla="*/ 141 w 41"/>
                  <a:gd name="T3" fmla="*/ 78 h 41"/>
                  <a:gd name="T4" fmla="*/ 119 w 41"/>
                  <a:gd name="T5" fmla="*/ 53 h 41"/>
                  <a:gd name="T6" fmla="*/ 119 w 41"/>
                  <a:gd name="T7" fmla="*/ 39 h 41"/>
                  <a:gd name="T8" fmla="*/ 58 w 41"/>
                  <a:gd name="T9" fmla="*/ 0 h 41"/>
                  <a:gd name="T10" fmla="*/ 0 w 41"/>
                  <a:gd name="T11" fmla="*/ 0 h 41"/>
                  <a:gd name="T12" fmla="*/ 33 w 41"/>
                  <a:gd name="T13" fmla="*/ 53 h 41"/>
                  <a:gd name="T14" fmla="*/ 58 w 41"/>
                  <a:gd name="T15" fmla="*/ 53 h 41"/>
                  <a:gd name="T16" fmla="*/ 119 w 41"/>
                  <a:gd name="T17" fmla="*/ 78 h 41"/>
                  <a:gd name="T18" fmla="*/ 119 w 41"/>
                  <a:gd name="T19" fmla="*/ 93 h 41"/>
                  <a:gd name="T20" fmla="*/ 141 w 41"/>
                  <a:gd name="T21" fmla="*/ 93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1" h="41">
                    <a:moveTo>
                      <a:pt x="40" y="40"/>
                    </a:moveTo>
                    <a:lnTo>
                      <a:pt x="40" y="33"/>
                    </a:lnTo>
                    <a:lnTo>
                      <a:pt x="33" y="24"/>
                    </a:lnTo>
                    <a:lnTo>
                      <a:pt x="33" y="17"/>
                    </a:lnTo>
                    <a:lnTo>
                      <a:pt x="17" y="0"/>
                    </a:lnTo>
                    <a:lnTo>
                      <a:pt x="0" y="0"/>
                    </a:lnTo>
                    <a:lnTo>
                      <a:pt x="9" y="24"/>
                    </a:lnTo>
                    <a:lnTo>
                      <a:pt x="17" y="24"/>
                    </a:lnTo>
                    <a:lnTo>
                      <a:pt x="33" y="33"/>
                    </a:lnTo>
                    <a:lnTo>
                      <a:pt x="33" y="40"/>
                    </a:lnTo>
                    <a:lnTo>
                      <a:pt x="40" y="40"/>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315" name="Freeform 506"/>
              <p:cNvSpPr>
                <a:spLocks/>
              </p:cNvSpPr>
              <p:nvPr/>
            </p:nvSpPr>
            <p:spPr bwMode="auto">
              <a:xfrm>
                <a:off x="3347" y="2810"/>
                <a:ext cx="18" cy="18"/>
              </a:xfrm>
              <a:custGeom>
                <a:avLst/>
                <a:gdLst>
                  <a:gd name="T0" fmla="*/ 42 w 17"/>
                  <a:gd name="T1" fmla="*/ 42 h 17"/>
                  <a:gd name="T2" fmla="*/ 7 w 17"/>
                  <a:gd name="T3" fmla="*/ 42 h 17"/>
                  <a:gd name="T4" fmla="*/ 0 w 17"/>
                  <a:gd name="T5" fmla="*/ 0 h 17"/>
                  <a:gd name="T6" fmla="*/ 42 w 17"/>
                  <a:gd name="T7" fmla="*/ 28 h 17"/>
                  <a:gd name="T8" fmla="*/ 42 w 17"/>
                  <a:gd name="T9" fmla="*/ 42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16" y="16"/>
                    </a:moveTo>
                    <a:lnTo>
                      <a:pt x="7" y="16"/>
                    </a:lnTo>
                    <a:lnTo>
                      <a:pt x="0" y="0"/>
                    </a:lnTo>
                    <a:lnTo>
                      <a:pt x="16" y="9"/>
                    </a:lnTo>
                    <a:lnTo>
                      <a:pt x="16" y="16"/>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316" name="Freeform 507"/>
              <p:cNvSpPr>
                <a:spLocks/>
              </p:cNvSpPr>
              <p:nvPr/>
            </p:nvSpPr>
            <p:spPr bwMode="auto">
              <a:xfrm>
                <a:off x="3347" y="2777"/>
                <a:ext cx="78" cy="60"/>
              </a:xfrm>
              <a:custGeom>
                <a:avLst/>
                <a:gdLst>
                  <a:gd name="T0" fmla="*/ 78 w 73"/>
                  <a:gd name="T1" fmla="*/ 89 h 58"/>
                  <a:gd name="T2" fmla="*/ 132 w 73"/>
                  <a:gd name="T3" fmla="*/ 74 h 58"/>
                  <a:gd name="T4" fmla="*/ 157 w 73"/>
                  <a:gd name="T5" fmla="*/ 74 h 58"/>
                  <a:gd name="T6" fmla="*/ 132 w 73"/>
                  <a:gd name="T7" fmla="*/ 89 h 58"/>
                  <a:gd name="T8" fmla="*/ 188 w 73"/>
                  <a:gd name="T9" fmla="*/ 103 h 58"/>
                  <a:gd name="T10" fmla="*/ 157 w 73"/>
                  <a:gd name="T11" fmla="*/ 89 h 58"/>
                  <a:gd name="T12" fmla="*/ 188 w 73"/>
                  <a:gd name="T13" fmla="*/ 89 h 58"/>
                  <a:gd name="T14" fmla="*/ 188 w 73"/>
                  <a:gd name="T15" fmla="*/ 56 h 58"/>
                  <a:gd name="T16" fmla="*/ 236 w 73"/>
                  <a:gd name="T17" fmla="*/ 43 h 58"/>
                  <a:gd name="T18" fmla="*/ 188 w 73"/>
                  <a:gd name="T19" fmla="*/ 34 h 58"/>
                  <a:gd name="T20" fmla="*/ 157 w 73"/>
                  <a:gd name="T21" fmla="*/ 0 h 58"/>
                  <a:gd name="T22" fmla="*/ 132 w 73"/>
                  <a:gd name="T23" fmla="*/ 8 h 58"/>
                  <a:gd name="T24" fmla="*/ 103 w 73"/>
                  <a:gd name="T25" fmla="*/ 8 h 58"/>
                  <a:gd name="T26" fmla="*/ 78 w 73"/>
                  <a:gd name="T27" fmla="*/ 0 h 58"/>
                  <a:gd name="T28" fmla="*/ 50 w 73"/>
                  <a:gd name="T29" fmla="*/ 0 h 58"/>
                  <a:gd name="T30" fmla="*/ 78 w 73"/>
                  <a:gd name="T31" fmla="*/ 8 h 58"/>
                  <a:gd name="T32" fmla="*/ 7 w 73"/>
                  <a:gd name="T33" fmla="*/ 8 h 58"/>
                  <a:gd name="T34" fmla="*/ 0 w 73"/>
                  <a:gd name="T35" fmla="*/ 8 h 58"/>
                  <a:gd name="T36" fmla="*/ 50 w 73"/>
                  <a:gd name="T37" fmla="*/ 43 h 58"/>
                  <a:gd name="T38" fmla="*/ 50 w 73"/>
                  <a:gd name="T39" fmla="*/ 56 h 58"/>
                  <a:gd name="T40" fmla="*/ 78 w 73"/>
                  <a:gd name="T41" fmla="*/ 74 h 58"/>
                  <a:gd name="T42" fmla="*/ 78 w 73"/>
                  <a:gd name="T43" fmla="*/ 89 h 5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3" h="58">
                    <a:moveTo>
                      <a:pt x="23" y="48"/>
                    </a:moveTo>
                    <a:lnTo>
                      <a:pt x="40" y="41"/>
                    </a:lnTo>
                    <a:lnTo>
                      <a:pt x="48" y="41"/>
                    </a:lnTo>
                    <a:lnTo>
                      <a:pt x="40" y="48"/>
                    </a:lnTo>
                    <a:lnTo>
                      <a:pt x="57" y="57"/>
                    </a:lnTo>
                    <a:lnTo>
                      <a:pt x="48" y="48"/>
                    </a:lnTo>
                    <a:lnTo>
                      <a:pt x="57" y="48"/>
                    </a:lnTo>
                    <a:lnTo>
                      <a:pt x="57" y="32"/>
                    </a:lnTo>
                    <a:lnTo>
                      <a:pt x="72" y="25"/>
                    </a:lnTo>
                    <a:lnTo>
                      <a:pt x="57" y="16"/>
                    </a:lnTo>
                    <a:lnTo>
                      <a:pt x="48" y="0"/>
                    </a:lnTo>
                    <a:lnTo>
                      <a:pt x="40" y="8"/>
                    </a:lnTo>
                    <a:lnTo>
                      <a:pt x="32" y="8"/>
                    </a:lnTo>
                    <a:lnTo>
                      <a:pt x="23" y="0"/>
                    </a:lnTo>
                    <a:lnTo>
                      <a:pt x="16" y="0"/>
                    </a:lnTo>
                    <a:lnTo>
                      <a:pt x="23" y="8"/>
                    </a:lnTo>
                    <a:lnTo>
                      <a:pt x="7" y="8"/>
                    </a:lnTo>
                    <a:lnTo>
                      <a:pt x="0" y="8"/>
                    </a:lnTo>
                    <a:lnTo>
                      <a:pt x="16" y="25"/>
                    </a:lnTo>
                    <a:lnTo>
                      <a:pt x="16" y="32"/>
                    </a:lnTo>
                    <a:lnTo>
                      <a:pt x="23" y="41"/>
                    </a:lnTo>
                    <a:lnTo>
                      <a:pt x="23" y="48"/>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317" name="Freeform 508"/>
              <p:cNvSpPr>
                <a:spLocks/>
              </p:cNvSpPr>
              <p:nvPr/>
            </p:nvSpPr>
            <p:spPr bwMode="auto">
              <a:xfrm>
                <a:off x="2892" y="2112"/>
                <a:ext cx="172" cy="398"/>
              </a:xfrm>
              <a:custGeom>
                <a:avLst/>
                <a:gdLst>
                  <a:gd name="T0" fmla="*/ 0 w 163"/>
                  <a:gd name="T1" fmla="*/ 599 h 383"/>
                  <a:gd name="T2" fmla="*/ 9 w 163"/>
                  <a:gd name="T3" fmla="*/ 599 h 383"/>
                  <a:gd name="T4" fmla="*/ 9 w 163"/>
                  <a:gd name="T5" fmla="*/ 553 h 383"/>
                  <a:gd name="T6" fmla="*/ 44 w 163"/>
                  <a:gd name="T7" fmla="*/ 533 h 383"/>
                  <a:gd name="T8" fmla="*/ 44 w 163"/>
                  <a:gd name="T9" fmla="*/ 486 h 383"/>
                  <a:gd name="T10" fmla="*/ 44 w 163"/>
                  <a:gd name="T11" fmla="*/ 472 h 383"/>
                  <a:gd name="T12" fmla="*/ 9 w 163"/>
                  <a:gd name="T13" fmla="*/ 405 h 383"/>
                  <a:gd name="T14" fmla="*/ 44 w 163"/>
                  <a:gd name="T15" fmla="*/ 339 h 383"/>
                  <a:gd name="T16" fmla="*/ 64 w 163"/>
                  <a:gd name="T17" fmla="*/ 323 h 383"/>
                  <a:gd name="T18" fmla="*/ 106 w 163"/>
                  <a:gd name="T19" fmla="*/ 310 h 383"/>
                  <a:gd name="T20" fmla="*/ 85 w 163"/>
                  <a:gd name="T21" fmla="*/ 275 h 383"/>
                  <a:gd name="T22" fmla="*/ 106 w 163"/>
                  <a:gd name="T23" fmla="*/ 245 h 383"/>
                  <a:gd name="T24" fmla="*/ 132 w 163"/>
                  <a:gd name="T25" fmla="*/ 194 h 383"/>
                  <a:gd name="T26" fmla="*/ 173 w 163"/>
                  <a:gd name="T27" fmla="*/ 145 h 383"/>
                  <a:gd name="T28" fmla="*/ 173 w 163"/>
                  <a:gd name="T29" fmla="*/ 111 h 383"/>
                  <a:gd name="T30" fmla="*/ 196 w 163"/>
                  <a:gd name="T31" fmla="*/ 83 h 383"/>
                  <a:gd name="T32" fmla="*/ 215 w 163"/>
                  <a:gd name="T33" fmla="*/ 59 h 383"/>
                  <a:gd name="T34" fmla="*/ 240 w 163"/>
                  <a:gd name="T35" fmla="*/ 59 h 383"/>
                  <a:gd name="T36" fmla="*/ 240 w 163"/>
                  <a:gd name="T37" fmla="*/ 34 h 383"/>
                  <a:gd name="T38" fmla="*/ 256 w 163"/>
                  <a:gd name="T39" fmla="*/ 34 h 383"/>
                  <a:gd name="T40" fmla="*/ 301 w 163"/>
                  <a:gd name="T41" fmla="*/ 34 h 383"/>
                  <a:gd name="T42" fmla="*/ 301 w 163"/>
                  <a:gd name="T43" fmla="*/ 0 h 383"/>
                  <a:gd name="T44" fmla="*/ 318 w 163"/>
                  <a:gd name="T45" fmla="*/ 0 h 383"/>
                  <a:gd name="T46" fmla="*/ 409 w 163"/>
                  <a:gd name="T47" fmla="*/ 59 h 383"/>
                  <a:gd name="T48" fmla="*/ 424 w 163"/>
                  <a:gd name="T49" fmla="*/ 210 h 383"/>
                  <a:gd name="T50" fmla="*/ 384 w 163"/>
                  <a:gd name="T51" fmla="*/ 210 h 383"/>
                  <a:gd name="T52" fmla="*/ 341 w 163"/>
                  <a:gd name="T53" fmla="*/ 245 h 383"/>
                  <a:gd name="T54" fmla="*/ 341 w 163"/>
                  <a:gd name="T55" fmla="*/ 258 h 383"/>
                  <a:gd name="T56" fmla="*/ 341 w 163"/>
                  <a:gd name="T57" fmla="*/ 275 h 383"/>
                  <a:gd name="T58" fmla="*/ 368 w 163"/>
                  <a:gd name="T59" fmla="*/ 291 h 383"/>
                  <a:gd name="T60" fmla="*/ 318 w 163"/>
                  <a:gd name="T61" fmla="*/ 323 h 383"/>
                  <a:gd name="T62" fmla="*/ 256 w 163"/>
                  <a:gd name="T63" fmla="*/ 375 h 383"/>
                  <a:gd name="T64" fmla="*/ 215 w 163"/>
                  <a:gd name="T65" fmla="*/ 423 h 383"/>
                  <a:gd name="T66" fmla="*/ 215 w 163"/>
                  <a:gd name="T67" fmla="*/ 503 h 383"/>
                  <a:gd name="T68" fmla="*/ 256 w 163"/>
                  <a:gd name="T69" fmla="*/ 553 h 383"/>
                  <a:gd name="T70" fmla="*/ 240 w 163"/>
                  <a:gd name="T71" fmla="*/ 564 h 383"/>
                  <a:gd name="T72" fmla="*/ 240 w 163"/>
                  <a:gd name="T73" fmla="*/ 582 h 383"/>
                  <a:gd name="T74" fmla="*/ 196 w 163"/>
                  <a:gd name="T75" fmla="*/ 612 h 383"/>
                  <a:gd name="T76" fmla="*/ 173 w 163"/>
                  <a:gd name="T77" fmla="*/ 725 h 383"/>
                  <a:gd name="T78" fmla="*/ 132 w 163"/>
                  <a:gd name="T79" fmla="*/ 725 h 383"/>
                  <a:gd name="T80" fmla="*/ 106 w 163"/>
                  <a:gd name="T81" fmla="*/ 744 h 383"/>
                  <a:gd name="T82" fmla="*/ 106 w 163"/>
                  <a:gd name="T83" fmla="*/ 765 h 383"/>
                  <a:gd name="T84" fmla="*/ 64 w 163"/>
                  <a:gd name="T85" fmla="*/ 765 h 383"/>
                  <a:gd name="T86" fmla="*/ 44 w 163"/>
                  <a:gd name="T87" fmla="*/ 725 h 383"/>
                  <a:gd name="T88" fmla="*/ 64 w 163"/>
                  <a:gd name="T89" fmla="*/ 714 h 383"/>
                  <a:gd name="T90" fmla="*/ 44 w 163"/>
                  <a:gd name="T91" fmla="*/ 697 h 383"/>
                  <a:gd name="T92" fmla="*/ 0 w 163"/>
                  <a:gd name="T93" fmla="*/ 599 h 38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3" h="383">
                    <a:moveTo>
                      <a:pt x="0" y="299"/>
                    </a:moveTo>
                    <a:lnTo>
                      <a:pt x="9" y="299"/>
                    </a:lnTo>
                    <a:lnTo>
                      <a:pt x="9" y="276"/>
                    </a:lnTo>
                    <a:lnTo>
                      <a:pt x="18" y="267"/>
                    </a:lnTo>
                    <a:lnTo>
                      <a:pt x="18" y="243"/>
                    </a:lnTo>
                    <a:lnTo>
                      <a:pt x="18" y="236"/>
                    </a:lnTo>
                    <a:lnTo>
                      <a:pt x="9" y="202"/>
                    </a:lnTo>
                    <a:lnTo>
                      <a:pt x="18" y="170"/>
                    </a:lnTo>
                    <a:lnTo>
                      <a:pt x="25" y="162"/>
                    </a:lnTo>
                    <a:lnTo>
                      <a:pt x="41" y="155"/>
                    </a:lnTo>
                    <a:lnTo>
                      <a:pt x="33" y="137"/>
                    </a:lnTo>
                    <a:lnTo>
                      <a:pt x="41" y="122"/>
                    </a:lnTo>
                    <a:lnTo>
                      <a:pt x="50" y="97"/>
                    </a:lnTo>
                    <a:lnTo>
                      <a:pt x="65" y="73"/>
                    </a:lnTo>
                    <a:lnTo>
                      <a:pt x="65" y="56"/>
                    </a:lnTo>
                    <a:lnTo>
                      <a:pt x="75" y="41"/>
                    </a:lnTo>
                    <a:lnTo>
                      <a:pt x="81" y="31"/>
                    </a:lnTo>
                    <a:lnTo>
                      <a:pt x="90" y="31"/>
                    </a:lnTo>
                    <a:lnTo>
                      <a:pt x="90" y="16"/>
                    </a:lnTo>
                    <a:lnTo>
                      <a:pt x="98" y="16"/>
                    </a:lnTo>
                    <a:lnTo>
                      <a:pt x="115" y="16"/>
                    </a:lnTo>
                    <a:lnTo>
                      <a:pt x="115" y="0"/>
                    </a:lnTo>
                    <a:lnTo>
                      <a:pt x="121" y="0"/>
                    </a:lnTo>
                    <a:lnTo>
                      <a:pt x="155" y="31"/>
                    </a:lnTo>
                    <a:lnTo>
                      <a:pt x="162" y="105"/>
                    </a:lnTo>
                    <a:lnTo>
                      <a:pt x="146" y="105"/>
                    </a:lnTo>
                    <a:lnTo>
                      <a:pt x="130" y="122"/>
                    </a:lnTo>
                    <a:lnTo>
                      <a:pt x="130" y="130"/>
                    </a:lnTo>
                    <a:lnTo>
                      <a:pt x="130" y="137"/>
                    </a:lnTo>
                    <a:lnTo>
                      <a:pt x="139" y="146"/>
                    </a:lnTo>
                    <a:lnTo>
                      <a:pt x="121" y="162"/>
                    </a:lnTo>
                    <a:lnTo>
                      <a:pt x="98" y="187"/>
                    </a:lnTo>
                    <a:lnTo>
                      <a:pt x="81" y="212"/>
                    </a:lnTo>
                    <a:lnTo>
                      <a:pt x="81" y="252"/>
                    </a:lnTo>
                    <a:lnTo>
                      <a:pt x="98" y="276"/>
                    </a:lnTo>
                    <a:lnTo>
                      <a:pt x="90" y="283"/>
                    </a:lnTo>
                    <a:lnTo>
                      <a:pt x="90" y="292"/>
                    </a:lnTo>
                    <a:lnTo>
                      <a:pt x="75" y="307"/>
                    </a:lnTo>
                    <a:lnTo>
                      <a:pt x="65" y="364"/>
                    </a:lnTo>
                    <a:lnTo>
                      <a:pt x="50" y="364"/>
                    </a:lnTo>
                    <a:lnTo>
                      <a:pt x="41" y="373"/>
                    </a:lnTo>
                    <a:lnTo>
                      <a:pt x="41" y="382"/>
                    </a:lnTo>
                    <a:lnTo>
                      <a:pt x="25" y="382"/>
                    </a:lnTo>
                    <a:lnTo>
                      <a:pt x="18" y="364"/>
                    </a:lnTo>
                    <a:lnTo>
                      <a:pt x="25" y="357"/>
                    </a:lnTo>
                    <a:lnTo>
                      <a:pt x="18" y="349"/>
                    </a:lnTo>
                    <a:lnTo>
                      <a:pt x="0" y="299"/>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318" name="Freeform 509"/>
              <p:cNvSpPr>
                <a:spLocks/>
              </p:cNvSpPr>
              <p:nvPr/>
            </p:nvSpPr>
            <p:spPr bwMode="auto">
              <a:xfrm>
                <a:off x="2635" y="2509"/>
                <a:ext cx="36" cy="35"/>
              </a:xfrm>
              <a:custGeom>
                <a:avLst/>
                <a:gdLst>
                  <a:gd name="T0" fmla="*/ 43 w 35"/>
                  <a:gd name="T1" fmla="*/ 91 h 33"/>
                  <a:gd name="T2" fmla="*/ 43 w 35"/>
                  <a:gd name="T3" fmla="*/ 62 h 33"/>
                  <a:gd name="T4" fmla="*/ 9 w 35"/>
                  <a:gd name="T5" fmla="*/ 62 h 33"/>
                  <a:gd name="T6" fmla="*/ 0 w 35"/>
                  <a:gd name="T7" fmla="*/ 43 h 33"/>
                  <a:gd name="T8" fmla="*/ 9 w 35"/>
                  <a:gd name="T9" fmla="*/ 0 h 33"/>
                  <a:gd name="T10" fmla="*/ 43 w 35"/>
                  <a:gd name="T11" fmla="*/ 7 h 33"/>
                  <a:gd name="T12" fmla="*/ 52 w 35"/>
                  <a:gd name="T13" fmla="*/ 62 h 33"/>
                  <a:gd name="T14" fmla="*/ 43 w 35"/>
                  <a:gd name="T15" fmla="*/ 91 h 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 h="33">
                    <a:moveTo>
                      <a:pt x="25" y="32"/>
                    </a:moveTo>
                    <a:lnTo>
                      <a:pt x="25" y="22"/>
                    </a:lnTo>
                    <a:lnTo>
                      <a:pt x="9" y="22"/>
                    </a:lnTo>
                    <a:lnTo>
                      <a:pt x="0" y="16"/>
                    </a:lnTo>
                    <a:lnTo>
                      <a:pt x="9" y="0"/>
                    </a:lnTo>
                    <a:lnTo>
                      <a:pt x="25" y="7"/>
                    </a:lnTo>
                    <a:lnTo>
                      <a:pt x="34" y="22"/>
                    </a:lnTo>
                    <a:lnTo>
                      <a:pt x="25" y="32"/>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319" name="Freeform 510"/>
              <p:cNvSpPr>
                <a:spLocks/>
              </p:cNvSpPr>
              <p:nvPr/>
            </p:nvSpPr>
            <p:spPr bwMode="auto">
              <a:xfrm>
                <a:off x="2600" y="2509"/>
                <a:ext cx="62" cy="84"/>
              </a:xfrm>
              <a:custGeom>
                <a:avLst/>
                <a:gdLst>
                  <a:gd name="T0" fmla="*/ 101 w 59"/>
                  <a:gd name="T1" fmla="*/ 0 h 82"/>
                  <a:gd name="T2" fmla="*/ 81 w 59"/>
                  <a:gd name="T3" fmla="*/ 16 h 82"/>
                  <a:gd name="T4" fmla="*/ 101 w 59"/>
                  <a:gd name="T5" fmla="*/ 40 h 82"/>
                  <a:gd name="T6" fmla="*/ 142 w 59"/>
                  <a:gd name="T7" fmla="*/ 40 h 82"/>
                  <a:gd name="T8" fmla="*/ 142 w 59"/>
                  <a:gd name="T9" fmla="*/ 50 h 82"/>
                  <a:gd name="T10" fmla="*/ 142 w 59"/>
                  <a:gd name="T11" fmla="*/ 68 h 82"/>
                  <a:gd name="T12" fmla="*/ 121 w 59"/>
                  <a:gd name="T13" fmla="*/ 110 h 82"/>
                  <a:gd name="T14" fmla="*/ 8 w 59"/>
                  <a:gd name="T15" fmla="*/ 124 h 82"/>
                  <a:gd name="T16" fmla="*/ 0 w 59"/>
                  <a:gd name="T17" fmla="*/ 110 h 82"/>
                  <a:gd name="T18" fmla="*/ 8 w 59"/>
                  <a:gd name="T19" fmla="*/ 110 h 82"/>
                  <a:gd name="T20" fmla="*/ 42 w 59"/>
                  <a:gd name="T21" fmla="*/ 68 h 82"/>
                  <a:gd name="T22" fmla="*/ 8 w 59"/>
                  <a:gd name="T23" fmla="*/ 58 h 82"/>
                  <a:gd name="T24" fmla="*/ 42 w 59"/>
                  <a:gd name="T25" fmla="*/ 50 h 82"/>
                  <a:gd name="T26" fmla="*/ 8 w 59"/>
                  <a:gd name="T27" fmla="*/ 50 h 82"/>
                  <a:gd name="T28" fmla="*/ 8 w 59"/>
                  <a:gd name="T29" fmla="*/ 40 h 82"/>
                  <a:gd name="T30" fmla="*/ 59 w 59"/>
                  <a:gd name="T31" fmla="*/ 40 h 82"/>
                  <a:gd name="T32" fmla="*/ 81 w 59"/>
                  <a:gd name="T33" fmla="*/ 16 h 82"/>
                  <a:gd name="T34" fmla="*/ 59 w 59"/>
                  <a:gd name="T35" fmla="*/ 16 h 82"/>
                  <a:gd name="T36" fmla="*/ 59 w 59"/>
                  <a:gd name="T37" fmla="*/ 7 h 82"/>
                  <a:gd name="T38" fmla="*/ 101 w 59"/>
                  <a:gd name="T39" fmla="*/ 0 h 8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9" h="82">
                    <a:moveTo>
                      <a:pt x="42" y="0"/>
                    </a:moveTo>
                    <a:lnTo>
                      <a:pt x="33" y="16"/>
                    </a:lnTo>
                    <a:lnTo>
                      <a:pt x="42" y="22"/>
                    </a:lnTo>
                    <a:lnTo>
                      <a:pt x="58" y="22"/>
                    </a:lnTo>
                    <a:lnTo>
                      <a:pt x="58" y="32"/>
                    </a:lnTo>
                    <a:lnTo>
                      <a:pt x="58" y="47"/>
                    </a:lnTo>
                    <a:lnTo>
                      <a:pt x="49" y="72"/>
                    </a:lnTo>
                    <a:lnTo>
                      <a:pt x="8" y="81"/>
                    </a:lnTo>
                    <a:lnTo>
                      <a:pt x="0" y="72"/>
                    </a:lnTo>
                    <a:lnTo>
                      <a:pt x="8" y="72"/>
                    </a:lnTo>
                    <a:lnTo>
                      <a:pt x="18" y="47"/>
                    </a:lnTo>
                    <a:lnTo>
                      <a:pt x="8" y="40"/>
                    </a:lnTo>
                    <a:lnTo>
                      <a:pt x="18" y="32"/>
                    </a:lnTo>
                    <a:lnTo>
                      <a:pt x="8" y="32"/>
                    </a:lnTo>
                    <a:lnTo>
                      <a:pt x="8" y="22"/>
                    </a:lnTo>
                    <a:lnTo>
                      <a:pt x="25" y="22"/>
                    </a:lnTo>
                    <a:lnTo>
                      <a:pt x="33" y="16"/>
                    </a:lnTo>
                    <a:lnTo>
                      <a:pt x="25" y="16"/>
                    </a:lnTo>
                    <a:lnTo>
                      <a:pt x="25" y="7"/>
                    </a:lnTo>
                    <a:lnTo>
                      <a:pt x="42" y="0"/>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320" name="Freeform 511"/>
              <p:cNvSpPr>
                <a:spLocks/>
              </p:cNvSpPr>
              <p:nvPr/>
            </p:nvSpPr>
            <p:spPr bwMode="auto">
              <a:xfrm>
                <a:off x="2848" y="2457"/>
                <a:ext cx="45" cy="60"/>
              </a:xfrm>
              <a:custGeom>
                <a:avLst/>
                <a:gdLst>
                  <a:gd name="T0" fmla="*/ 33 w 42"/>
                  <a:gd name="T1" fmla="*/ 103 h 58"/>
                  <a:gd name="T2" fmla="*/ 66 w 42"/>
                  <a:gd name="T3" fmla="*/ 103 h 58"/>
                  <a:gd name="T4" fmla="*/ 87 w 42"/>
                  <a:gd name="T5" fmla="*/ 103 h 58"/>
                  <a:gd name="T6" fmla="*/ 118 w 42"/>
                  <a:gd name="T7" fmla="*/ 56 h 58"/>
                  <a:gd name="T8" fmla="*/ 141 w 42"/>
                  <a:gd name="T9" fmla="*/ 56 h 58"/>
                  <a:gd name="T10" fmla="*/ 141 w 42"/>
                  <a:gd name="T11" fmla="*/ 43 h 58"/>
                  <a:gd name="T12" fmla="*/ 118 w 42"/>
                  <a:gd name="T13" fmla="*/ 43 h 58"/>
                  <a:gd name="T14" fmla="*/ 118 w 42"/>
                  <a:gd name="T15" fmla="*/ 0 h 58"/>
                  <a:gd name="T16" fmla="*/ 33 w 42"/>
                  <a:gd name="T17" fmla="*/ 8 h 58"/>
                  <a:gd name="T18" fmla="*/ 0 w 42"/>
                  <a:gd name="T19" fmla="*/ 43 h 58"/>
                  <a:gd name="T20" fmla="*/ 0 w 42"/>
                  <a:gd name="T21" fmla="*/ 74 h 58"/>
                  <a:gd name="T22" fmla="*/ 33 w 42"/>
                  <a:gd name="T23" fmla="*/ 92 h 58"/>
                  <a:gd name="T24" fmla="*/ 33 w 42"/>
                  <a:gd name="T25" fmla="*/ 103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58">
                    <a:moveTo>
                      <a:pt x="9" y="57"/>
                    </a:moveTo>
                    <a:lnTo>
                      <a:pt x="19" y="57"/>
                    </a:lnTo>
                    <a:lnTo>
                      <a:pt x="25" y="57"/>
                    </a:lnTo>
                    <a:lnTo>
                      <a:pt x="34" y="32"/>
                    </a:lnTo>
                    <a:lnTo>
                      <a:pt x="41" y="32"/>
                    </a:lnTo>
                    <a:lnTo>
                      <a:pt x="41" y="25"/>
                    </a:lnTo>
                    <a:lnTo>
                      <a:pt x="34" y="25"/>
                    </a:lnTo>
                    <a:lnTo>
                      <a:pt x="34" y="0"/>
                    </a:lnTo>
                    <a:lnTo>
                      <a:pt x="9" y="8"/>
                    </a:lnTo>
                    <a:lnTo>
                      <a:pt x="0" y="25"/>
                    </a:lnTo>
                    <a:lnTo>
                      <a:pt x="0" y="41"/>
                    </a:lnTo>
                    <a:lnTo>
                      <a:pt x="9" y="50"/>
                    </a:lnTo>
                    <a:lnTo>
                      <a:pt x="9" y="57"/>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321" name="Freeform 512"/>
              <p:cNvSpPr>
                <a:spLocks/>
              </p:cNvSpPr>
              <p:nvPr/>
            </p:nvSpPr>
            <p:spPr bwMode="auto">
              <a:xfrm>
                <a:off x="2790" y="2551"/>
                <a:ext cx="53" cy="58"/>
              </a:xfrm>
              <a:custGeom>
                <a:avLst/>
                <a:gdLst>
                  <a:gd name="T0" fmla="*/ 63 w 51"/>
                  <a:gd name="T1" fmla="*/ 74 h 57"/>
                  <a:gd name="T2" fmla="*/ 63 w 51"/>
                  <a:gd name="T3" fmla="*/ 50 h 57"/>
                  <a:gd name="T4" fmla="*/ 83 w 51"/>
                  <a:gd name="T5" fmla="*/ 23 h 57"/>
                  <a:gd name="T6" fmla="*/ 99 w 51"/>
                  <a:gd name="T7" fmla="*/ 0 h 57"/>
                  <a:gd name="T8" fmla="*/ 47 w 51"/>
                  <a:gd name="T9" fmla="*/ 7 h 57"/>
                  <a:gd name="T10" fmla="*/ 63 w 51"/>
                  <a:gd name="T11" fmla="*/ 23 h 57"/>
                  <a:gd name="T12" fmla="*/ 47 w 51"/>
                  <a:gd name="T13" fmla="*/ 23 h 57"/>
                  <a:gd name="T14" fmla="*/ 47 w 51"/>
                  <a:gd name="T15" fmla="*/ 16 h 57"/>
                  <a:gd name="T16" fmla="*/ 34 w 51"/>
                  <a:gd name="T17" fmla="*/ 16 h 57"/>
                  <a:gd name="T18" fmla="*/ 0 w 51"/>
                  <a:gd name="T19" fmla="*/ 65 h 57"/>
                  <a:gd name="T20" fmla="*/ 47 w 51"/>
                  <a:gd name="T21" fmla="*/ 65 h 57"/>
                  <a:gd name="T22" fmla="*/ 63 w 51"/>
                  <a:gd name="T23" fmla="*/ 74 h 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1" h="57">
                    <a:moveTo>
                      <a:pt x="33" y="56"/>
                    </a:moveTo>
                    <a:lnTo>
                      <a:pt x="33" y="32"/>
                    </a:lnTo>
                    <a:lnTo>
                      <a:pt x="41" y="23"/>
                    </a:lnTo>
                    <a:lnTo>
                      <a:pt x="50" y="0"/>
                    </a:lnTo>
                    <a:lnTo>
                      <a:pt x="25" y="7"/>
                    </a:lnTo>
                    <a:lnTo>
                      <a:pt x="33" y="23"/>
                    </a:lnTo>
                    <a:lnTo>
                      <a:pt x="25" y="23"/>
                    </a:lnTo>
                    <a:lnTo>
                      <a:pt x="25" y="16"/>
                    </a:lnTo>
                    <a:lnTo>
                      <a:pt x="16" y="16"/>
                    </a:lnTo>
                    <a:lnTo>
                      <a:pt x="0" y="47"/>
                    </a:lnTo>
                    <a:lnTo>
                      <a:pt x="25" y="47"/>
                    </a:lnTo>
                    <a:lnTo>
                      <a:pt x="33" y="56"/>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322" name="Freeform 513"/>
              <p:cNvSpPr>
                <a:spLocks/>
              </p:cNvSpPr>
              <p:nvPr/>
            </p:nvSpPr>
            <p:spPr bwMode="auto">
              <a:xfrm>
                <a:off x="2779" y="2599"/>
                <a:ext cx="46" cy="36"/>
              </a:xfrm>
              <a:custGeom>
                <a:avLst/>
                <a:gdLst>
                  <a:gd name="T0" fmla="*/ 116 w 43"/>
                  <a:gd name="T1" fmla="*/ 52 h 35"/>
                  <a:gd name="T2" fmla="*/ 83 w 43"/>
                  <a:gd name="T3" fmla="*/ 52 h 35"/>
                  <a:gd name="T4" fmla="*/ 83 w 43"/>
                  <a:gd name="T5" fmla="*/ 43 h 35"/>
                  <a:gd name="T6" fmla="*/ 59 w 43"/>
                  <a:gd name="T7" fmla="*/ 43 h 35"/>
                  <a:gd name="T8" fmla="*/ 59 w 43"/>
                  <a:gd name="T9" fmla="*/ 17 h 35"/>
                  <a:gd name="T10" fmla="*/ 0 w 43"/>
                  <a:gd name="T11" fmla="*/ 9 h 35"/>
                  <a:gd name="T12" fmla="*/ 0 w 43"/>
                  <a:gd name="T13" fmla="*/ 0 h 35"/>
                  <a:gd name="T14" fmla="*/ 32 w 43"/>
                  <a:gd name="T15" fmla="*/ 0 h 35"/>
                  <a:gd name="T16" fmla="*/ 116 w 43"/>
                  <a:gd name="T17" fmla="*/ 0 h 35"/>
                  <a:gd name="T18" fmla="*/ 142 w 43"/>
                  <a:gd name="T19" fmla="*/ 9 h 35"/>
                  <a:gd name="T20" fmla="*/ 142 w 43"/>
                  <a:gd name="T21" fmla="*/ 43 h 35"/>
                  <a:gd name="T22" fmla="*/ 116 w 43"/>
                  <a:gd name="T23" fmla="*/ 43 h 35"/>
                  <a:gd name="T24" fmla="*/ 116 w 43"/>
                  <a:gd name="T25" fmla="*/ 52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3" h="35">
                    <a:moveTo>
                      <a:pt x="34" y="34"/>
                    </a:moveTo>
                    <a:lnTo>
                      <a:pt x="25" y="34"/>
                    </a:lnTo>
                    <a:lnTo>
                      <a:pt x="25" y="25"/>
                    </a:lnTo>
                    <a:lnTo>
                      <a:pt x="18" y="25"/>
                    </a:lnTo>
                    <a:lnTo>
                      <a:pt x="18" y="17"/>
                    </a:lnTo>
                    <a:lnTo>
                      <a:pt x="0" y="9"/>
                    </a:lnTo>
                    <a:lnTo>
                      <a:pt x="0" y="0"/>
                    </a:lnTo>
                    <a:lnTo>
                      <a:pt x="9" y="0"/>
                    </a:lnTo>
                    <a:lnTo>
                      <a:pt x="34" y="0"/>
                    </a:lnTo>
                    <a:lnTo>
                      <a:pt x="42" y="9"/>
                    </a:lnTo>
                    <a:lnTo>
                      <a:pt x="42" y="25"/>
                    </a:lnTo>
                    <a:lnTo>
                      <a:pt x="34" y="25"/>
                    </a:lnTo>
                    <a:lnTo>
                      <a:pt x="34" y="34"/>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323" name="Freeform 514"/>
              <p:cNvSpPr>
                <a:spLocks/>
              </p:cNvSpPr>
              <p:nvPr/>
            </p:nvSpPr>
            <p:spPr bwMode="auto">
              <a:xfrm>
                <a:off x="2817" y="2625"/>
                <a:ext cx="16" cy="18"/>
              </a:xfrm>
              <a:custGeom>
                <a:avLst/>
                <a:gdLst>
                  <a:gd name="T0" fmla="*/ 0 w 17"/>
                  <a:gd name="T1" fmla="*/ 42 h 17"/>
                  <a:gd name="T2" fmla="*/ 0 w 17"/>
                  <a:gd name="T3" fmla="*/ 0 h 17"/>
                  <a:gd name="T4" fmla="*/ 8 w 17"/>
                  <a:gd name="T5" fmla="*/ 0 h 17"/>
                  <a:gd name="T6" fmla="*/ 8 w 17"/>
                  <a:gd name="T7" fmla="*/ 42 h 17"/>
                  <a:gd name="T8" fmla="*/ 0 w 17"/>
                  <a:gd name="T9" fmla="*/ 42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16"/>
                    </a:moveTo>
                    <a:lnTo>
                      <a:pt x="0" y="0"/>
                    </a:lnTo>
                    <a:lnTo>
                      <a:pt x="16" y="0"/>
                    </a:lnTo>
                    <a:lnTo>
                      <a:pt x="16" y="16"/>
                    </a:lnTo>
                    <a:lnTo>
                      <a:pt x="0" y="16"/>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324" name="Freeform 515"/>
              <p:cNvSpPr>
                <a:spLocks/>
              </p:cNvSpPr>
              <p:nvPr/>
            </p:nvSpPr>
            <p:spPr bwMode="auto">
              <a:xfrm>
                <a:off x="2817" y="2625"/>
                <a:ext cx="16" cy="18"/>
              </a:xfrm>
              <a:custGeom>
                <a:avLst/>
                <a:gdLst>
                  <a:gd name="T0" fmla="*/ 0 w 17"/>
                  <a:gd name="T1" fmla="*/ 42 h 17"/>
                  <a:gd name="T2" fmla="*/ 0 w 17"/>
                  <a:gd name="T3" fmla="*/ 0 h 17"/>
                  <a:gd name="T4" fmla="*/ 8 w 17"/>
                  <a:gd name="T5" fmla="*/ 0 h 17"/>
                  <a:gd name="T6" fmla="*/ 8 w 17"/>
                  <a:gd name="T7" fmla="*/ 42 h 17"/>
                  <a:gd name="T8" fmla="*/ 0 w 17"/>
                  <a:gd name="T9" fmla="*/ 42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16"/>
                    </a:moveTo>
                    <a:lnTo>
                      <a:pt x="0" y="0"/>
                    </a:lnTo>
                    <a:lnTo>
                      <a:pt x="16" y="0"/>
                    </a:lnTo>
                    <a:lnTo>
                      <a:pt x="16" y="16"/>
                    </a:lnTo>
                    <a:lnTo>
                      <a:pt x="0" y="16"/>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325" name="Freeform 516"/>
              <p:cNvSpPr>
                <a:spLocks/>
              </p:cNvSpPr>
              <p:nvPr/>
            </p:nvSpPr>
            <p:spPr bwMode="auto">
              <a:xfrm>
                <a:off x="2936" y="2517"/>
                <a:ext cx="128" cy="128"/>
              </a:xfrm>
              <a:custGeom>
                <a:avLst/>
                <a:gdLst>
                  <a:gd name="T0" fmla="*/ 250 w 122"/>
                  <a:gd name="T1" fmla="*/ 250 h 123"/>
                  <a:gd name="T2" fmla="*/ 269 w 122"/>
                  <a:gd name="T3" fmla="*/ 214 h 123"/>
                  <a:gd name="T4" fmla="*/ 289 w 122"/>
                  <a:gd name="T5" fmla="*/ 198 h 123"/>
                  <a:gd name="T6" fmla="*/ 269 w 122"/>
                  <a:gd name="T7" fmla="*/ 113 h 123"/>
                  <a:gd name="T8" fmla="*/ 289 w 122"/>
                  <a:gd name="T9" fmla="*/ 83 h 123"/>
                  <a:gd name="T10" fmla="*/ 269 w 122"/>
                  <a:gd name="T11" fmla="*/ 49 h 123"/>
                  <a:gd name="T12" fmla="*/ 250 w 122"/>
                  <a:gd name="T13" fmla="*/ 33 h 123"/>
                  <a:gd name="T14" fmla="*/ 211 w 122"/>
                  <a:gd name="T15" fmla="*/ 33 h 123"/>
                  <a:gd name="T16" fmla="*/ 152 w 122"/>
                  <a:gd name="T17" fmla="*/ 9 h 123"/>
                  <a:gd name="T18" fmla="*/ 152 w 122"/>
                  <a:gd name="T19" fmla="*/ 33 h 123"/>
                  <a:gd name="T20" fmla="*/ 136 w 122"/>
                  <a:gd name="T21" fmla="*/ 33 h 123"/>
                  <a:gd name="T22" fmla="*/ 118 w 122"/>
                  <a:gd name="T23" fmla="*/ 0 h 123"/>
                  <a:gd name="T24" fmla="*/ 0 w 122"/>
                  <a:gd name="T25" fmla="*/ 49 h 123"/>
                  <a:gd name="T26" fmla="*/ 9 w 122"/>
                  <a:gd name="T27" fmla="*/ 162 h 123"/>
                  <a:gd name="T28" fmla="*/ 39 w 122"/>
                  <a:gd name="T29" fmla="*/ 183 h 123"/>
                  <a:gd name="T30" fmla="*/ 81 w 122"/>
                  <a:gd name="T31" fmla="*/ 198 h 123"/>
                  <a:gd name="T32" fmla="*/ 93 w 122"/>
                  <a:gd name="T33" fmla="*/ 198 h 123"/>
                  <a:gd name="T34" fmla="*/ 136 w 122"/>
                  <a:gd name="T35" fmla="*/ 233 h 123"/>
                  <a:gd name="T36" fmla="*/ 152 w 122"/>
                  <a:gd name="T37" fmla="*/ 233 h 123"/>
                  <a:gd name="T38" fmla="*/ 175 w 122"/>
                  <a:gd name="T39" fmla="*/ 250 h 123"/>
                  <a:gd name="T40" fmla="*/ 211 w 122"/>
                  <a:gd name="T41" fmla="*/ 233 h 123"/>
                  <a:gd name="T42" fmla="*/ 250 w 122"/>
                  <a:gd name="T43" fmla="*/ 250 h 12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22" h="123">
                    <a:moveTo>
                      <a:pt x="105" y="122"/>
                    </a:moveTo>
                    <a:lnTo>
                      <a:pt x="114" y="105"/>
                    </a:lnTo>
                    <a:lnTo>
                      <a:pt x="121" y="97"/>
                    </a:lnTo>
                    <a:lnTo>
                      <a:pt x="114" y="56"/>
                    </a:lnTo>
                    <a:lnTo>
                      <a:pt x="121" y="40"/>
                    </a:lnTo>
                    <a:lnTo>
                      <a:pt x="114" y="25"/>
                    </a:lnTo>
                    <a:lnTo>
                      <a:pt x="105" y="15"/>
                    </a:lnTo>
                    <a:lnTo>
                      <a:pt x="89" y="15"/>
                    </a:lnTo>
                    <a:lnTo>
                      <a:pt x="65" y="9"/>
                    </a:lnTo>
                    <a:lnTo>
                      <a:pt x="65" y="15"/>
                    </a:lnTo>
                    <a:lnTo>
                      <a:pt x="57" y="15"/>
                    </a:lnTo>
                    <a:lnTo>
                      <a:pt x="49" y="0"/>
                    </a:lnTo>
                    <a:lnTo>
                      <a:pt x="0" y="25"/>
                    </a:lnTo>
                    <a:lnTo>
                      <a:pt x="9" y="80"/>
                    </a:lnTo>
                    <a:lnTo>
                      <a:pt x="17" y="89"/>
                    </a:lnTo>
                    <a:lnTo>
                      <a:pt x="34" y="97"/>
                    </a:lnTo>
                    <a:lnTo>
                      <a:pt x="40" y="97"/>
                    </a:lnTo>
                    <a:lnTo>
                      <a:pt x="57" y="114"/>
                    </a:lnTo>
                    <a:lnTo>
                      <a:pt x="65" y="114"/>
                    </a:lnTo>
                    <a:lnTo>
                      <a:pt x="74" y="122"/>
                    </a:lnTo>
                    <a:lnTo>
                      <a:pt x="89" y="114"/>
                    </a:lnTo>
                    <a:lnTo>
                      <a:pt x="105" y="122"/>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326" name="Freeform 517"/>
              <p:cNvSpPr>
                <a:spLocks/>
              </p:cNvSpPr>
              <p:nvPr/>
            </p:nvSpPr>
            <p:spPr bwMode="auto">
              <a:xfrm>
                <a:off x="2824" y="2517"/>
                <a:ext cx="122" cy="160"/>
              </a:xfrm>
              <a:custGeom>
                <a:avLst/>
                <a:gdLst>
                  <a:gd name="T0" fmla="*/ 185 w 115"/>
                  <a:gd name="T1" fmla="*/ 43 h 155"/>
                  <a:gd name="T2" fmla="*/ 279 w 115"/>
                  <a:gd name="T3" fmla="*/ 9 h 155"/>
                  <a:gd name="T4" fmla="*/ 279 w 115"/>
                  <a:gd name="T5" fmla="*/ 15 h 155"/>
                  <a:gd name="T6" fmla="*/ 257 w 115"/>
                  <a:gd name="T7" fmla="*/ 15 h 155"/>
                  <a:gd name="T8" fmla="*/ 307 w 115"/>
                  <a:gd name="T9" fmla="*/ 43 h 155"/>
                  <a:gd name="T10" fmla="*/ 329 w 115"/>
                  <a:gd name="T11" fmla="*/ 142 h 155"/>
                  <a:gd name="T12" fmla="*/ 307 w 115"/>
                  <a:gd name="T13" fmla="*/ 142 h 155"/>
                  <a:gd name="T14" fmla="*/ 257 w 115"/>
                  <a:gd name="T15" fmla="*/ 157 h 155"/>
                  <a:gd name="T16" fmla="*/ 213 w 115"/>
                  <a:gd name="T17" fmla="*/ 171 h 155"/>
                  <a:gd name="T18" fmla="*/ 240 w 115"/>
                  <a:gd name="T19" fmla="*/ 202 h 155"/>
                  <a:gd name="T20" fmla="*/ 279 w 115"/>
                  <a:gd name="T21" fmla="*/ 230 h 155"/>
                  <a:gd name="T22" fmla="*/ 257 w 115"/>
                  <a:gd name="T23" fmla="*/ 243 h 155"/>
                  <a:gd name="T24" fmla="*/ 257 w 115"/>
                  <a:gd name="T25" fmla="*/ 259 h 155"/>
                  <a:gd name="T26" fmla="*/ 164 w 115"/>
                  <a:gd name="T27" fmla="*/ 271 h 155"/>
                  <a:gd name="T28" fmla="*/ 123 w 115"/>
                  <a:gd name="T29" fmla="*/ 271 h 155"/>
                  <a:gd name="T30" fmla="*/ 46 w 115"/>
                  <a:gd name="T31" fmla="*/ 271 h 155"/>
                  <a:gd name="T32" fmla="*/ 66 w 115"/>
                  <a:gd name="T33" fmla="*/ 230 h 155"/>
                  <a:gd name="T34" fmla="*/ 0 w 115"/>
                  <a:gd name="T35" fmla="*/ 202 h 155"/>
                  <a:gd name="T36" fmla="*/ 0 w 115"/>
                  <a:gd name="T37" fmla="*/ 185 h 155"/>
                  <a:gd name="T38" fmla="*/ 0 w 115"/>
                  <a:gd name="T39" fmla="*/ 157 h 155"/>
                  <a:gd name="T40" fmla="*/ 0 w 115"/>
                  <a:gd name="T41" fmla="*/ 113 h 155"/>
                  <a:gd name="T42" fmla="*/ 8 w 115"/>
                  <a:gd name="T43" fmla="*/ 99 h 155"/>
                  <a:gd name="T44" fmla="*/ 46 w 115"/>
                  <a:gd name="T45" fmla="*/ 55 h 155"/>
                  <a:gd name="T46" fmla="*/ 91 w 115"/>
                  <a:gd name="T47" fmla="*/ 55 h 155"/>
                  <a:gd name="T48" fmla="*/ 123 w 115"/>
                  <a:gd name="T49" fmla="*/ 15 h 155"/>
                  <a:gd name="T50" fmla="*/ 91 w 115"/>
                  <a:gd name="T51" fmla="*/ 15 h 155"/>
                  <a:gd name="T52" fmla="*/ 123 w 115"/>
                  <a:gd name="T53" fmla="*/ 9 h 155"/>
                  <a:gd name="T54" fmla="*/ 91 w 115"/>
                  <a:gd name="T55" fmla="*/ 0 h 155"/>
                  <a:gd name="T56" fmla="*/ 123 w 115"/>
                  <a:gd name="T57" fmla="*/ 0 h 155"/>
                  <a:gd name="T58" fmla="*/ 138 w 115"/>
                  <a:gd name="T59" fmla="*/ 0 h 155"/>
                  <a:gd name="T60" fmla="*/ 138 w 115"/>
                  <a:gd name="T61" fmla="*/ 9 h 155"/>
                  <a:gd name="T62" fmla="*/ 185 w 115"/>
                  <a:gd name="T63" fmla="*/ 15 h 155"/>
                  <a:gd name="T64" fmla="*/ 164 w 115"/>
                  <a:gd name="T65" fmla="*/ 43 h 155"/>
                  <a:gd name="T66" fmla="*/ 185 w 115"/>
                  <a:gd name="T67" fmla="*/ 43 h 15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15" h="155">
                    <a:moveTo>
                      <a:pt x="64" y="25"/>
                    </a:moveTo>
                    <a:lnTo>
                      <a:pt x="97" y="9"/>
                    </a:lnTo>
                    <a:lnTo>
                      <a:pt x="97" y="15"/>
                    </a:lnTo>
                    <a:lnTo>
                      <a:pt x="89" y="15"/>
                    </a:lnTo>
                    <a:lnTo>
                      <a:pt x="105" y="25"/>
                    </a:lnTo>
                    <a:lnTo>
                      <a:pt x="114" y="80"/>
                    </a:lnTo>
                    <a:lnTo>
                      <a:pt x="105" y="80"/>
                    </a:lnTo>
                    <a:lnTo>
                      <a:pt x="89" y="89"/>
                    </a:lnTo>
                    <a:lnTo>
                      <a:pt x="73" y="97"/>
                    </a:lnTo>
                    <a:lnTo>
                      <a:pt x="82" y="114"/>
                    </a:lnTo>
                    <a:lnTo>
                      <a:pt x="97" y="130"/>
                    </a:lnTo>
                    <a:lnTo>
                      <a:pt x="89" y="137"/>
                    </a:lnTo>
                    <a:lnTo>
                      <a:pt x="89" y="146"/>
                    </a:lnTo>
                    <a:lnTo>
                      <a:pt x="57" y="154"/>
                    </a:lnTo>
                    <a:lnTo>
                      <a:pt x="42" y="154"/>
                    </a:lnTo>
                    <a:lnTo>
                      <a:pt x="17" y="154"/>
                    </a:lnTo>
                    <a:lnTo>
                      <a:pt x="23" y="130"/>
                    </a:lnTo>
                    <a:lnTo>
                      <a:pt x="0" y="114"/>
                    </a:lnTo>
                    <a:lnTo>
                      <a:pt x="0" y="105"/>
                    </a:lnTo>
                    <a:lnTo>
                      <a:pt x="0" y="89"/>
                    </a:lnTo>
                    <a:lnTo>
                      <a:pt x="0" y="65"/>
                    </a:lnTo>
                    <a:lnTo>
                      <a:pt x="8" y="56"/>
                    </a:lnTo>
                    <a:lnTo>
                      <a:pt x="17" y="33"/>
                    </a:lnTo>
                    <a:lnTo>
                      <a:pt x="32" y="33"/>
                    </a:lnTo>
                    <a:lnTo>
                      <a:pt x="42" y="15"/>
                    </a:lnTo>
                    <a:lnTo>
                      <a:pt x="32" y="15"/>
                    </a:lnTo>
                    <a:lnTo>
                      <a:pt x="42" y="9"/>
                    </a:lnTo>
                    <a:lnTo>
                      <a:pt x="32" y="0"/>
                    </a:lnTo>
                    <a:lnTo>
                      <a:pt x="42" y="0"/>
                    </a:lnTo>
                    <a:lnTo>
                      <a:pt x="48" y="0"/>
                    </a:lnTo>
                    <a:lnTo>
                      <a:pt x="48" y="9"/>
                    </a:lnTo>
                    <a:lnTo>
                      <a:pt x="64" y="15"/>
                    </a:lnTo>
                    <a:lnTo>
                      <a:pt x="57" y="25"/>
                    </a:lnTo>
                    <a:lnTo>
                      <a:pt x="64" y="25"/>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327" name="Freeform 518"/>
              <p:cNvSpPr>
                <a:spLocks/>
              </p:cNvSpPr>
              <p:nvPr/>
            </p:nvSpPr>
            <p:spPr bwMode="auto">
              <a:xfrm>
                <a:off x="2869" y="2643"/>
                <a:ext cx="104" cy="51"/>
              </a:xfrm>
              <a:custGeom>
                <a:avLst/>
                <a:gdLst>
                  <a:gd name="T0" fmla="*/ 0 w 98"/>
                  <a:gd name="T1" fmla="*/ 63 h 49"/>
                  <a:gd name="T2" fmla="*/ 41 w 98"/>
                  <a:gd name="T3" fmla="*/ 63 h 49"/>
                  <a:gd name="T4" fmla="*/ 137 w 98"/>
                  <a:gd name="T5" fmla="*/ 47 h 49"/>
                  <a:gd name="T6" fmla="*/ 137 w 98"/>
                  <a:gd name="T7" fmla="*/ 33 h 49"/>
                  <a:gd name="T8" fmla="*/ 160 w 98"/>
                  <a:gd name="T9" fmla="*/ 8 h 49"/>
                  <a:gd name="T10" fmla="*/ 212 w 98"/>
                  <a:gd name="T11" fmla="*/ 8 h 49"/>
                  <a:gd name="T12" fmla="*/ 212 w 98"/>
                  <a:gd name="T13" fmla="*/ 0 h 49"/>
                  <a:gd name="T14" fmla="*/ 287 w 98"/>
                  <a:gd name="T15" fmla="*/ 8 h 49"/>
                  <a:gd name="T16" fmla="*/ 287 w 98"/>
                  <a:gd name="T17" fmla="*/ 47 h 49"/>
                  <a:gd name="T18" fmla="*/ 255 w 98"/>
                  <a:gd name="T19" fmla="*/ 83 h 49"/>
                  <a:gd name="T20" fmla="*/ 160 w 98"/>
                  <a:gd name="T21" fmla="*/ 98 h 49"/>
                  <a:gd name="T22" fmla="*/ 116 w 98"/>
                  <a:gd name="T23" fmla="*/ 83 h 49"/>
                  <a:gd name="T24" fmla="*/ 41 w 98"/>
                  <a:gd name="T25" fmla="*/ 83 h 49"/>
                  <a:gd name="T26" fmla="*/ 6 w 98"/>
                  <a:gd name="T27" fmla="*/ 83 h 49"/>
                  <a:gd name="T28" fmla="*/ 0 w 98"/>
                  <a:gd name="T29" fmla="*/ 63 h 4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8" h="49">
                    <a:moveTo>
                      <a:pt x="0" y="32"/>
                    </a:moveTo>
                    <a:lnTo>
                      <a:pt x="15" y="32"/>
                    </a:lnTo>
                    <a:lnTo>
                      <a:pt x="47" y="24"/>
                    </a:lnTo>
                    <a:lnTo>
                      <a:pt x="47" y="15"/>
                    </a:lnTo>
                    <a:lnTo>
                      <a:pt x="55" y="8"/>
                    </a:lnTo>
                    <a:lnTo>
                      <a:pt x="72" y="8"/>
                    </a:lnTo>
                    <a:lnTo>
                      <a:pt x="72" y="0"/>
                    </a:lnTo>
                    <a:lnTo>
                      <a:pt x="97" y="8"/>
                    </a:lnTo>
                    <a:lnTo>
                      <a:pt x="97" y="24"/>
                    </a:lnTo>
                    <a:lnTo>
                      <a:pt x="87" y="40"/>
                    </a:lnTo>
                    <a:lnTo>
                      <a:pt x="55" y="48"/>
                    </a:lnTo>
                    <a:lnTo>
                      <a:pt x="40" y="40"/>
                    </a:lnTo>
                    <a:lnTo>
                      <a:pt x="15" y="40"/>
                    </a:lnTo>
                    <a:lnTo>
                      <a:pt x="6" y="40"/>
                    </a:lnTo>
                    <a:lnTo>
                      <a:pt x="0" y="32"/>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328" name="Line 519"/>
              <p:cNvSpPr>
                <a:spLocks noChangeShapeType="1"/>
              </p:cNvSpPr>
              <p:nvPr/>
            </p:nvSpPr>
            <p:spPr bwMode="auto">
              <a:xfrm flipH="1" flipV="1">
                <a:off x="2869" y="2676"/>
                <a:ext cx="6" cy="9"/>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EAEAEA"/>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329" name="Freeform 520"/>
              <p:cNvSpPr>
                <a:spLocks/>
              </p:cNvSpPr>
              <p:nvPr/>
            </p:nvSpPr>
            <p:spPr bwMode="auto">
              <a:xfrm>
                <a:off x="2869" y="2676"/>
                <a:ext cx="17" cy="18"/>
              </a:xfrm>
              <a:custGeom>
                <a:avLst/>
                <a:gdLst>
                  <a:gd name="T0" fmla="*/ 16 w 17"/>
                  <a:gd name="T1" fmla="*/ 42 h 17"/>
                  <a:gd name="T2" fmla="*/ 0 w 17"/>
                  <a:gd name="T3" fmla="*/ 0 h 17"/>
                  <a:gd name="T4" fmla="*/ 16 w 17"/>
                  <a:gd name="T5" fmla="*/ 42 h 17"/>
                  <a:gd name="T6" fmla="*/ 0 60000 65536"/>
                  <a:gd name="T7" fmla="*/ 0 60000 65536"/>
                  <a:gd name="T8" fmla="*/ 0 60000 65536"/>
                </a:gdLst>
                <a:ahLst/>
                <a:cxnLst>
                  <a:cxn ang="T6">
                    <a:pos x="T0" y="T1"/>
                  </a:cxn>
                  <a:cxn ang="T7">
                    <a:pos x="T2" y="T3"/>
                  </a:cxn>
                  <a:cxn ang="T8">
                    <a:pos x="T4" y="T5"/>
                  </a:cxn>
                </a:cxnLst>
                <a:rect l="0" t="0" r="r" b="b"/>
                <a:pathLst>
                  <a:path w="17" h="17">
                    <a:moveTo>
                      <a:pt x="16" y="16"/>
                    </a:moveTo>
                    <a:lnTo>
                      <a:pt x="0" y="0"/>
                    </a:lnTo>
                    <a:lnTo>
                      <a:pt x="16" y="16"/>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330" name="Line 521"/>
              <p:cNvSpPr>
                <a:spLocks noChangeShapeType="1"/>
              </p:cNvSpPr>
              <p:nvPr/>
            </p:nvSpPr>
            <p:spPr bwMode="auto">
              <a:xfrm flipH="1" flipV="1">
                <a:off x="2869" y="2676"/>
                <a:ext cx="6" cy="9"/>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EAEAEA"/>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331" name="Freeform 522"/>
              <p:cNvSpPr>
                <a:spLocks/>
              </p:cNvSpPr>
              <p:nvPr/>
            </p:nvSpPr>
            <p:spPr bwMode="auto">
              <a:xfrm>
                <a:off x="2869" y="2676"/>
                <a:ext cx="17" cy="18"/>
              </a:xfrm>
              <a:custGeom>
                <a:avLst/>
                <a:gdLst>
                  <a:gd name="T0" fmla="*/ 16 w 17"/>
                  <a:gd name="T1" fmla="*/ 42 h 17"/>
                  <a:gd name="T2" fmla="*/ 0 w 17"/>
                  <a:gd name="T3" fmla="*/ 0 h 17"/>
                  <a:gd name="T4" fmla="*/ 16 w 17"/>
                  <a:gd name="T5" fmla="*/ 42 h 17"/>
                  <a:gd name="T6" fmla="*/ 0 60000 65536"/>
                  <a:gd name="T7" fmla="*/ 0 60000 65536"/>
                  <a:gd name="T8" fmla="*/ 0 60000 65536"/>
                </a:gdLst>
                <a:ahLst/>
                <a:cxnLst>
                  <a:cxn ang="T6">
                    <a:pos x="T0" y="T1"/>
                  </a:cxn>
                  <a:cxn ang="T7">
                    <a:pos x="T2" y="T3"/>
                  </a:cxn>
                  <a:cxn ang="T8">
                    <a:pos x="T4" y="T5"/>
                  </a:cxn>
                </a:cxnLst>
                <a:rect l="0" t="0" r="r" b="b"/>
                <a:pathLst>
                  <a:path w="17" h="17">
                    <a:moveTo>
                      <a:pt x="16" y="16"/>
                    </a:moveTo>
                    <a:lnTo>
                      <a:pt x="0" y="0"/>
                    </a:lnTo>
                    <a:lnTo>
                      <a:pt x="16" y="16"/>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332" name="Freeform 523"/>
              <p:cNvSpPr>
                <a:spLocks/>
              </p:cNvSpPr>
              <p:nvPr/>
            </p:nvSpPr>
            <p:spPr bwMode="auto">
              <a:xfrm>
                <a:off x="2824" y="2676"/>
                <a:ext cx="61" cy="35"/>
              </a:xfrm>
              <a:custGeom>
                <a:avLst/>
                <a:gdLst>
                  <a:gd name="T0" fmla="*/ 41 w 58"/>
                  <a:gd name="T1" fmla="*/ 91 h 33"/>
                  <a:gd name="T2" fmla="*/ 80 w 58"/>
                  <a:gd name="T3" fmla="*/ 66 h 33"/>
                  <a:gd name="T4" fmla="*/ 103 w 58"/>
                  <a:gd name="T5" fmla="*/ 66 h 33"/>
                  <a:gd name="T6" fmla="*/ 103 w 58"/>
                  <a:gd name="T7" fmla="*/ 43 h 33"/>
                  <a:gd name="T8" fmla="*/ 120 w 58"/>
                  <a:gd name="T9" fmla="*/ 66 h 33"/>
                  <a:gd name="T10" fmla="*/ 141 w 58"/>
                  <a:gd name="T11" fmla="*/ 8 h 33"/>
                  <a:gd name="T12" fmla="*/ 120 w 58"/>
                  <a:gd name="T13" fmla="*/ 8 h 33"/>
                  <a:gd name="T14" fmla="*/ 103 w 58"/>
                  <a:gd name="T15" fmla="*/ 0 h 33"/>
                  <a:gd name="T16" fmla="*/ 41 w 58"/>
                  <a:gd name="T17" fmla="*/ 0 h 33"/>
                  <a:gd name="T18" fmla="*/ 8 w 58"/>
                  <a:gd name="T19" fmla="*/ 0 h 33"/>
                  <a:gd name="T20" fmla="*/ 0 w 58"/>
                  <a:gd name="T21" fmla="*/ 43 h 33"/>
                  <a:gd name="T22" fmla="*/ 0 w 58"/>
                  <a:gd name="T23" fmla="*/ 66 h 33"/>
                  <a:gd name="T24" fmla="*/ 8 w 58"/>
                  <a:gd name="T25" fmla="*/ 43 h 33"/>
                  <a:gd name="T26" fmla="*/ 8 w 58"/>
                  <a:gd name="T27" fmla="*/ 91 h 33"/>
                  <a:gd name="T28" fmla="*/ 41 w 58"/>
                  <a:gd name="T29" fmla="*/ 91 h 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8" h="33">
                    <a:moveTo>
                      <a:pt x="17" y="32"/>
                    </a:moveTo>
                    <a:lnTo>
                      <a:pt x="32" y="23"/>
                    </a:lnTo>
                    <a:lnTo>
                      <a:pt x="42" y="23"/>
                    </a:lnTo>
                    <a:lnTo>
                      <a:pt x="42" y="16"/>
                    </a:lnTo>
                    <a:lnTo>
                      <a:pt x="48" y="23"/>
                    </a:lnTo>
                    <a:lnTo>
                      <a:pt x="57" y="8"/>
                    </a:lnTo>
                    <a:lnTo>
                      <a:pt x="48" y="8"/>
                    </a:lnTo>
                    <a:lnTo>
                      <a:pt x="42" y="0"/>
                    </a:lnTo>
                    <a:lnTo>
                      <a:pt x="17" y="0"/>
                    </a:lnTo>
                    <a:lnTo>
                      <a:pt x="8" y="0"/>
                    </a:lnTo>
                    <a:lnTo>
                      <a:pt x="0" y="16"/>
                    </a:lnTo>
                    <a:lnTo>
                      <a:pt x="0" y="23"/>
                    </a:lnTo>
                    <a:lnTo>
                      <a:pt x="8" y="16"/>
                    </a:lnTo>
                    <a:lnTo>
                      <a:pt x="8" y="32"/>
                    </a:lnTo>
                    <a:lnTo>
                      <a:pt x="17" y="32"/>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333" name="Freeform 524"/>
              <p:cNvSpPr>
                <a:spLocks/>
              </p:cNvSpPr>
              <p:nvPr/>
            </p:nvSpPr>
            <p:spPr bwMode="auto">
              <a:xfrm>
                <a:off x="2619" y="2741"/>
                <a:ext cx="162" cy="138"/>
              </a:xfrm>
              <a:custGeom>
                <a:avLst/>
                <a:gdLst>
                  <a:gd name="T0" fmla="*/ 7 w 153"/>
                  <a:gd name="T1" fmla="*/ 77 h 132"/>
                  <a:gd name="T2" fmla="*/ 110 w 153"/>
                  <a:gd name="T3" fmla="*/ 77 h 132"/>
                  <a:gd name="T4" fmla="*/ 110 w 153"/>
                  <a:gd name="T5" fmla="*/ 93 h 132"/>
                  <a:gd name="T6" fmla="*/ 87 w 153"/>
                  <a:gd name="T7" fmla="*/ 111 h 132"/>
                  <a:gd name="T8" fmla="*/ 87 w 153"/>
                  <a:gd name="T9" fmla="*/ 146 h 132"/>
                  <a:gd name="T10" fmla="*/ 66 w 153"/>
                  <a:gd name="T11" fmla="*/ 167 h 132"/>
                  <a:gd name="T12" fmla="*/ 87 w 153"/>
                  <a:gd name="T13" fmla="*/ 221 h 132"/>
                  <a:gd name="T14" fmla="*/ 66 w 153"/>
                  <a:gd name="T15" fmla="*/ 256 h 132"/>
                  <a:gd name="T16" fmla="*/ 137 w 153"/>
                  <a:gd name="T17" fmla="*/ 293 h 132"/>
                  <a:gd name="T18" fmla="*/ 154 w 153"/>
                  <a:gd name="T19" fmla="*/ 277 h 132"/>
                  <a:gd name="T20" fmla="*/ 249 w 153"/>
                  <a:gd name="T21" fmla="*/ 277 h 132"/>
                  <a:gd name="T22" fmla="*/ 339 w 153"/>
                  <a:gd name="T23" fmla="*/ 202 h 132"/>
                  <a:gd name="T24" fmla="*/ 313 w 153"/>
                  <a:gd name="T25" fmla="*/ 167 h 132"/>
                  <a:gd name="T26" fmla="*/ 363 w 153"/>
                  <a:gd name="T27" fmla="*/ 111 h 132"/>
                  <a:gd name="T28" fmla="*/ 426 w 153"/>
                  <a:gd name="T29" fmla="*/ 77 h 132"/>
                  <a:gd name="T30" fmla="*/ 426 w 153"/>
                  <a:gd name="T31" fmla="*/ 53 h 132"/>
                  <a:gd name="T32" fmla="*/ 313 w 153"/>
                  <a:gd name="T33" fmla="*/ 41 h 132"/>
                  <a:gd name="T34" fmla="*/ 273 w 153"/>
                  <a:gd name="T35" fmla="*/ 10 h 132"/>
                  <a:gd name="T36" fmla="*/ 249 w 153"/>
                  <a:gd name="T37" fmla="*/ 10 h 132"/>
                  <a:gd name="T38" fmla="*/ 199 w 153"/>
                  <a:gd name="T39" fmla="*/ 10 h 132"/>
                  <a:gd name="T40" fmla="*/ 178 w 153"/>
                  <a:gd name="T41" fmla="*/ 10 h 132"/>
                  <a:gd name="T42" fmla="*/ 40 w 153"/>
                  <a:gd name="T43" fmla="*/ 0 h 132"/>
                  <a:gd name="T44" fmla="*/ 7 w 153"/>
                  <a:gd name="T45" fmla="*/ 10 h 132"/>
                  <a:gd name="T46" fmla="*/ 0 w 153"/>
                  <a:gd name="T47" fmla="*/ 10 h 132"/>
                  <a:gd name="T48" fmla="*/ 0 w 153"/>
                  <a:gd name="T49" fmla="*/ 41 h 132"/>
                  <a:gd name="T50" fmla="*/ 7 w 153"/>
                  <a:gd name="T51" fmla="*/ 77 h 13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53" h="132">
                    <a:moveTo>
                      <a:pt x="7" y="34"/>
                    </a:moveTo>
                    <a:lnTo>
                      <a:pt x="40" y="34"/>
                    </a:lnTo>
                    <a:lnTo>
                      <a:pt x="40" y="42"/>
                    </a:lnTo>
                    <a:lnTo>
                      <a:pt x="31" y="50"/>
                    </a:lnTo>
                    <a:lnTo>
                      <a:pt x="31" y="66"/>
                    </a:lnTo>
                    <a:lnTo>
                      <a:pt x="24" y="75"/>
                    </a:lnTo>
                    <a:lnTo>
                      <a:pt x="31" y="99"/>
                    </a:lnTo>
                    <a:lnTo>
                      <a:pt x="24" y="115"/>
                    </a:lnTo>
                    <a:lnTo>
                      <a:pt x="49" y="131"/>
                    </a:lnTo>
                    <a:lnTo>
                      <a:pt x="55" y="124"/>
                    </a:lnTo>
                    <a:lnTo>
                      <a:pt x="89" y="124"/>
                    </a:lnTo>
                    <a:lnTo>
                      <a:pt x="121" y="91"/>
                    </a:lnTo>
                    <a:lnTo>
                      <a:pt x="112" y="75"/>
                    </a:lnTo>
                    <a:lnTo>
                      <a:pt x="129" y="50"/>
                    </a:lnTo>
                    <a:lnTo>
                      <a:pt x="152" y="34"/>
                    </a:lnTo>
                    <a:lnTo>
                      <a:pt x="152" y="25"/>
                    </a:lnTo>
                    <a:lnTo>
                      <a:pt x="112" y="19"/>
                    </a:lnTo>
                    <a:lnTo>
                      <a:pt x="97" y="10"/>
                    </a:lnTo>
                    <a:lnTo>
                      <a:pt x="89" y="10"/>
                    </a:lnTo>
                    <a:lnTo>
                      <a:pt x="72" y="10"/>
                    </a:lnTo>
                    <a:lnTo>
                      <a:pt x="64" y="10"/>
                    </a:lnTo>
                    <a:lnTo>
                      <a:pt x="15" y="0"/>
                    </a:lnTo>
                    <a:lnTo>
                      <a:pt x="7" y="10"/>
                    </a:lnTo>
                    <a:lnTo>
                      <a:pt x="0" y="10"/>
                    </a:lnTo>
                    <a:lnTo>
                      <a:pt x="0" y="19"/>
                    </a:lnTo>
                    <a:lnTo>
                      <a:pt x="7" y="34"/>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334" name="Freeform 525"/>
              <p:cNvSpPr>
                <a:spLocks/>
              </p:cNvSpPr>
              <p:nvPr/>
            </p:nvSpPr>
            <p:spPr bwMode="auto">
              <a:xfrm>
                <a:off x="2619" y="2777"/>
                <a:ext cx="43" cy="85"/>
              </a:xfrm>
              <a:custGeom>
                <a:avLst/>
                <a:gdLst>
                  <a:gd name="T0" fmla="*/ 53 w 41"/>
                  <a:gd name="T1" fmla="*/ 154 h 82"/>
                  <a:gd name="T2" fmla="*/ 74 w 41"/>
                  <a:gd name="T3" fmla="*/ 124 h 82"/>
                  <a:gd name="T4" fmla="*/ 53 w 41"/>
                  <a:gd name="T5" fmla="*/ 81 h 82"/>
                  <a:gd name="T6" fmla="*/ 74 w 41"/>
                  <a:gd name="T7" fmla="*/ 59 h 82"/>
                  <a:gd name="T8" fmla="*/ 74 w 41"/>
                  <a:gd name="T9" fmla="*/ 34 h 82"/>
                  <a:gd name="T10" fmla="*/ 93 w 41"/>
                  <a:gd name="T11" fmla="*/ 8 h 82"/>
                  <a:gd name="T12" fmla="*/ 93 w 41"/>
                  <a:gd name="T13" fmla="*/ 0 h 82"/>
                  <a:gd name="T14" fmla="*/ 7 w 41"/>
                  <a:gd name="T15" fmla="*/ 0 h 82"/>
                  <a:gd name="T16" fmla="*/ 7 w 41"/>
                  <a:gd name="T17" fmla="*/ 34 h 82"/>
                  <a:gd name="T18" fmla="*/ 0 w 41"/>
                  <a:gd name="T19" fmla="*/ 108 h 82"/>
                  <a:gd name="T20" fmla="*/ 7 w 41"/>
                  <a:gd name="T21" fmla="*/ 108 h 82"/>
                  <a:gd name="T22" fmla="*/ 0 w 41"/>
                  <a:gd name="T23" fmla="*/ 154 h 82"/>
                  <a:gd name="T24" fmla="*/ 53 w 41"/>
                  <a:gd name="T25" fmla="*/ 154 h 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 h="82">
                    <a:moveTo>
                      <a:pt x="24" y="81"/>
                    </a:moveTo>
                    <a:lnTo>
                      <a:pt x="31" y="65"/>
                    </a:lnTo>
                    <a:lnTo>
                      <a:pt x="24" y="41"/>
                    </a:lnTo>
                    <a:lnTo>
                      <a:pt x="31" y="32"/>
                    </a:lnTo>
                    <a:lnTo>
                      <a:pt x="31" y="16"/>
                    </a:lnTo>
                    <a:lnTo>
                      <a:pt x="40" y="8"/>
                    </a:lnTo>
                    <a:lnTo>
                      <a:pt x="40" y="0"/>
                    </a:lnTo>
                    <a:lnTo>
                      <a:pt x="7" y="0"/>
                    </a:lnTo>
                    <a:lnTo>
                      <a:pt x="7" y="16"/>
                    </a:lnTo>
                    <a:lnTo>
                      <a:pt x="0" y="57"/>
                    </a:lnTo>
                    <a:lnTo>
                      <a:pt x="7" y="57"/>
                    </a:lnTo>
                    <a:lnTo>
                      <a:pt x="0" y="81"/>
                    </a:lnTo>
                    <a:lnTo>
                      <a:pt x="24" y="81"/>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335" name="Freeform 526"/>
              <p:cNvSpPr>
                <a:spLocks/>
              </p:cNvSpPr>
              <p:nvPr/>
            </p:nvSpPr>
            <p:spPr bwMode="auto">
              <a:xfrm>
                <a:off x="2832" y="2685"/>
                <a:ext cx="164" cy="161"/>
              </a:xfrm>
              <a:custGeom>
                <a:avLst/>
                <a:gdLst>
                  <a:gd name="T0" fmla="*/ 28 w 155"/>
                  <a:gd name="T1" fmla="*/ 108 h 155"/>
                  <a:gd name="T2" fmla="*/ 66 w 155"/>
                  <a:gd name="T3" fmla="*/ 96 h 155"/>
                  <a:gd name="T4" fmla="*/ 110 w 155"/>
                  <a:gd name="T5" fmla="*/ 108 h 155"/>
                  <a:gd name="T6" fmla="*/ 154 w 155"/>
                  <a:gd name="T7" fmla="*/ 157 h 155"/>
                  <a:gd name="T8" fmla="*/ 179 w 155"/>
                  <a:gd name="T9" fmla="*/ 157 h 155"/>
                  <a:gd name="T10" fmla="*/ 204 w 155"/>
                  <a:gd name="T11" fmla="*/ 192 h 155"/>
                  <a:gd name="T12" fmla="*/ 245 w 155"/>
                  <a:gd name="T13" fmla="*/ 207 h 155"/>
                  <a:gd name="T14" fmla="*/ 293 w 155"/>
                  <a:gd name="T15" fmla="*/ 240 h 155"/>
                  <a:gd name="T16" fmla="*/ 314 w 155"/>
                  <a:gd name="T17" fmla="*/ 240 h 155"/>
                  <a:gd name="T18" fmla="*/ 332 w 155"/>
                  <a:gd name="T19" fmla="*/ 290 h 155"/>
                  <a:gd name="T20" fmla="*/ 314 w 155"/>
                  <a:gd name="T21" fmla="*/ 303 h 155"/>
                  <a:gd name="T22" fmla="*/ 332 w 155"/>
                  <a:gd name="T23" fmla="*/ 303 h 155"/>
                  <a:gd name="T24" fmla="*/ 364 w 155"/>
                  <a:gd name="T25" fmla="*/ 290 h 155"/>
                  <a:gd name="T26" fmla="*/ 364 w 155"/>
                  <a:gd name="T27" fmla="*/ 270 h 155"/>
                  <a:gd name="T28" fmla="*/ 364 w 155"/>
                  <a:gd name="T29" fmla="*/ 258 h 155"/>
                  <a:gd name="T30" fmla="*/ 364 w 155"/>
                  <a:gd name="T31" fmla="*/ 226 h 155"/>
                  <a:gd name="T32" fmla="*/ 404 w 155"/>
                  <a:gd name="T33" fmla="*/ 258 h 155"/>
                  <a:gd name="T34" fmla="*/ 427 w 155"/>
                  <a:gd name="T35" fmla="*/ 240 h 155"/>
                  <a:gd name="T36" fmla="*/ 314 w 155"/>
                  <a:gd name="T37" fmla="*/ 192 h 155"/>
                  <a:gd name="T38" fmla="*/ 332 w 155"/>
                  <a:gd name="T39" fmla="*/ 176 h 155"/>
                  <a:gd name="T40" fmla="*/ 314 w 155"/>
                  <a:gd name="T41" fmla="*/ 176 h 155"/>
                  <a:gd name="T42" fmla="*/ 267 w 155"/>
                  <a:gd name="T43" fmla="*/ 157 h 155"/>
                  <a:gd name="T44" fmla="*/ 245 w 155"/>
                  <a:gd name="T45" fmla="*/ 130 h 155"/>
                  <a:gd name="T46" fmla="*/ 204 w 155"/>
                  <a:gd name="T47" fmla="*/ 96 h 155"/>
                  <a:gd name="T48" fmla="*/ 204 w 155"/>
                  <a:gd name="T49" fmla="*/ 45 h 155"/>
                  <a:gd name="T50" fmla="*/ 245 w 155"/>
                  <a:gd name="T51" fmla="*/ 45 h 155"/>
                  <a:gd name="T52" fmla="*/ 245 w 155"/>
                  <a:gd name="T53" fmla="*/ 33 h 155"/>
                  <a:gd name="T54" fmla="*/ 245 w 155"/>
                  <a:gd name="T55" fmla="*/ 8 h 155"/>
                  <a:gd name="T56" fmla="*/ 204 w 155"/>
                  <a:gd name="T57" fmla="*/ 0 h 155"/>
                  <a:gd name="T58" fmla="*/ 135 w 155"/>
                  <a:gd name="T59" fmla="*/ 0 h 155"/>
                  <a:gd name="T60" fmla="*/ 110 w 155"/>
                  <a:gd name="T61" fmla="*/ 33 h 155"/>
                  <a:gd name="T62" fmla="*/ 93 w 155"/>
                  <a:gd name="T63" fmla="*/ 8 h 155"/>
                  <a:gd name="T64" fmla="*/ 93 w 155"/>
                  <a:gd name="T65" fmla="*/ 33 h 155"/>
                  <a:gd name="T66" fmla="*/ 66 w 155"/>
                  <a:gd name="T67" fmla="*/ 33 h 155"/>
                  <a:gd name="T68" fmla="*/ 28 w 155"/>
                  <a:gd name="T69" fmla="*/ 45 h 155"/>
                  <a:gd name="T70" fmla="*/ 0 w 155"/>
                  <a:gd name="T71" fmla="*/ 45 h 155"/>
                  <a:gd name="T72" fmla="*/ 0 w 155"/>
                  <a:gd name="T73" fmla="*/ 81 h 155"/>
                  <a:gd name="T74" fmla="*/ 28 w 155"/>
                  <a:gd name="T75" fmla="*/ 108 h 15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55" h="155">
                    <a:moveTo>
                      <a:pt x="9" y="55"/>
                    </a:moveTo>
                    <a:lnTo>
                      <a:pt x="24" y="49"/>
                    </a:lnTo>
                    <a:lnTo>
                      <a:pt x="40" y="55"/>
                    </a:lnTo>
                    <a:lnTo>
                      <a:pt x="56" y="80"/>
                    </a:lnTo>
                    <a:lnTo>
                      <a:pt x="65" y="80"/>
                    </a:lnTo>
                    <a:lnTo>
                      <a:pt x="74" y="97"/>
                    </a:lnTo>
                    <a:lnTo>
                      <a:pt x="89" y="105"/>
                    </a:lnTo>
                    <a:lnTo>
                      <a:pt x="106" y="121"/>
                    </a:lnTo>
                    <a:lnTo>
                      <a:pt x="114" y="121"/>
                    </a:lnTo>
                    <a:lnTo>
                      <a:pt x="121" y="146"/>
                    </a:lnTo>
                    <a:lnTo>
                      <a:pt x="114" y="154"/>
                    </a:lnTo>
                    <a:lnTo>
                      <a:pt x="121" y="154"/>
                    </a:lnTo>
                    <a:lnTo>
                      <a:pt x="131" y="146"/>
                    </a:lnTo>
                    <a:lnTo>
                      <a:pt x="131" y="137"/>
                    </a:lnTo>
                    <a:lnTo>
                      <a:pt x="131" y="130"/>
                    </a:lnTo>
                    <a:lnTo>
                      <a:pt x="131" y="114"/>
                    </a:lnTo>
                    <a:lnTo>
                      <a:pt x="146" y="130"/>
                    </a:lnTo>
                    <a:lnTo>
                      <a:pt x="154" y="121"/>
                    </a:lnTo>
                    <a:lnTo>
                      <a:pt x="114" y="97"/>
                    </a:lnTo>
                    <a:lnTo>
                      <a:pt x="121" y="89"/>
                    </a:lnTo>
                    <a:lnTo>
                      <a:pt x="114" y="89"/>
                    </a:lnTo>
                    <a:lnTo>
                      <a:pt x="97" y="80"/>
                    </a:lnTo>
                    <a:lnTo>
                      <a:pt x="89" y="65"/>
                    </a:lnTo>
                    <a:lnTo>
                      <a:pt x="74" y="49"/>
                    </a:lnTo>
                    <a:lnTo>
                      <a:pt x="74" y="24"/>
                    </a:lnTo>
                    <a:lnTo>
                      <a:pt x="89" y="24"/>
                    </a:lnTo>
                    <a:lnTo>
                      <a:pt x="89" y="15"/>
                    </a:lnTo>
                    <a:lnTo>
                      <a:pt x="89" y="8"/>
                    </a:lnTo>
                    <a:lnTo>
                      <a:pt x="74" y="0"/>
                    </a:lnTo>
                    <a:lnTo>
                      <a:pt x="49" y="0"/>
                    </a:lnTo>
                    <a:lnTo>
                      <a:pt x="40" y="15"/>
                    </a:lnTo>
                    <a:lnTo>
                      <a:pt x="34" y="8"/>
                    </a:lnTo>
                    <a:lnTo>
                      <a:pt x="34" y="15"/>
                    </a:lnTo>
                    <a:lnTo>
                      <a:pt x="24" y="15"/>
                    </a:lnTo>
                    <a:lnTo>
                      <a:pt x="9" y="24"/>
                    </a:lnTo>
                    <a:lnTo>
                      <a:pt x="0" y="24"/>
                    </a:lnTo>
                    <a:lnTo>
                      <a:pt x="0" y="40"/>
                    </a:lnTo>
                    <a:lnTo>
                      <a:pt x="9" y="55"/>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336" name="Freeform 527"/>
              <p:cNvSpPr>
                <a:spLocks/>
              </p:cNvSpPr>
              <p:nvPr/>
            </p:nvSpPr>
            <p:spPr bwMode="auto">
              <a:xfrm>
                <a:off x="3013" y="2659"/>
                <a:ext cx="128" cy="93"/>
              </a:xfrm>
              <a:custGeom>
                <a:avLst/>
                <a:gdLst>
                  <a:gd name="T0" fmla="*/ 35 w 122"/>
                  <a:gd name="T1" fmla="*/ 97 h 91"/>
                  <a:gd name="T2" fmla="*/ 76 w 122"/>
                  <a:gd name="T3" fmla="*/ 97 h 91"/>
                  <a:gd name="T4" fmla="*/ 76 w 122"/>
                  <a:gd name="T5" fmla="*/ 110 h 91"/>
                  <a:gd name="T6" fmla="*/ 93 w 122"/>
                  <a:gd name="T7" fmla="*/ 117 h 91"/>
                  <a:gd name="T8" fmla="*/ 112 w 122"/>
                  <a:gd name="T9" fmla="*/ 117 h 91"/>
                  <a:gd name="T10" fmla="*/ 173 w 122"/>
                  <a:gd name="T11" fmla="*/ 132 h 91"/>
                  <a:gd name="T12" fmla="*/ 211 w 122"/>
                  <a:gd name="T13" fmla="*/ 110 h 91"/>
                  <a:gd name="T14" fmla="*/ 266 w 122"/>
                  <a:gd name="T15" fmla="*/ 117 h 91"/>
                  <a:gd name="T16" fmla="*/ 266 w 122"/>
                  <a:gd name="T17" fmla="*/ 110 h 91"/>
                  <a:gd name="T18" fmla="*/ 289 w 122"/>
                  <a:gd name="T19" fmla="*/ 97 h 91"/>
                  <a:gd name="T20" fmla="*/ 289 w 122"/>
                  <a:gd name="T21" fmla="*/ 83 h 91"/>
                  <a:gd name="T22" fmla="*/ 250 w 122"/>
                  <a:gd name="T23" fmla="*/ 83 h 91"/>
                  <a:gd name="T24" fmla="*/ 250 w 122"/>
                  <a:gd name="T25" fmla="*/ 67 h 91"/>
                  <a:gd name="T26" fmla="*/ 250 w 122"/>
                  <a:gd name="T27" fmla="*/ 43 h 91"/>
                  <a:gd name="T28" fmla="*/ 211 w 122"/>
                  <a:gd name="T29" fmla="*/ 0 h 91"/>
                  <a:gd name="T30" fmla="*/ 191 w 122"/>
                  <a:gd name="T31" fmla="*/ 0 h 91"/>
                  <a:gd name="T32" fmla="*/ 152 w 122"/>
                  <a:gd name="T33" fmla="*/ 9 h 91"/>
                  <a:gd name="T34" fmla="*/ 131 w 122"/>
                  <a:gd name="T35" fmla="*/ 9 h 91"/>
                  <a:gd name="T36" fmla="*/ 76 w 122"/>
                  <a:gd name="T37" fmla="*/ 9 h 91"/>
                  <a:gd name="T38" fmla="*/ 54 w 122"/>
                  <a:gd name="T39" fmla="*/ 9 h 91"/>
                  <a:gd name="T40" fmla="*/ 35 w 122"/>
                  <a:gd name="T41" fmla="*/ 58 h 91"/>
                  <a:gd name="T42" fmla="*/ 0 w 122"/>
                  <a:gd name="T43" fmla="*/ 58 h 91"/>
                  <a:gd name="T44" fmla="*/ 35 w 122"/>
                  <a:gd name="T45" fmla="*/ 97 h 9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22" h="91">
                    <a:moveTo>
                      <a:pt x="15" y="65"/>
                    </a:moveTo>
                    <a:lnTo>
                      <a:pt x="31" y="65"/>
                    </a:lnTo>
                    <a:lnTo>
                      <a:pt x="31" y="74"/>
                    </a:lnTo>
                    <a:lnTo>
                      <a:pt x="40" y="80"/>
                    </a:lnTo>
                    <a:lnTo>
                      <a:pt x="47" y="80"/>
                    </a:lnTo>
                    <a:lnTo>
                      <a:pt x="72" y="90"/>
                    </a:lnTo>
                    <a:lnTo>
                      <a:pt x="89" y="74"/>
                    </a:lnTo>
                    <a:lnTo>
                      <a:pt x="112" y="80"/>
                    </a:lnTo>
                    <a:lnTo>
                      <a:pt x="112" y="74"/>
                    </a:lnTo>
                    <a:lnTo>
                      <a:pt x="121" y="65"/>
                    </a:lnTo>
                    <a:lnTo>
                      <a:pt x="121" y="58"/>
                    </a:lnTo>
                    <a:lnTo>
                      <a:pt x="105" y="58"/>
                    </a:lnTo>
                    <a:lnTo>
                      <a:pt x="105" y="49"/>
                    </a:lnTo>
                    <a:lnTo>
                      <a:pt x="105" y="25"/>
                    </a:lnTo>
                    <a:lnTo>
                      <a:pt x="89" y="0"/>
                    </a:lnTo>
                    <a:lnTo>
                      <a:pt x="80" y="0"/>
                    </a:lnTo>
                    <a:lnTo>
                      <a:pt x="65" y="9"/>
                    </a:lnTo>
                    <a:lnTo>
                      <a:pt x="55" y="9"/>
                    </a:lnTo>
                    <a:lnTo>
                      <a:pt x="31" y="9"/>
                    </a:lnTo>
                    <a:lnTo>
                      <a:pt x="24" y="9"/>
                    </a:lnTo>
                    <a:lnTo>
                      <a:pt x="15" y="40"/>
                    </a:lnTo>
                    <a:lnTo>
                      <a:pt x="0" y="40"/>
                    </a:lnTo>
                    <a:lnTo>
                      <a:pt x="15" y="65"/>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337" name="Freeform 528"/>
              <p:cNvSpPr>
                <a:spLocks/>
              </p:cNvSpPr>
              <p:nvPr/>
            </p:nvSpPr>
            <p:spPr bwMode="auto">
              <a:xfrm>
                <a:off x="3013" y="2785"/>
                <a:ext cx="86" cy="69"/>
              </a:xfrm>
              <a:custGeom>
                <a:avLst/>
                <a:gdLst>
                  <a:gd name="T0" fmla="*/ 41 w 81"/>
                  <a:gd name="T1" fmla="*/ 8 h 66"/>
                  <a:gd name="T2" fmla="*/ 118 w 81"/>
                  <a:gd name="T3" fmla="*/ 0 h 66"/>
                  <a:gd name="T4" fmla="*/ 161 w 81"/>
                  <a:gd name="T5" fmla="*/ 0 h 66"/>
                  <a:gd name="T6" fmla="*/ 212 w 81"/>
                  <a:gd name="T7" fmla="*/ 8 h 66"/>
                  <a:gd name="T8" fmla="*/ 238 w 81"/>
                  <a:gd name="T9" fmla="*/ 0 h 66"/>
                  <a:gd name="T10" fmla="*/ 212 w 81"/>
                  <a:gd name="T11" fmla="*/ 37 h 66"/>
                  <a:gd name="T12" fmla="*/ 161 w 81"/>
                  <a:gd name="T13" fmla="*/ 8 h 66"/>
                  <a:gd name="T14" fmla="*/ 138 w 81"/>
                  <a:gd name="T15" fmla="*/ 37 h 66"/>
                  <a:gd name="T16" fmla="*/ 138 w 81"/>
                  <a:gd name="T17" fmla="*/ 51 h 66"/>
                  <a:gd name="T18" fmla="*/ 118 w 81"/>
                  <a:gd name="T19" fmla="*/ 51 h 66"/>
                  <a:gd name="T20" fmla="*/ 90 w 81"/>
                  <a:gd name="T21" fmla="*/ 37 h 66"/>
                  <a:gd name="T22" fmla="*/ 90 w 81"/>
                  <a:gd name="T23" fmla="*/ 51 h 66"/>
                  <a:gd name="T24" fmla="*/ 118 w 81"/>
                  <a:gd name="T25" fmla="*/ 89 h 66"/>
                  <a:gd name="T26" fmla="*/ 161 w 81"/>
                  <a:gd name="T27" fmla="*/ 128 h 66"/>
                  <a:gd name="T28" fmla="*/ 138 w 81"/>
                  <a:gd name="T29" fmla="*/ 128 h 66"/>
                  <a:gd name="T30" fmla="*/ 138 w 81"/>
                  <a:gd name="T31" fmla="*/ 145 h 66"/>
                  <a:gd name="T32" fmla="*/ 90 w 81"/>
                  <a:gd name="T33" fmla="*/ 128 h 66"/>
                  <a:gd name="T34" fmla="*/ 41 w 81"/>
                  <a:gd name="T35" fmla="*/ 128 h 66"/>
                  <a:gd name="T36" fmla="*/ 0 w 81"/>
                  <a:gd name="T37" fmla="*/ 76 h 66"/>
                  <a:gd name="T38" fmla="*/ 41 w 81"/>
                  <a:gd name="T39" fmla="*/ 37 h 66"/>
                  <a:gd name="T40" fmla="*/ 41 w 81"/>
                  <a:gd name="T41" fmla="*/ 8 h 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1" h="66">
                    <a:moveTo>
                      <a:pt x="15" y="8"/>
                    </a:moveTo>
                    <a:lnTo>
                      <a:pt x="40" y="0"/>
                    </a:lnTo>
                    <a:lnTo>
                      <a:pt x="55" y="0"/>
                    </a:lnTo>
                    <a:lnTo>
                      <a:pt x="72" y="8"/>
                    </a:lnTo>
                    <a:lnTo>
                      <a:pt x="80" y="0"/>
                    </a:lnTo>
                    <a:lnTo>
                      <a:pt x="72" y="17"/>
                    </a:lnTo>
                    <a:lnTo>
                      <a:pt x="55" y="8"/>
                    </a:lnTo>
                    <a:lnTo>
                      <a:pt x="47" y="17"/>
                    </a:lnTo>
                    <a:lnTo>
                      <a:pt x="47" y="24"/>
                    </a:lnTo>
                    <a:lnTo>
                      <a:pt x="40" y="24"/>
                    </a:lnTo>
                    <a:lnTo>
                      <a:pt x="31" y="17"/>
                    </a:lnTo>
                    <a:lnTo>
                      <a:pt x="31" y="24"/>
                    </a:lnTo>
                    <a:lnTo>
                      <a:pt x="40" y="40"/>
                    </a:lnTo>
                    <a:lnTo>
                      <a:pt x="55" y="57"/>
                    </a:lnTo>
                    <a:lnTo>
                      <a:pt x="47" y="57"/>
                    </a:lnTo>
                    <a:lnTo>
                      <a:pt x="47" y="65"/>
                    </a:lnTo>
                    <a:lnTo>
                      <a:pt x="31" y="57"/>
                    </a:lnTo>
                    <a:lnTo>
                      <a:pt x="15" y="57"/>
                    </a:lnTo>
                    <a:lnTo>
                      <a:pt x="0" y="33"/>
                    </a:lnTo>
                    <a:lnTo>
                      <a:pt x="15" y="17"/>
                    </a:lnTo>
                    <a:lnTo>
                      <a:pt x="15" y="8"/>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338" name="Freeform 529"/>
              <p:cNvSpPr>
                <a:spLocks/>
              </p:cNvSpPr>
              <p:nvPr/>
            </p:nvSpPr>
            <p:spPr bwMode="auto">
              <a:xfrm>
                <a:off x="3218" y="2860"/>
                <a:ext cx="105" cy="77"/>
              </a:xfrm>
              <a:custGeom>
                <a:avLst/>
                <a:gdLst>
                  <a:gd name="T0" fmla="*/ 0 w 98"/>
                  <a:gd name="T1" fmla="*/ 187 h 73"/>
                  <a:gd name="T2" fmla="*/ 31 w 98"/>
                  <a:gd name="T3" fmla="*/ 174 h 73"/>
                  <a:gd name="T4" fmla="*/ 58 w 98"/>
                  <a:gd name="T5" fmla="*/ 129 h 73"/>
                  <a:gd name="T6" fmla="*/ 31 w 98"/>
                  <a:gd name="T7" fmla="*/ 105 h 73"/>
                  <a:gd name="T8" fmla="*/ 31 w 98"/>
                  <a:gd name="T9" fmla="*/ 40 h 73"/>
                  <a:gd name="T10" fmla="*/ 58 w 98"/>
                  <a:gd name="T11" fmla="*/ 40 h 73"/>
                  <a:gd name="T12" fmla="*/ 58 w 98"/>
                  <a:gd name="T13" fmla="*/ 9 h 73"/>
                  <a:gd name="T14" fmla="*/ 145 w 98"/>
                  <a:gd name="T15" fmla="*/ 0 h 73"/>
                  <a:gd name="T16" fmla="*/ 166 w 98"/>
                  <a:gd name="T17" fmla="*/ 9 h 73"/>
                  <a:gd name="T18" fmla="*/ 253 w 98"/>
                  <a:gd name="T19" fmla="*/ 0 h 73"/>
                  <a:gd name="T20" fmla="*/ 338 w 98"/>
                  <a:gd name="T21" fmla="*/ 0 h 73"/>
                  <a:gd name="T22" fmla="*/ 288 w 98"/>
                  <a:gd name="T23" fmla="*/ 9 h 73"/>
                  <a:gd name="T24" fmla="*/ 253 w 98"/>
                  <a:gd name="T25" fmla="*/ 105 h 73"/>
                  <a:gd name="T26" fmla="*/ 166 w 98"/>
                  <a:gd name="T27" fmla="*/ 145 h 73"/>
                  <a:gd name="T28" fmla="*/ 145 w 98"/>
                  <a:gd name="T29" fmla="*/ 145 h 73"/>
                  <a:gd name="T30" fmla="*/ 58 w 98"/>
                  <a:gd name="T31" fmla="*/ 187 h 73"/>
                  <a:gd name="T32" fmla="*/ 0 w 98"/>
                  <a:gd name="T33" fmla="*/ 187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8" h="73">
                    <a:moveTo>
                      <a:pt x="0" y="72"/>
                    </a:moveTo>
                    <a:lnTo>
                      <a:pt x="8" y="66"/>
                    </a:lnTo>
                    <a:lnTo>
                      <a:pt x="17" y="49"/>
                    </a:lnTo>
                    <a:lnTo>
                      <a:pt x="8" y="41"/>
                    </a:lnTo>
                    <a:lnTo>
                      <a:pt x="8" y="16"/>
                    </a:lnTo>
                    <a:lnTo>
                      <a:pt x="17" y="16"/>
                    </a:lnTo>
                    <a:lnTo>
                      <a:pt x="17" y="9"/>
                    </a:lnTo>
                    <a:lnTo>
                      <a:pt x="42" y="0"/>
                    </a:lnTo>
                    <a:lnTo>
                      <a:pt x="48" y="9"/>
                    </a:lnTo>
                    <a:lnTo>
                      <a:pt x="73" y="0"/>
                    </a:lnTo>
                    <a:lnTo>
                      <a:pt x="97" y="0"/>
                    </a:lnTo>
                    <a:lnTo>
                      <a:pt x="82" y="9"/>
                    </a:lnTo>
                    <a:lnTo>
                      <a:pt x="73" y="41"/>
                    </a:lnTo>
                    <a:lnTo>
                      <a:pt x="48" y="56"/>
                    </a:lnTo>
                    <a:lnTo>
                      <a:pt x="42" y="56"/>
                    </a:lnTo>
                    <a:lnTo>
                      <a:pt x="17" y="72"/>
                    </a:lnTo>
                    <a:lnTo>
                      <a:pt x="0" y="72"/>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339" name="Freeform 530"/>
              <p:cNvSpPr>
                <a:spLocks/>
              </p:cNvSpPr>
              <p:nvPr/>
            </p:nvSpPr>
            <p:spPr bwMode="auto">
              <a:xfrm>
                <a:off x="3210" y="2918"/>
                <a:ext cx="61" cy="70"/>
              </a:xfrm>
              <a:custGeom>
                <a:avLst/>
                <a:gdLst>
                  <a:gd name="T0" fmla="*/ 188 w 57"/>
                  <a:gd name="T1" fmla="*/ 43 h 66"/>
                  <a:gd name="T2" fmla="*/ 188 w 57"/>
                  <a:gd name="T3" fmla="*/ 0 h 66"/>
                  <a:gd name="T4" fmla="*/ 173 w 57"/>
                  <a:gd name="T5" fmla="*/ 0 h 66"/>
                  <a:gd name="T6" fmla="*/ 83 w 57"/>
                  <a:gd name="T7" fmla="*/ 43 h 66"/>
                  <a:gd name="T8" fmla="*/ 30 w 57"/>
                  <a:gd name="T9" fmla="*/ 43 h 66"/>
                  <a:gd name="T10" fmla="*/ 30 w 57"/>
                  <a:gd name="T11" fmla="*/ 74 h 66"/>
                  <a:gd name="T12" fmla="*/ 30 w 57"/>
                  <a:gd name="T13" fmla="*/ 118 h 66"/>
                  <a:gd name="T14" fmla="*/ 0 w 57"/>
                  <a:gd name="T15" fmla="*/ 188 h 66"/>
                  <a:gd name="T16" fmla="*/ 51 w 57"/>
                  <a:gd name="T17" fmla="*/ 188 h 66"/>
                  <a:gd name="T18" fmla="*/ 83 w 57"/>
                  <a:gd name="T19" fmla="*/ 164 h 66"/>
                  <a:gd name="T20" fmla="*/ 102 w 57"/>
                  <a:gd name="T21" fmla="*/ 164 h 66"/>
                  <a:gd name="T22" fmla="*/ 141 w 57"/>
                  <a:gd name="T23" fmla="*/ 118 h 66"/>
                  <a:gd name="T24" fmla="*/ 102 w 57"/>
                  <a:gd name="T25" fmla="*/ 97 h 66"/>
                  <a:gd name="T26" fmla="*/ 188 w 57"/>
                  <a:gd name="T27" fmla="*/ 43 h 6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7" h="66">
                    <a:moveTo>
                      <a:pt x="56" y="16"/>
                    </a:moveTo>
                    <a:lnTo>
                      <a:pt x="56" y="0"/>
                    </a:lnTo>
                    <a:lnTo>
                      <a:pt x="50" y="0"/>
                    </a:lnTo>
                    <a:lnTo>
                      <a:pt x="25" y="16"/>
                    </a:lnTo>
                    <a:lnTo>
                      <a:pt x="8" y="16"/>
                    </a:lnTo>
                    <a:lnTo>
                      <a:pt x="8" y="25"/>
                    </a:lnTo>
                    <a:lnTo>
                      <a:pt x="8" y="41"/>
                    </a:lnTo>
                    <a:lnTo>
                      <a:pt x="0" y="65"/>
                    </a:lnTo>
                    <a:lnTo>
                      <a:pt x="16" y="65"/>
                    </a:lnTo>
                    <a:lnTo>
                      <a:pt x="25" y="57"/>
                    </a:lnTo>
                    <a:lnTo>
                      <a:pt x="31" y="57"/>
                    </a:lnTo>
                    <a:lnTo>
                      <a:pt x="41" y="41"/>
                    </a:lnTo>
                    <a:lnTo>
                      <a:pt x="31" y="34"/>
                    </a:lnTo>
                    <a:lnTo>
                      <a:pt x="56" y="16"/>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340" name="Freeform 531"/>
              <p:cNvSpPr>
                <a:spLocks/>
              </p:cNvSpPr>
              <p:nvPr/>
            </p:nvSpPr>
            <p:spPr bwMode="auto">
              <a:xfrm>
                <a:off x="3218" y="2903"/>
                <a:ext cx="20" cy="28"/>
              </a:xfrm>
              <a:custGeom>
                <a:avLst/>
                <a:gdLst>
                  <a:gd name="T0" fmla="*/ 51 w 18"/>
                  <a:gd name="T1" fmla="*/ 94 h 26"/>
                  <a:gd name="T2" fmla="*/ 0 w 18"/>
                  <a:gd name="T3" fmla="*/ 94 h 26"/>
                  <a:gd name="T4" fmla="*/ 51 w 18"/>
                  <a:gd name="T5" fmla="*/ 0 h 26"/>
                  <a:gd name="T6" fmla="*/ 112 w 18"/>
                  <a:gd name="T7" fmla="*/ 32 h 26"/>
                  <a:gd name="T8" fmla="*/ 51 w 18"/>
                  <a:gd name="T9" fmla="*/ 94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26">
                    <a:moveTo>
                      <a:pt x="8" y="25"/>
                    </a:moveTo>
                    <a:lnTo>
                      <a:pt x="0" y="25"/>
                    </a:lnTo>
                    <a:lnTo>
                      <a:pt x="8" y="0"/>
                    </a:lnTo>
                    <a:lnTo>
                      <a:pt x="17" y="8"/>
                    </a:lnTo>
                    <a:lnTo>
                      <a:pt x="8" y="25"/>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341" name="Freeform 532"/>
              <p:cNvSpPr>
                <a:spLocks/>
              </p:cNvSpPr>
              <p:nvPr/>
            </p:nvSpPr>
            <p:spPr bwMode="auto">
              <a:xfrm>
                <a:off x="3218" y="2903"/>
                <a:ext cx="20" cy="28"/>
              </a:xfrm>
              <a:custGeom>
                <a:avLst/>
                <a:gdLst>
                  <a:gd name="T0" fmla="*/ 51 w 18"/>
                  <a:gd name="T1" fmla="*/ 94 h 26"/>
                  <a:gd name="T2" fmla="*/ 0 w 18"/>
                  <a:gd name="T3" fmla="*/ 94 h 26"/>
                  <a:gd name="T4" fmla="*/ 51 w 18"/>
                  <a:gd name="T5" fmla="*/ 0 h 26"/>
                  <a:gd name="T6" fmla="*/ 112 w 18"/>
                  <a:gd name="T7" fmla="*/ 32 h 26"/>
                  <a:gd name="T8" fmla="*/ 51 w 18"/>
                  <a:gd name="T9" fmla="*/ 94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26">
                    <a:moveTo>
                      <a:pt x="8" y="25"/>
                    </a:moveTo>
                    <a:lnTo>
                      <a:pt x="0" y="25"/>
                    </a:lnTo>
                    <a:lnTo>
                      <a:pt x="8" y="0"/>
                    </a:lnTo>
                    <a:lnTo>
                      <a:pt x="17" y="8"/>
                    </a:lnTo>
                    <a:lnTo>
                      <a:pt x="8" y="25"/>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342" name="Freeform 533"/>
              <p:cNvSpPr>
                <a:spLocks/>
              </p:cNvSpPr>
              <p:nvPr/>
            </p:nvSpPr>
            <p:spPr bwMode="auto">
              <a:xfrm>
                <a:off x="3201" y="2929"/>
                <a:ext cx="27" cy="59"/>
              </a:xfrm>
              <a:custGeom>
                <a:avLst/>
                <a:gdLst>
                  <a:gd name="T0" fmla="*/ 35 w 26"/>
                  <a:gd name="T1" fmla="*/ 6 h 56"/>
                  <a:gd name="T2" fmla="*/ 35 w 26"/>
                  <a:gd name="T3" fmla="*/ 38 h 56"/>
                  <a:gd name="T4" fmla="*/ 35 w 26"/>
                  <a:gd name="T5" fmla="*/ 80 h 56"/>
                  <a:gd name="T6" fmla="*/ 9 w 26"/>
                  <a:gd name="T7" fmla="*/ 139 h 56"/>
                  <a:gd name="T8" fmla="*/ 0 w 26"/>
                  <a:gd name="T9" fmla="*/ 60 h 56"/>
                  <a:gd name="T10" fmla="*/ 9 w 26"/>
                  <a:gd name="T11" fmla="*/ 38 h 56"/>
                  <a:gd name="T12" fmla="*/ 35 w 26"/>
                  <a:gd name="T13" fmla="*/ 0 h 56"/>
                  <a:gd name="T14" fmla="*/ 47 w 26"/>
                  <a:gd name="T15" fmla="*/ 0 h 56"/>
                  <a:gd name="T16" fmla="*/ 35 w 26"/>
                  <a:gd name="T17" fmla="*/ 6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 h="56">
                    <a:moveTo>
                      <a:pt x="17" y="6"/>
                    </a:moveTo>
                    <a:lnTo>
                      <a:pt x="17" y="15"/>
                    </a:lnTo>
                    <a:lnTo>
                      <a:pt x="17" y="31"/>
                    </a:lnTo>
                    <a:lnTo>
                      <a:pt x="9" y="55"/>
                    </a:lnTo>
                    <a:lnTo>
                      <a:pt x="0" y="24"/>
                    </a:lnTo>
                    <a:lnTo>
                      <a:pt x="9" y="15"/>
                    </a:lnTo>
                    <a:lnTo>
                      <a:pt x="17" y="0"/>
                    </a:lnTo>
                    <a:lnTo>
                      <a:pt x="25" y="0"/>
                    </a:lnTo>
                    <a:lnTo>
                      <a:pt x="17" y="6"/>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343" name="Freeform 534"/>
              <p:cNvSpPr>
                <a:spLocks/>
              </p:cNvSpPr>
              <p:nvPr/>
            </p:nvSpPr>
            <p:spPr bwMode="auto">
              <a:xfrm>
                <a:off x="3201" y="2929"/>
                <a:ext cx="27" cy="59"/>
              </a:xfrm>
              <a:custGeom>
                <a:avLst/>
                <a:gdLst>
                  <a:gd name="T0" fmla="*/ 35 w 26"/>
                  <a:gd name="T1" fmla="*/ 6 h 56"/>
                  <a:gd name="T2" fmla="*/ 35 w 26"/>
                  <a:gd name="T3" fmla="*/ 38 h 56"/>
                  <a:gd name="T4" fmla="*/ 35 w 26"/>
                  <a:gd name="T5" fmla="*/ 80 h 56"/>
                  <a:gd name="T6" fmla="*/ 9 w 26"/>
                  <a:gd name="T7" fmla="*/ 139 h 56"/>
                  <a:gd name="T8" fmla="*/ 0 w 26"/>
                  <a:gd name="T9" fmla="*/ 60 h 56"/>
                  <a:gd name="T10" fmla="*/ 9 w 26"/>
                  <a:gd name="T11" fmla="*/ 38 h 56"/>
                  <a:gd name="T12" fmla="*/ 35 w 26"/>
                  <a:gd name="T13" fmla="*/ 0 h 56"/>
                  <a:gd name="T14" fmla="*/ 47 w 26"/>
                  <a:gd name="T15" fmla="*/ 0 h 56"/>
                  <a:gd name="T16" fmla="*/ 35 w 26"/>
                  <a:gd name="T17" fmla="*/ 6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 h="56">
                    <a:moveTo>
                      <a:pt x="17" y="6"/>
                    </a:moveTo>
                    <a:lnTo>
                      <a:pt x="17" y="15"/>
                    </a:lnTo>
                    <a:lnTo>
                      <a:pt x="17" y="31"/>
                    </a:lnTo>
                    <a:lnTo>
                      <a:pt x="9" y="55"/>
                    </a:lnTo>
                    <a:lnTo>
                      <a:pt x="0" y="24"/>
                    </a:lnTo>
                    <a:lnTo>
                      <a:pt x="9" y="15"/>
                    </a:lnTo>
                    <a:lnTo>
                      <a:pt x="17" y="0"/>
                    </a:lnTo>
                    <a:lnTo>
                      <a:pt x="25" y="0"/>
                    </a:lnTo>
                    <a:lnTo>
                      <a:pt x="17" y="6"/>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344" name="Freeform 535"/>
              <p:cNvSpPr>
                <a:spLocks/>
              </p:cNvSpPr>
              <p:nvPr/>
            </p:nvSpPr>
            <p:spPr bwMode="auto">
              <a:xfrm>
                <a:off x="3270" y="2853"/>
                <a:ext cx="130" cy="135"/>
              </a:xfrm>
              <a:custGeom>
                <a:avLst/>
                <a:gdLst>
                  <a:gd name="T0" fmla="*/ 201 w 123"/>
                  <a:gd name="T1" fmla="*/ 8 h 130"/>
                  <a:gd name="T2" fmla="*/ 219 w 123"/>
                  <a:gd name="T3" fmla="*/ 45 h 130"/>
                  <a:gd name="T4" fmla="*/ 242 w 123"/>
                  <a:gd name="T5" fmla="*/ 45 h 130"/>
                  <a:gd name="T6" fmla="*/ 242 w 123"/>
                  <a:gd name="T7" fmla="*/ 81 h 130"/>
                  <a:gd name="T8" fmla="*/ 219 w 123"/>
                  <a:gd name="T9" fmla="*/ 112 h 130"/>
                  <a:gd name="T10" fmla="*/ 242 w 123"/>
                  <a:gd name="T11" fmla="*/ 145 h 130"/>
                  <a:gd name="T12" fmla="*/ 286 w 123"/>
                  <a:gd name="T13" fmla="*/ 157 h 130"/>
                  <a:gd name="T14" fmla="*/ 310 w 123"/>
                  <a:gd name="T15" fmla="*/ 207 h 130"/>
                  <a:gd name="T16" fmla="*/ 330 w 123"/>
                  <a:gd name="T17" fmla="*/ 225 h 130"/>
                  <a:gd name="T18" fmla="*/ 330 w 123"/>
                  <a:gd name="T19" fmla="*/ 240 h 130"/>
                  <a:gd name="T20" fmla="*/ 286 w 123"/>
                  <a:gd name="T21" fmla="*/ 240 h 130"/>
                  <a:gd name="T22" fmla="*/ 264 w 123"/>
                  <a:gd name="T23" fmla="*/ 254 h 130"/>
                  <a:gd name="T24" fmla="*/ 219 w 123"/>
                  <a:gd name="T25" fmla="*/ 240 h 130"/>
                  <a:gd name="T26" fmla="*/ 201 w 123"/>
                  <a:gd name="T27" fmla="*/ 254 h 130"/>
                  <a:gd name="T28" fmla="*/ 153 w 123"/>
                  <a:gd name="T29" fmla="*/ 240 h 130"/>
                  <a:gd name="T30" fmla="*/ 153 w 123"/>
                  <a:gd name="T31" fmla="*/ 225 h 130"/>
                  <a:gd name="T32" fmla="*/ 132 w 123"/>
                  <a:gd name="T33" fmla="*/ 207 h 130"/>
                  <a:gd name="T34" fmla="*/ 67 w 123"/>
                  <a:gd name="T35" fmla="*/ 176 h 130"/>
                  <a:gd name="T36" fmla="*/ 0 w 123"/>
                  <a:gd name="T37" fmla="*/ 157 h 130"/>
                  <a:gd name="T38" fmla="*/ 0 w 123"/>
                  <a:gd name="T39" fmla="*/ 127 h 130"/>
                  <a:gd name="T40" fmla="*/ 67 w 123"/>
                  <a:gd name="T41" fmla="*/ 96 h 130"/>
                  <a:gd name="T42" fmla="*/ 92 w 123"/>
                  <a:gd name="T43" fmla="*/ 35 h 130"/>
                  <a:gd name="T44" fmla="*/ 132 w 123"/>
                  <a:gd name="T45" fmla="*/ 8 h 130"/>
                  <a:gd name="T46" fmla="*/ 132 w 123"/>
                  <a:gd name="T47" fmla="*/ 0 h 130"/>
                  <a:gd name="T48" fmla="*/ 201 w 123"/>
                  <a:gd name="T49" fmla="*/ 8 h 1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3" h="130">
                    <a:moveTo>
                      <a:pt x="74" y="8"/>
                    </a:moveTo>
                    <a:lnTo>
                      <a:pt x="81" y="24"/>
                    </a:lnTo>
                    <a:lnTo>
                      <a:pt x="90" y="24"/>
                    </a:lnTo>
                    <a:lnTo>
                      <a:pt x="90" y="40"/>
                    </a:lnTo>
                    <a:lnTo>
                      <a:pt x="81" y="57"/>
                    </a:lnTo>
                    <a:lnTo>
                      <a:pt x="90" y="74"/>
                    </a:lnTo>
                    <a:lnTo>
                      <a:pt x="106" y="80"/>
                    </a:lnTo>
                    <a:lnTo>
                      <a:pt x="114" y="105"/>
                    </a:lnTo>
                    <a:lnTo>
                      <a:pt x="122" y="114"/>
                    </a:lnTo>
                    <a:lnTo>
                      <a:pt x="122" y="121"/>
                    </a:lnTo>
                    <a:lnTo>
                      <a:pt x="106" y="121"/>
                    </a:lnTo>
                    <a:lnTo>
                      <a:pt x="97" y="129"/>
                    </a:lnTo>
                    <a:lnTo>
                      <a:pt x="81" y="121"/>
                    </a:lnTo>
                    <a:lnTo>
                      <a:pt x="74" y="129"/>
                    </a:lnTo>
                    <a:lnTo>
                      <a:pt x="57" y="121"/>
                    </a:lnTo>
                    <a:lnTo>
                      <a:pt x="57" y="114"/>
                    </a:lnTo>
                    <a:lnTo>
                      <a:pt x="49" y="105"/>
                    </a:lnTo>
                    <a:lnTo>
                      <a:pt x="25" y="89"/>
                    </a:lnTo>
                    <a:lnTo>
                      <a:pt x="0" y="80"/>
                    </a:lnTo>
                    <a:lnTo>
                      <a:pt x="0" y="64"/>
                    </a:lnTo>
                    <a:lnTo>
                      <a:pt x="25" y="49"/>
                    </a:lnTo>
                    <a:lnTo>
                      <a:pt x="34" y="17"/>
                    </a:lnTo>
                    <a:lnTo>
                      <a:pt x="49" y="8"/>
                    </a:lnTo>
                    <a:lnTo>
                      <a:pt x="49" y="0"/>
                    </a:lnTo>
                    <a:lnTo>
                      <a:pt x="74" y="8"/>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345" name="Freeform 536"/>
              <p:cNvSpPr>
                <a:spLocks/>
              </p:cNvSpPr>
              <p:nvPr/>
            </p:nvSpPr>
            <p:spPr bwMode="auto">
              <a:xfrm>
                <a:off x="3347" y="2979"/>
                <a:ext cx="26" cy="17"/>
              </a:xfrm>
              <a:custGeom>
                <a:avLst/>
                <a:gdLst>
                  <a:gd name="T0" fmla="*/ 0 w 24"/>
                  <a:gd name="T1" fmla="*/ 8 h 17"/>
                  <a:gd name="T2" fmla="*/ 33 w 24"/>
                  <a:gd name="T3" fmla="*/ 0 h 17"/>
                  <a:gd name="T4" fmla="*/ 96 w 24"/>
                  <a:gd name="T5" fmla="*/ 8 h 17"/>
                  <a:gd name="T6" fmla="*/ 33 w 24"/>
                  <a:gd name="T7" fmla="*/ 16 h 17"/>
                  <a:gd name="T8" fmla="*/ 0 w 24"/>
                  <a:gd name="T9" fmla="*/ 8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7">
                    <a:moveTo>
                      <a:pt x="0" y="8"/>
                    </a:moveTo>
                    <a:lnTo>
                      <a:pt x="7" y="0"/>
                    </a:lnTo>
                    <a:lnTo>
                      <a:pt x="23" y="8"/>
                    </a:lnTo>
                    <a:lnTo>
                      <a:pt x="7" y="16"/>
                    </a:lnTo>
                    <a:lnTo>
                      <a:pt x="0" y="8"/>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346" name="Freeform 537"/>
              <p:cNvSpPr>
                <a:spLocks/>
              </p:cNvSpPr>
              <p:nvPr/>
            </p:nvSpPr>
            <p:spPr bwMode="auto">
              <a:xfrm>
                <a:off x="3347" y="2979"/>
                <a:ext cx="26" cy="17"/>
              </a:xfrm>
              <a:custGeom>
                <a:avLst/>
                <a:gdLst>
                  <a:gd name="T0" fmla="*/ 0 w 24"/>
                  <a:gd name="T1" fmla="*/ 8 h 17"/>
                  <a:gd name="T2" fmla="*/ 33 w 24"/>
                  <a:gd name="T3" fmla="*/ 0 h 17"/>
                  <a:gd name="T4" fmla="*/ 96 w 24"/>
                  <a:gd name="T5" fmla="*/ 8 h 17"/>
                  <a:gd name="T6" fmla="*/ 33 w 24"/>
                  <a:gd name="T7" fmla="*/ 16 h 17"/>
                  <a:gd name="T8" fmla="*/ 0 w 24"/>
                  <a:gd name="T9" fmla="*/ 8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7">
                    <a:moveTo>
                      <a:pt x="0" y="8"/>
                    </a:moveTo>
                    <a:lnTo>
                      <a:pt x="7" y="0"/>
                    </a:lnTo>
                    <a:lnTo>
                      <a:pt x="23" y="8"/>
                    </a:lnTo>
                    <a:lnTo>
                      <a:pt x="7" y="16"/>
                    </a:lnTo>
                    <a:lnTo>
                      <a:pt x="0" y="8"/>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347" name="Freeform 538"/>
              <p:cNvSpPr>
                <a:spLocks/>
              </p:cNvSpPr>
              <p:nvPr/>
            </p:nvSpPr>
            <p:spPr bwMode="auto">
              <a:xfrm>
                <a:off x="3372" y="2979"/>
                <a:ext cx="28" cy="17"/>
              </a:xfrm>
              <a:custGeom>
                <a:avLst/>
                <a:gdLst>
                  <a:gd name="T0" fmla="*/ 0 w 26"/>
                  <a:gd name="T1" fmla="*/ 8 h 17"/>
                  <a:gd name="T2" fmla="*/ 34 w 26"/>
                  <a:gd name="T3" fmla="*/ 0 h 17"/>
                  <a:gd name="T4" fmla="*/ 94 w 26"/>
                  <a:gd name="T5" fmla="*/ 0 h 17"/>
                  <a:gd name="T6" fmla="*/ 62 w 26"/>
                  <a:gd name="T7" fmla="*/ 8 h 17"/>
                  <a:gd name="T8" fmla="*/ 94 w 26"/>
                  <a:gd name="T9" fmla="*/ 16 h 17"/>
                  <a:gd name="T10" fmla="*/ 0 w 26"/>
                  <a:gd name="T11" fmla="*/ 8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7">
                    <a:moveTo>
                      <a:pt x="0" y="8"/>
                    </a:moveTo>
                    <a:lnTo>
                      <a:pt x="9" y="0"/>
                    </a:lnTo>
                    <a:lnTo>
                      <a:pt x="25" y="0"/>
                    </a:lnTo>
                    <a:lnTo>
                      <a:pt x="17" y="8"/>
                    </a:lnTo>
                    <a:lnTo>
                      <a:pt x="25" y="16"/>
                    </a:lnTo>
                    <a:lnTo>
                      <a:pt x="0" y="8"/>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348" name="Freeform 539"/>
              <p:cNvSpPr>
                <a:spLocks/>
              </p:cNvSpPr>
              <p:nvPr/>
            </p:nvSpPr>
            <p:spPr bwMode="auto">
              <a:xfrm>
                <a:off x="3372" y="2979"/>
                <a:ext cx="28" cy="17"/>
              </a:xfrm>
              <a:custGeom>
                <a:avLst/>
                <a:gdLst>
                  <a:gd name="T0" fmla="*/ 0 w 26"/>
                  <a:gd name="T1" fmla="*/ 8 h 17"/>
                  <a:gd name="T2" fmla="*/ 34 w 26"/>
                  <a:gd name="T3" fmla="*/ 0 h 17"/>
                  <a:gd name="T4" fmla="*/ 94 w 26"/>
                  <a:gd name="T5" fmla="*/ 0 h 17"/>
                  <a:gd name="T6" fmla="*/ 62 w 26"/>
                  <a:gd name="T7" fmla="*/ 8 h 17"/>
                  <a:gd name="T8" fmla="*/ 94 w 26"/>
                  <a:gd name="T9" fmla="*/ 16 h 17"/>
                  <a:gd name="T10" fmla="*/ 0 w 26"/>
                  <a:gd name="T11" fmla="*/ 8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7">
                    <a:moveTo>
                      <a:pt x="0" y="8"/>
                    </a:moveTo>
                    <a:lnTo>
                      <a:pt x="9" y="0"/>
                    </a:lnTo>
                    <a:lnTo>
                      <a:pt x="25" y="0"/>
                    </a:lnTo>
                    <a:lnTo>
                      <a:pt x="17" y="8"/>
                    </a:lnTo>
                    <a:lnTo>
                      <a:pt x="25" y="16"/>
                    </a:lnTo>
                    <a:lnTo>
                      <a:pt x="0" y="8"/>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349" name="Freeform 540"/>
              <p:cNvSpPr>
                <a:spLocks/>
              </p:cNvSpPr>
              <p:nvPr/>
            </p:nvSpPr>
            <p:spPr bwMode="auto">
              <a:xfrm>
                <a:off x="3210" y="2936"/>
                <a:ext cx="302" cy="272"/>
              </a:xfrm>
              <a:custGeom>
                <a:avLst/>
                <a:gdLst>
                  <a:gd name="T0" fmla="*/ 672 w 285"/>
                  <a:gd name="T1" fmla="*/ 414 h 262"/>
                  <a:gd name="T2" fmla="*/ 685 w 285"/>
                  <a:gd name="T3" fmla="*/ 399 h 262"/>
                  <a:gd name="T4" fmla="*/ 715 w 285"/>
                  <a:gd name="T5" fmla="*/ 384 h 262"/>
                  <a:gd name="T6" fmla="*/ 732 w 285"/>
                  <a:gd name="T7" fmla="*/ 365 h 262"/>
                  <a:gd name="T8" fmla="*/ 758 w 285"/>
                  <a:gd name="T9" fmla="*/ 354 h 262"/>
                  <a:gd name="T10" fmla="*/ 782 w 285"/>
                  <a:gd name="T11" fmla="*/ 338 h 262"/>
                  <a:gd name="T12" fmla="*/ 805 w 285"/>
                  <a:gd name="T13" fmla="*/ 338 h 262"/>
                  <a:gd name="T14" fmla="*/ 805 w 285"/>
                  <a:gd name="T15" fmla="*/ 317 h 262"/>
                  <a:gd name="T16" fmla="*/ 805 w 285"/>
                  <a:gd name="T17" fmla="*/ 304 h 262"/>
                  <a:gd name="T18" fmla="*/ 805 w 285"/>
                  <a:gd name="T19" fmla="*/ 287 h 262"/>
                  <a:gd name="T20" fmla="*/ 782 w 285"/>
                  <a:gd name="T21" fmla="*/ 272 h 262"/>
                  <a:gd name="T22" fmla="*/ 758 w 285"/>
                  <a:gd name="T23" fmla="*/ 256 h 262"/>
                  <a:gd name="T24" fmla="*/ 732 w 285"/>
                  <a:gd name="T25" fmla="*/ 256 h 262"/>
                  <a:gd name="T26" fmla="*/ 715 w 285"/>
                  <a:gd name="T27" fmla="*/ 256 h 262"/>
                  <a:gd name="T28" fmla="*/ 715 w 285"/>
                  <a:gd name="T29" fmla="*/ 272 h 262"/>
                  <a:gd name="T30" fmla="*/ 685 w 285"/>
                  <a:gd name="T31" fmla="*/ 272 h 262"/>
                  <a:gd name="T32" fmla="*/ 672 w 285"/>
                  <a:gd name="T33" fmla="*/ 272 h 262"/>
                  <a:gd name="T34" fmla="*/ 642 w 285"/>
                  <a:gd name="T35" fmla="*/ 272 h 262"/>
                  <a:gd name="T36" fmla="*/ 620 w 285"/>
                  <a:gd name="T37" fmla="*/ 272 h 262"/>
                  <a:gd name="T38" fmla="*/ 601 w 285"/>
                  <a:gd name="T39" fmla="*/ 272 h 262"/>
                  <a:gd name="T40" fmla="*/ 572 w 285"/>
                  <a:gd name="T41" fmla="*/ 256 h 262"/>
                  <a:gd name="T42" fmla="*/ 601 w 285"/>
                  <a:gd name="T43" fmla="*/ 241 h 262"/>
                  <a:gd name="T44" fmla="*/ 572 w 285"/>
                  <a:gd name="T45" fmla="*/ 208 h 262"/>
                  <a:gd name="T46" fmla="*/ 572 w 285"/>
                  <a:gd name="T47" fmla="*/ 158 h 262"/>
                  <a:gd name="T48" fmla="*/ 505 w 285"/>
                  <a:gd name="T49" fmla="*/ 110 h 262"/>
                  <a:gd name="T50" fmla="*/ 434 w 285"/>
                  <a:gd name="T51" fmla="*/ 94 h 262"/>
                  <a:gd name="T52" fmla="*/ 390 w 285"/>
                  <a:gd name="T53" fmla="*/ 110 h 262"/>
                  <a:gd name="T54" fmla="*/ 372 w 285"/>
                  <a:gd name="T55" fmla="*/ 94 h 262"/>
                  <a:gd name="T56" fmla="*/ 322 w 285"/>
                  <a:gd name="T57" fmla="*/ 82 h 262"/>
                  <a:gd name="T58" fmla="*/ 322 w 285"/>
                  <a:gd name="T59" fmla="*/ 64 h 262"/>
                  <a:gd name="T60" fmla="*/ 296 w 285"/>
                  <a:gd name="T61" fmla="*/ 46 h 262"/>
                  <a:gd name="T62" fmla="*/ 230 w 285"/>
                  <a:gd name="T63" fmla="*/ 9 h 262"/>
                  <a:gd name="T64" fmla="*/ 159 w 285"/>
                  <a:gd name="T65" fmla="*/ 0 h 262"/>
                  <a:gd name="T66" fmla="*/ 87 w 285"/>
                  <a:gd name="T67" fmla="*/ 36 h 262"/>
                  <a:gd name="T68" fmla="*/ 116 w 285"/>
                  <a:gd name="T69" fmla="*/ 46 h 262"/>
                  <a:gd name="T70" fmla="*/ 87 w 285"/>
                  <a:gd name="T71" fmla="*/ 82 h 262"/>
                  <a:gd name="T72" fmla="*/ 72 w 285"/>
                  <a:gd name="T73" fmla="*/ 82 h 262"/>
                  <a:gd name="T74" fmla="*/ 42 w 285"/>
                  <a:gd name="T75" fmla="*/ 94 h 262"/>
                  <a:gd name="T76" fmla="*/ 0 w 285"/>
                  <a:gd name="T77" fmla="*/ 94 h 262"/>
                  <a:gd name="T78" fmla="*/ 0 w 285"/>
                  <a:gd name="T79" fmla="*/ 128 h 262"/>
                  <a:gd name="T80" fmla="*/ 8 w 285"/>
                  <a:gd name="T81" fmla="*/ 128 h 262"/>
                  <a:gd name="T82" fmla="*/ 116 w 285"/>
                  <a:gd name="T83" fmla="*/ 224 h 262"/>
                  <a:gd name="T84" fmla="*/ 142 w 285"/>
                  <a:gd name="T85" fmla="*/ 241 h 262"/>
                  <a:gd name="T86" fmla="*/ 159 w 285"/>
                  <a:gd name="T87" fmla="*/ 272 h 262"/>
                  <a:gd name="T88" fmla="*/ 159 w 285"/>
                  <a:gd name="T89" fmla="*/ 317 h 262"/>
                  <a:gd name="T90" fmla="*/ 230 w 285"/>
                  <a:gd name="T91" fmla="*/ 354 h 262"/>
                  <a:gd name="T92" fmla="*/ 277 w 285"/>
                  <a:gd name="T93" fmla="*/ 431 h 262"/>
                  <a:gd name="T94" fmla="*/ 296 w 285"/>
                  <a:gd name="T95" fmla="*/ 446 h 262"/>
                  <a:gd name="T96" fmla="*/ 322 w 285"/>
                  <a:gd name="T97" fmla="*/ 431 h 262"/>
                  <a:gd name="T98" fmla="*/ 390 w 285"/>
                  <a:gd name="T99" fmla="*/ 479 h 262"/>
                  <a:gd name="T100" fmla="*/ 418 w 285"/>
                  <a:gd name="T101" fmla="*/ 511 h 262"/>
                  <a:gd name="T102" fmla="*/ 572 w 285"/>
                  <a:gd name="T103" fmla="*/ 431 h 262"/>
                  <a:gd name="T104" fmla="*/ 672 w 285"/>
                  <a:gd name="T105" fmla="*/ 414 h 26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85" h="262">
                    <a:moveTo>
                      <a:pt x="236" y="211"/>
                    </a:moveTo>
                    <a:lnTo>
                      <a:pt x="243" y="203"/>
                    </a:lnTo>
                    <a:lnTo>
                      <a:pt x="252" y="196"/>
                    </a:lnTo>
                    <a:lnTo>
                      <a:pt x="259" y="186"/>
                    </a:lnTo>
                    <a:lnTo>
                      <a:pt x="267" y="180"/>
                    </a:lnTo>
                    <a:lnTo>
                      <a:pt x="276" y="171"/>
                    </a:lnTo>
                    <a:lnTo>
                      <a:pt x="284" y="171"/>
                    </a:lnTo>
                    <a:lnTo>
                      <a:pt x="284" y="162"/>
                    </a:lnTo>
                    <a:lnTo>
                      <a:pt x="284" y="155"/>
                    </a:lnTo>
                    <a:lnTo>
                      <a:pt x="284" y="146"/>
                    </a:lnTo>
                    <a:lnTo>
                      <a:pt x="276" y="139"/>
                    </a:lnTo>
                    <a:lnTo>
                      <a:pt x="267" y="131"/>
                    </a:lnTo>
                    <a:lnTo>
                      <a:pt x="259" y="131"/>
                    </a:lnTo>
                    <a:lnTo>
                      <a:pt x="252" y="131"/>
                    </a:lnTo>
                    <a:lnTo>
                      <a:pt x="252" y="139"/>
                    </a:lnTo>
                    <a:lnTo>
                      <a:pt x="243" y="139"/>
                    </a:lnTo>
                    <a:lnTo>
                      <a:pt x="236" y="139"/>
                    </a:lnTo>
                    <a:lnTo>
                      <a:pt x="227" y="139"/>
                    </a:lnTo>
                    <a:lnTo>
                      <a:pt x="218" y="139"/>
                    </a:lnTo>
                    <a:lnTo>
                      <a:pt x="212" y="139"/>
                    </a:lnTo>
                    <a:lnTo>
                      <a:pt x="202" y="131"/>
                    </a:lnTo>
                    <a:lnTo>
                      <a:pt x="212" y="122"/>
                    </a:lnTo>
                    <a:lnTo>
                      <a:pt x="202" y="106"/>
                    </a:lnTo>
                    <a:lnTo>
                      <a:pt x="202" y="81"/>
                    </a:lnTo>
                    <a:lnTo>
                      <a:pt x="178" y="57"/>
                    </a:lnTo>
                    <a:lnTo>
                      <a:pt x="153" y="49"/>
                    </a:lnTo>
                    <a:lnTo>
                      <a:pt x="137" y="57"/>
                    </a:lnTo>
                    <a:lnTo>
                      <a:pt x="130" y="49"/>
                    </a:lnTo>
                    <a:lnTo>
                      <a:pt x="113" y="41"/>
                    </a:lnTo>
                    <a:lnTo>
                      <a:pt x="113" y="34"/>
                    </a:lnTo>
                    <a:lnTo>
                      <a:pt x="105" y="25"/>
                    </a:lnTo>
                    <a:lnTo>
                      <a:pt x="81" y="9"/>
                    </a:lnTo>
                    <a:lnTo>
                      <a:pt x="56" y="0"/>
                    </a:lnTo>
                    <a:lnTo>
                      <a:pt x="31" y="18"/>
                    </a:lnTo>
                    <a:lnTo>
                      <a:pt x="41" y="25"/>
                    </a:lnTo>
                    <a:lnTo>
                      <a:pt x="31" y="41"/>
                    </a:lnTo>
                    <a:lnTo>
                      <a:pt x="25" y="41"/>
                    </a:lnTo>
                    <a:lnTo>
                      <a:pt x="16" y="49"/>
                    </a:lnTo>
                    <a:lnTo>
                      <a:pt x="0" y="49"/>
                    </a:lnTo>
                    <a:lnTo>
                      <a:pt x="0" y="65"/>
                    </a:lnTo>
                    <a:lnTo>
                      <a:pt x="8" y="65"/>
                    </a:lnTo>
                    <a:lnTo>
                      <a:pt x="41" y="114"/>
                    </a:lnTo>
                    <a:lnTo>
                      <a:pt x="50" y="122"/>
                    </a:lnTo>
                    <a:lnTo>
                      <a:pt x="56" y="139"/>
                    </a:lnTo>
                    <a:lnTo>
                      <a:pt x="56" y="162"/>
                    </a:lnTo>
                    <a:lnTo>
                      <a:pt x="81" y="180"/>
                    </a:lnTo>
                    <a:lnTo>
                      <a:pt x="97" y="220"/>
                    </a:lnTo>
                    <a:lnTo>
                      <a:pt x="105" y="227"/>
                    </a:lnTo>
                    <a:lnTo>
                      <a:pt x="113" y="220"/>
                    </a:lnTo>
                    <a:lnTo>
                      <a:pt x="137" y="243"/>
                    </a:lnTo>
                    <a:lnTo>
                      <a:pt x="146" y="261"/>
                    </a:lnTo>
                    <a:lnTo>
                      <a:pt x="202" y="220"/>
                    </a:lnTo>
                    <a:lnTo>
                      <a:pt x="236" y="211"/>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350" name="Freeform 541"/>
              <p:cNvSpPr>
                <a:spLocks/>
              </p:cNvSpPr>
              <p:nvPr/>
            </p:nvSpPr>
            <p:spPr bwMode="auto">
              <a:xfrm>
                <a:off x="3424" y="3036"/>
                <a:ext cx="19" cy="28"/>
              </a:xfrm>
              <a:custGeom>
                <a:avLst/>
                <a:gdLst>
                  <a:gd name="T0" fmla="*/ 70 w 17"/>
                  <a:gd name="T1" fmla="*/ 94 h 26"/>
                  <a:gd name="T2" fmla="*/ 0 w 17"/>
                  <a:gd name="T3" fmla="*/ 34 h 26"/>
                  <a:gd name="T4" fmla="*/ 70 w 17"/>
                  <a:gd name="T5" fmla="*/ 0 h 26"/>
                  <a:gd name="T6" fmla="*/ 118 w 17"/>
                  <a:gd name="T7" fmla="*/ 0 h 26"/>
                  <a:gd name="T8" fmla="*/ 70 w 17"/>
                  <a:gd name="T9" fmla="*/ 94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6">
                    <a:moveTo>
                      <a:pt x="10" y="25"/>
                    </a:moveTo>
                    <a:lnTo>
                      <a:pt x="0" y="9"/>
                    </a:lnTo>
                    <a:lnTo>
                      <a:pt x="10" y="0"/>
                    </a:lnTo>
                    <a:lnTo>
                      <a:pt x="16" y="0"/>
                    </a:lnTo>
                    <a:lnTo>
                      <a:pt x="10" y="25"/>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351" name="Freeform 542"/>
              <p:cNvSpPr>
                <a:spLocks/>
              </p:cNvSpPr>
              <p:nvPr/>
            </p:nvSpPr>
            <p:spPr bwMode="auto">
              <a:xfrm>
                <a:off x="3424" y="3036"/>
                <a:ext cx="88" cy="45"/>
              </a:xfrm>
              <a:custGeom>
                <a:avLst/>
                <a:gdLst>
                  <a:gd name="T0" fmla="*/ 186 w 83"/>
                  <a:gd name="T1" fmla="*/ 78 h 43"/>
                  <a:gd name="T2" fmla="*/ 235 w 83"/>
                  <a:gd name="T3" fmla="*/ 37 h 43"/>
                  <a:gd name="T4" fmla="*/ 235 w 83"/>
                  <a:gd name="T5" fmla="*/ 9 h 43"/>
                  <a:gd name="T6" fmla="*/ 212 w 83"/>
                  <a:gd name="T7" fmla="*/ 0 h 43"/>
                  <a:gd name="T8" fmla="*/ 143 w 83"/>
                  <a:gd name="T9" fmla="*/ 53 h 43"/>
                  <a:gd name="T10" fmla="*/ 73 w 83"/>
                  <a:gd name="T11" fmla="*/ 53 h 43"/>
                  <a:gd name="T12" fmla="*/ 31 w 83"/>
                  <a:gd name="T13" fmla="*/ 53 h 43"/>
                  <a:gd name="T14" fmla="*/ 0 w 83"/>
                  <a:gd name="T15" fmla="*/ 78 h 43"/>
                  <a:gd name="T16" fmla="*/ 31 w 83"/>
                  <a:gd name="T17" fmla="*/ 94 h 43"/>
                  <a:gd name="T18" fmla="*/ 43 w 83"/>
                  <a:gd name="T19" fmla="*/ 94 h 43"/>
                  <a:gd name="T20" fmla="*/ 73 w 83"/>
                  <a:gd name="T21" fmla="*/ 94 h 43"/>
                  <a:gd name="T22" fmla="*/ 96 w 83"/>
                  <a:gd name="T23" fmla="*/ 94 h 43"/>
                  <a:gd name="T24" fmla="*/ 117 w 83"/>
                  <a:gd name="T25" fmla="*/ 94 h 43"/>
                  <a:gd name="T26" fmla="*/ 143 w 83"/>
                  <a:gd name="T27" fmla="*/ 94 h 43"/>
                  <a:gd name="T28" fmla="*/ 143 w 83"/>
                  <a:gd name="T29" fmla="*/ 78 h 43"/>
                  <a:gd name="T30" fmla="*/ 163 w 83"/>
                  <a:gd name="T31" fmla="*/ 78 h 43"/>
                  <a:gd name="T32" fmla="*/ 186 w 83"/>
                  <a:gd name="T33" fmla="*/ 78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3" h="43">
                    <a:moveTo>
                      <a:pt x="65" y="34"/>
                    </a:moveTo>
                    <a:lnTo>
                      <a:pt x="82" y="17"/>
                    </a:lnTo>
                    <a:lnTo>
                      <a:pt x="82" y="9"/>
                    </a:lnTo>
                    <a:lnTo>
                      <a:pt x="74" y="0"/>
                    </a:lnTo>
                    <a:lnTo>
                      <a:pt x="50" y="25"/>
                    </a:lnTo>
                    <a:lnTo>
                      <a:pt x="25" y="25"/>
                    </a:lnTo>
                    <a:lnTo>
                      <a:pt x="10" y="25"/>
                    </a:lnTo>
                    <a:lnTo>
                      <a:pt x="0" y="34"/>
                    </a:lnTo>
                    <a:lnTo>
                      <a:pt x="10" y="42"/>
                    </a:lnTo>
                    <a:lnTo>
                      <a:pt x="16" y="42"/>
                    </a:lnTo>
                    <a:lnTo>
                      <a:pt x="25" y="42"/>
                    </a:lnTo>
                    <a:lnTo>
                      <a:pt x="34" y="42"/>
                    </a:lnTo>
                    <a:lnTo>
                      <a:pt x="41" y="42"/>
                    </a:lnTo>
                    <a:lnTo>
                      <a:pt x="50" y="42"/>
                    </a:lnTo>
                    <a:lnTo>
                      <a:pt x="50" y="34"/>
                    </a:lnTo>
                    <a:lnTo>
                      <a:pt x="57" y="34"/>
                    </a:lnTo>
                    <a:lnTo>
                      <a:pt x="65" y="34"/>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352" name="Freeform 543"/>
              <p:cNvSpPr>
                <a:spLocks/>
              </p:cNvSpPr>
              <p:nvPr/>
            </p:nvSpPr>
            <p:spPr bwMode="auto">
              <a:xfrm>
                <a:off x="3502" y="3030"/>
                <a:ext cx="18" cy="16"/>
              </a:xfrm>
              <a:custGeom>
                <a:avLst/>
                <a:gdLst>
                  <a:gd name="T0" fmla="*/ 42 w 17"/>
                  <a:gd name="T1" fmla="*/ 8 h 17"/>
                  <a:gd name="T2" fmla="*/ 0 w 17"/>
                  <a:gd name="T3" fmla="*/ 7 h 17"/>
                  <a:gd name="T4" fmla="*/ 0 w 17"/>
                  <a:gd name="T5" fmla="*/ 0 h 17"/>
                  <a:gd name="T6" fmla="*/ 42 w 17"/>
                  <a:gd name="T7" fmla="*/ 0 h 17"/>
                  <a:gd name="T8" fmla="*/ 42 w 17"/>
                  <a:gd name="T9" fmla="*/ 8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16" y="16"/>
                    </a:moveTo>
                    <a:lnTo>
                      <a:pt x="0" y="7"/>
                    </a:lnTo>
                    <a:lnTo>
                      <a:pt x="0" y="0"/>
                    </a:lnTo>
                    <a:lnTo>
                      <a:pt x="16" y="0"/>
                    </a:lnTo>
                    <a:lnTo>
                      <a:pt x="16" y="16"/>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353" name="Freeform 544"/>
              <p:cNvSpPr>
                <a:spLocks/>
              </p:cNvSpPr>
              <p:nvPr/>
            </p:nvSpPr>
            <p:spPr bwMode="auto">
              <a:xfrm>
                <a:off x="3460" y="3055"/>
                <a:ext cx="93" cy="111"/>
              </a:xfrm>
              <a:custGeom>
                <a:avLst/>
                <a:gdLst>
                  <a:gd name="T0" fmla="*/ 0 w 89"/>
                  <a:gd name="T1" fmla="*/ 204 h 107"/>
                  <a:gd name="T2" fmla="*/ 48 w 89"/>
                  <a:gd name="T3" fmla="*/ 204 h 107"/>
                  <a:gd name="T4" fmla="*/ 68 w 89"/>
                  <a:gd name="T5" fmla="*/ 189 h 107"/>
                  <a:gd name="T6" fmla="*/ 88 w 89"/>
                  <a:gd name="T7" fmla="*/ 172 h 107"/>
                  <a:gd name="T8" fmla="*/ 124 w 89"/>
                  <a:gd name="T9" fmla="*/ 158 h 107"/>
                  <a:gd name="T10" fmla="*/ 142 w 89"/>
                  <a:gd name="T11" fmla="*/ 139 h 107"/>
                  <a:gd name="T12" fmla="*/ 142 w 89"/>
                  <a:gd name="T13" fmla="*/ 128 h 107"/>
                  <a:gd name="T14" fmla="*/ 179 w 89"/>
                  <a:gd name="T15" fmla="*/ 82 h 107"/>
                  <a:gd name="T16" fmla="*/ 193 w 89"/>
                  <a:gd name="T17" fmla="*/ 59 h 107"/>
                  <a:gd name="T18" fmla="*/ 159 w 89"/>
                  <a:gd name="T19" fmla="*/ 35 h 107"/>
                  <a:gd name="T20" fmla="*/ 124 w 89"/>
                  <a:gd name="T21" fmla="*/ 8 h 107"/>
                  <a:gd name="T22" fmla="*/ 104 w 89"/>
                  <a:gd name="T23" fmla="*/ 0 h 107"/>
                  <a:gd name="T24" fmla="*/ 68 w 89"/>
                  <a:gd name="T25" fmla="*/ 35 h 107"/>
                  <a:gd name="T26" fmla="*/ 88 w 89"/>
                  <a:gd name="T27" fmla="*/ 45 h 107"/>
                  <a:gd name="T28" fmla="*/ 104 w 89"/>
                  <a:gd name="T29" fmla="*/ 59 h 107"/>
                  <a:gd name="T30" fmla="*/ 104 w 89"/>
                  <a:gd name="T31" fmla="*/ 82 h 107"/>
                  <a:gd name="T32" fmla="*/ 104 w 89"/>
                  <a:gd name="T33" fmla="*/ 92 h 107"/>
                  <a:gd name="T34" fmla="*/ 104 w 89"/>
                  <a:gd name="T35" fmla="*/ 110 h 107"/>
                  <a:gd name="T36" fmla="*/ 88 w 89"/>
                  <a:gd name="T37" fmla="*/ 110 h 107"/>
                  <a:gd name="T38" fmla="*/ 68 w 89"/>
                  <a:gd name="T39" fmla="*/ 128 h 107"/>
                  <a:gd name="T40" fmla="*/ 48 w 89"/>
                  <a:gd name="T41" fmla="*/ 139 h 107"/>
                  <a:gd name="T42" fmla="*/ 34 w 89"/>
                  <a:gd name="T43" fmla="*/ 158 h 107"/>
                  <a:gd name="T44" fmla="*/ 7 w 89"/>
                  <a:gd name="T45" fmla="*/ 172 h 107"/>
                  <a:gd name="T46" fmla="*/ 0 w 89"/>
                  <a:gd name="T47" fmla="*/ 189 h 107"/>
                  <a:gd name="T48" fmla="*/ 0 w 89"/>
                  <a:gd name="T49" fmla="*/ 204 h 10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9" h="107">
                    <a:moveTo>
                      <a:pt x="0" y="106"/>
                    </a:moveTo>
                    <a:lnTo>
                      <a:pt x="23" y="106"/>
                    </a:lnTo>
                    <a:lnTo>
                      <a:pt x="31" y="97"/>
                    </a:lnTo>
                    <a:lnTo>
                      <a:pt x="40" y="89"/>
                    </a:lnTo>
                    <a:lnTo>
                      <a:pt x="56" y="82"/>
                    </a:lnTo>
                    <a:lnTo>
                      <a:pt x="65" y="72"/>
                    </a:lnTo>
                    <a:lnTo>
                      <a:pt x="65" y="66"/>
                    </a:lnTo>
                    <a:lnTo>
                      <a:pt x="81" y="41"/>
                    </a:lnTo>
                    <a:lnTo>
                      <a:pt x="88" y="32"/>
                    </a:lnTo>
                    <a:lnTo>
                      <a:pt x="72" y="17"/>
                    </a:lnTo>
                    <a:lnTo>
                      <a:pt x="56" y="8"/>
                    </a:lnTo>
                    <a:lnTo>
                      <a:pt x="48" y="0"/>
                    </a:lnTo>
                    <a:lnTo>
                      <a:pt x="31" y="17"/>
                    </a:lnTo>
                    <a:lnTo>
                      <a:pt x="40" y="25"/>
                    </a:lnTo>
                    <a:lnTo>
                      <a:pt x="48" y="32"/>
                    </a:lnTo>
                    <a:lnTo>
                      <a:pt x="48" y="41"/>
                    </a:lnTo>
                    <a:lnTo>
                      <a:pt x="48" y="48"/>
                    </a:lnTo>
                    <a:lnTo>
                      <a:pt x="48" y="57"/>
                    </a:lnTo>
                    <a:lnTo>
                      <a:pt x="40" y="57"/>
                    </a:lnTo>
                    <a:lnTo>
                      <a:pt x="31" y="66"/>
                    </a:lnTo>
                    <a:lnTo>
                      <a:pt x="23" y="72"/>
                    </a:lnTo>
                    <a:lnTo>
                      <a:pt x="16" y="82"/>
                    </a:lnTo>
                    <a:lnTo>
                      <a:pt x="7" y="89"/>
                    </a:lnTo>
                    <a:lnTo>
                      <a:pt x="0" y="97"/>
                    </a:lnTo>
                    <a:lnTo>
                      <a:pt x="0" y="106"/>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354" name="Freeform 545"/>
              <p:cNvSpPr>
                <a:spLocks/>
              </p:cNvSpPr>
              <p:nvPr/>
            </p:nvSpPr>
            <p:spPr bwMode="auto">
              <a:xfrm>
                <a:off x="3321" y="3155"/>
                <a:ext cx="140" cy="69"/>
              </a:xfrm>
              <a:custGeom>
                <a:avLst/>
                <a:gdLst>
                  <a:gd name="T0" fmla="*/ 0 w 132"/>
                  <a:gd name="T1" fmla="*/ 35 h 66"/>
                  <a:gd name="T2" fmla="*/ 8 w 132"/>
                  <a:gd name="T3" fmla="*/ 9 h 66"/>
                  <a:gd name="T4" fmla="*/ 91 w 132"/>
                  <a:gd name="T5" fmla="*/ 73 h 66"/>
                  <a:gd name="T6" fmla="*/ 118 w 132"/>
                  <a:gd name="T7" fmla="*/ 111 h 66"/>
                  <a:gd name="T8" fmla="*/ 279 w 132"/>
                  <a:gd name="T9" fmla="*/ 9 h 66"/>
                  <a:gd name="T10" fmla="*/ 375 w 132"/>
                  <a:gd name="T11" fmla="*/ 0 h 66"/>
                  <a:gd name="T12" fmla="*/ 375 w 132"/>
                  <a:gd name="T13" fmla="*/ 9 h 66"/>
                  <a:gd name="T14" fmla="*/ 350 w 132"/>
                  <a:gd name="T15" fmla="*/ 35 h 66"/>
                  <a:gd name="T16" fmla="*/ 350 w 132"/>
                  <a:gd name="T17" fmla="*/ 53 h 66"/>
                  <a:gd name="T18" fmla="*/ 258 w 132"/>
                  <a:gd name="T19" fmla="*/ 73 h 66"/>
                  <a:gd name="T20" fmla="*/ 164 w 132"/>
                  <a:gd name="T21" fmla="*/ 128 h 66"/>
                  <a:gd name="T22" fmla="*/ 118 w 132"/>
                  <a:gd name="T23" fmla="*/ 128 h 66"/>
                  <a:gd name="T24" fmla="*/ 74 w 132"/>
                  <a:gd name="T25" fmla="*/ 145 h 66"/>
                  <a:gd name="T26" fmla="*/ 8 w 132"/>
                  <a:gd name="T27" fmla="*/ 145 h 66"/>
                  <a:gd name="T28" fmla="*/ 0 w 132"/>
                  <a:gd name="T29" fmla="*/ 35 h 6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32" h="66">
                    <a:moveTo>
                      <a:pt x="0" y="16"/>
                    </a:moveTo>
                    <a:lnTo>
                      <a:pt x="8" y="9"/>
                    </a:lnTo>
                    <a:lnTo>
                      <a:pt x="32" y="32"/>
                    </a:lnTo>
                    <a:lnTo>
                      <a:pt x="41" y="50"/>
                    </a:lnTo>
                    <a:lnTo>
                      <a:pt x="97" y="9"/>
                    </a:lnTo>
                    <a:lnTo>
                      <a:pt x="131" y="0"/>
                    </a:lnTo>
                    <a:lnTo>
                      <a:pt x="131" y="9"/>
                    </a:lnTo>
                    <a:lnTo>
                      <a:pt x="122" y="16"/>
                    </a:lnTo>
                    <a:lnTo>
                      <a:pt x="122" y="25"/>
                    </a:lnTo>
                    <a:lnTo>
                      <a:pt x="90" y="32"/>
                    </a:lnTo>
                    <a:lnTo>
                      <a:pt x="57" y="57"/>
                    </a:lnTo>
                    <a:lnTo>
                      <a:pt x="41" y="57"/>
                    </a:lnTo>
                    <a:lnTo>
                      <a:pt x="25" y="65"/>
                    </a:lnTo>
                    <a:lnTo>
                      <a:pt x="8" y="65"/>
                    </a:lnTo>
                    <a:lnTo>
                      <a:pt x="0" y="16"/>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355" name="Freeform 546"/>
              <p:cNvSpPr>
                <a:spLocks/>
              </p:cNvSpPr>
              <p:nvPr/>
            </p:nvSpPr>
            <p:spPr bwMode="auto">
              <a:xfrm>
                <a:off x="3829" y="2971"/>
                <a:ext cx="103" cy="60"/>
              </a:xfrm>
              <a:custGeom>
                <a:avLst/>
                <a:gdLst>
                  <a:gd name="T0" fmla="*/ 6 w 97"/>
                  <a:gd name="T1" fmla="*/ 0 h 57"/>
                  <a:gd name="T2" fmla="*/ 0 w 97"/>
                  <a:gd name="T3" fmla="*/ 55 h 57"/>
                  <a:gd name="T4" fmla="*/ 41 w 97"/>
                  <a:gd name="T5" fmla="*/ 79 h 57"/>
                  <a:gd name="T6" fmla="*/ 255 w 97"/>
                  <a:gd name="T7" fmla="*/ 140 h 57"/>
                  <a:gd name="T8" fmla="*/ 286 w 97"/>
                  <a:gd name="T9" fmla="*/ 140 h 57"/>
                  <a:gd name="T10" fmla="*/ 286 w 97"/>
                  <a:gd name="T11" fmla="*/ 119 h 57"/>
                  <a:gd name="T12" fmla="*/ 286 w 97"/>
                  <a:gd name="T13" fmla="*/ 79 h 57"/>
                  <a:gd name="T14" fmla="*/ 212 w 97"/>
                  <a:gd name="T15" fmla="*/ 79 h 57"/>
                  <a:gd name="T16" fmla="*/ 162 w 97"/>
                  <a:gd name="T17" fmla="*/ 55 h 57"/>
                  <a:gd name="T18" fmla="*/ 138 w 97"/>
                  <a:gd name="T19" fmla="*/ 37 h 57"/>
                  <a:gd name="T20" fmla="*/ 118 w 97"/>
                  <a:gd name="T21" fmla="*/ 37 h 57"/>
                  <a:gd name="T22" fmla="*/ 71 w 97"/>
                  <a:gd name="T23" fmla="*/ 0 h 57"/>
                  <a:gd name="T24" fmla="*/ 6 w 97"/>
                  <a:gd name="T25" fmla="*/ 0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7" h="57">
                    <a:moveTo>
                      <a:pt x="6" y="0"/>
                    </a:moveTo>
                    <a:lnTo>
                      <a:pt x="0" y="23"/>
                    </a:lnTo>
                    <a:lnTo>
                      <a:pt x="15" y="31"/>
                    </a:lnTo>
                    <a:lnTo>
                      <a:pt x="87" y="56"/>
                    </a:lnTo>
                    <a:lnTo>
                      <a:pt x="96" y="56"/>
                    </a:lnTo>
                    <a:lnTo>
                      <a:pt x="96" y="47"/>
                    </a:lnTo>
                    <a:lnTo>
                      <a:pt x="96" y="31"/>
                    </a:lnTo>
                    <a:lnTo>
                      <a:pt x="72" y="31"/>
                    </a:lnTo>
                    <a:lnTo>
                      <a:pt x="55" y="23"/>
                    </a:lnTo>
                    <a:lnTo>
                      <a:pt x="47" y="15"/>
                    </a:lnTo>
                    <a:lnTo>
                      <a:pt x="40" y="15"/>
                    </a:lnTo>
                    <a:lnTo>
                      <a:pt x="24" y="0"/>
                    </a:lnTo>
                    <a:lnTo>
                      <a:pt x="6" y="0"/>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356" name="Freeform 547"/>
              <p:cNvSpPr>
                <a:spLocks/>
              </p:cNvSpPr>
              <p:nvPr/>
            </p:nvSpPr>
            <p:spPr bwMode="auto">
              <a:xfrm>
                <a:off x="3931" y="3030"/>
                <a:ext cx="70" cy="74"/>
              </a:xfrm>
              <a:custGeom>
                <a:avLst/>
                <a:gdLst>
                  <a:gd name="T0" fmla="*/ 144 w 67"/>
                  <a:gd name="T1" fmla="*/ 83 h 73"/>
                  <a:gd name="T2" fmla="*/ 124 w 67"/>
                  <a:gd name="T3" fmla="*/ 59 h 73"/>
                  <a:gd name="T4" fmla="*/ 124 w 67"/>
                  <a:gd name="T5" fmla="*/ 32 h 73"/>
                  <a:gd name="T6" fmla="*/ 106 w 67"/>
                  <a:gd name="T7" fmla="*/ 59 h 73"/>
                  <a:gd name="T8" fmla="*/ 89 w 67"/>
                  <a:gd name="T9" fmla="*/ 59 h 73"/>
                  <a:gd name="T10" fmla="*/ 89 w 67"/>
                  <a:gd name="T11" fmla="*/ 32 h 73"/>
                  <a:gd name="T12" fmla="*/ 124 w 67"/>
                  <a:gd name="T13" fmla="*/ 16 h 73"/>
                  <a:gd name="T14" fmla="*/ 50 w 67"/>
                  <a:gd name="T15" fmla="*/ 16 h 73"/>
                  <a:gd name="T16" fmla="*/ 50 w 67"/>
                  <a:gd name="T17" fmla="*/ 0 h 73"/>
                  <a:gd name="T18" fmla="*/ 34 w 67"/>
                  <a:gd name="T19" fmla="*/ 0 h 73"/>
                  <a:gd name="T20" fmla="*/ 9 w 67"/>
                  <a:gd name="T21" fmla="*/ 0 h 73"/>
                  <a:gd name="T22" fmla="*/ 9 w 67"/>
                  <a:gd name="T23" fmla="*/ 7 h 73"/>
                  <a:gd name="T24" fmla="*/ 0 w 67"/>
                  <a:gd name="T25" fmla="*/ 24 h 73"/>
                  <a:gd name="T26" fmla="*/ 9 w 67"/>
                  <a:gd name="T27" fmla="*/ 24 h 73"/>
                  <a:gd name="T28" fmla="*/ 34 w 67"/>
                  <a:gd name="T29" fmla="*/ 83 h 73"/>
                  <a:gd name="T30" fmla="*/ 77 w 67"/>
                  <a:gd name="T31" fmla="*/ 83 h 73"/>
                  <a:gd name="T32" fmla="*/ 106 w 67"/>
                  <a:gd name="T33" fmla="*/ 67 h 73"/>
                  <a:gd name="T34" fmla="*/ 124 w 67"/>
                  <a:gd name="T35" fmla="*/ 90 h 73"/>
                  <a:gd name="T36" fmla="*/ 144 w 67"/>
                  <a:gd name="T37" fmla="*/ 83 h 7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7" h="73">
                    <a:moveTo>
                      <a:pt x="66" y="65"/>
                    </a:moveTo>
                    <a:lnTo>
                      <a:pt x="56" y="41"/>
                    </a:lnTo>
                    <a:lnTo>
                      <a:pt x="56" y="32"/>
                    </a:lnTo>
                    <a:lnTo>
                      <a:pt x="49" y="41"/>
                    </a:lnTo>
                    <a:lnTo>
                      <a:pt x="41" y="41"/>
                    </a:lnTo>
                    <a:lnTo>
                      <a:pt x="41" y="32"/>
                    </a:lnTo>
                    <a:lnTo>
                      <a:pt x="56" y="16"/>
                    </a:lnTo>
                    <a:lnTo>
                      <a:pt x="24" y="16"/>
                    </a:lnTo>
                    <a:lnTo>
                      <a:pt x="24" y="0"/>
                    </a:lnTo>
                    <a:lnTo>
                      <a:pt x="16" y="0"/>
                    </a:lnTo>
                    <a:lnTo>
                      <a:pt x="9" y="0"/>
                    </a:lnTo>
                    <a:lnTo>
                      <a:pt x="9" y="7"/>
                    </a:lnTo>
                    <a:lnTo>
                      <a:pt x="0" y="24"/>
                    </a:lnTo>
                    <a:lnTo>
                      <a:pt x="9" y="24"/>
                    </a:lnTo>
                    <a:lnTo>
                      <a:pt x="16" y="65"/>
                    </a:lnTo>
                    <a:lnTo>
                      <a:pt x="34" y="65"/>
                    </a:lnTo>
                    <a:lnTo>
                      <a:pt x="49" y="49"/>
                    </a:lnTo>
                    <a:lnTo>
                      <a:pt x="56" y="72"/>
                    </a:lnTo>
                    <a:lnTo>
                      <a:pt x="66" y="65"/>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357" name="Freeform 548"/>
              <p:cNvSpPr>
                <a:spLocks/>
              </p:cNvSpPr>
              <p:nvPr/>
            </p:nvSpPr>
            <p:spPr bwMode="auto">
              <a:xfrm>
                <a:off x="3990" y="3004"/>
                <a:ext cx="122" cy="262"/>
              </a:xfrm>
              <a:custGeom>
                <a:avLst/>
                <a:gdLst>
                  <a:gd name="T0" fmla="*/ 207 w 116"/>
                  <a:gd name="T1" fmla="*/ 473 h 253"/>
                  <a:gd name="T2" fmla="*/ 244 w 116"/>
                  <a:gd name="T3" fmla="*/ 410 h 253"/>
                  <a:gd name="T4" fmla="*/ 223 w 116"/>
                  <a:gd name="T5" fmla="*/ 368 h 253"/>
                  <a:gd name="T6" fmla="*/ 207 w 116"/>
                  <a:gd name="T7" fmla="*/ 334 h 253"/>
                  <a:gd name="T8" fmla="*/ 207 w 116"/>
                  <a:gd name="T9" fmla="*/ 303 h 253"/>
                  <a:gd name="T10" fmla="*/ 183 w 116"/>
                  <a:gd name="T11" fmla="*/ 258 h 253"/>
                  <a:gd name="T12" fmla="*/ 183 w 116"/>
                  <a:gd name="T13" fmla="*/ 227 h 253"/>
                  <a:gd name="T14" fmla="*/ 263 w 116"/>
                  <a:gd name="T15" fmla="*/ 199 h 253"/>
                  <a:gd name="T16" fmla="*/ 284 w 116"/>
                  <a:gd name="T17" fmla="*/ 169 h 253"/>
                  <a:gd name="T18" fmla="*/ 263 w 116"/>
                  <a:gd name="T19" fmla="*/ 169 h 253"/>
                  <a:gd name="T20" fmla="*/ 223 w 116"/>
                  <a:gd name="T21" fmla="*/ 152 h 253"/>
                  <a:gd name="T22" fmla="*/ 223 w 116"/>
                  <a:gd name="T23" fmla="*/ 139 h 253"/>
                  <a:gd name="T24" fmla="*/ 223 w 116"/>
                  <a:gd name="T25" fmla="*/ 123 h 253"/>
                  <a:gd name="T26" fmla="*/ 207 w 116"/>
                  <a:gd name="T27" fmla="*/ 105 h 253"/>
                  <a:gd name="T28" fmla="*/ 183 w 116"/>
                  <a:gd name="T29" fmla="*/ 105 h 253"/>
                  <a:gd name="T30" fmla="*/ 207 w 116"/>
                  <a:gd name="T31" fmla="*/ 34 h 253"/>
                  <a:gd name="T32" fmla="*/ 183 w 116"/>
                  <a:gd name="T33" fmla="*/ 0 h 253"/>
                  <a:gd name="T34" fmla="*/ 163 w 116"/>
                  <a:gd name="T35" fmla="*/ 0 h 253"/>
                  <a:gd name="T36" fmla="*/ 163 w 116"/>
                  <a:gd name="T37" fmla="*/ 34 h 253"/>
                  <a:gd name="T38" fmla="*/ 126 w 116"/>
                  <a:gd name="T39" fmla="*/ 34 h 253"/>
                  <a:gd name="T40" fmla="*/ 100 w 116"/>
                  <a:gd name="T41" fmla="*/ 43 h 253"/>
                  <a:gd name="T42" fmla="*/ 61 w 116"/>
                  <a:gd name="T43" fmla="*/ 105 h 253"/>
                  <a:gd name="T44" fmla="*/ 43 w 116"/>
                  <a:gd name="T45" fmla="*/ 123 h 253"/>
                  <a:gd name="T46" fmla="*/ 28 w 116"/>
                  <a:gd name="T47" fmla="*/ 152 h 253"/>
                  <a:gd name="T48" fmla="*/ 28 w 116"/>
                  <a:gd name="T49" fmla="*/ 169 h 253"/>
                  <a:gd name="T50" fmla="*/ 0 w 116"/>
                  <a:gd name="T51" fmla="*/ 182 h 253"/>
                  <a:gd name="T52" fmla="*/ 43 w 116"/>
                  <a:gd name="T53" fmla="*/ 215 h 253"/>
                  <a:gd name="T54" fmla="*/ 61 w 116"/>
                  <a:gd name="T55" fmla="*/ 246 h 253"/>
                  <a:gd name="T56" fmla="*/ 84 w 116"/>
                  <a:gd name="T57" fmla="*/ 292 h 253"/>
                  <a:gd name="T58" fmla="*/ 61 w 116"/>
                  <a:gd name="T59" fmla="*/ 303 h 253"/>
                  <a:gd name="T60" fmla="*/ 100 w 116"/>
                  <a:gd name="T61" fmla="*/ 322 h 253"/>
                  <a:gd name="T62" fmla="*/ 147 w 116"/>
                  <a:gd name="T63" fmla="*/ 292 h 253"/>
                  <a:gd name="T64" fmla="*/ 163 w 116"/>
                  <a:gd name="T65" fmla="*/ 303 h 253"/>
                  <a:gd name="T66" fmla="*/ 207 w 116"/>
                  <a:gd name="T67" fmla="*/ 397 h 253"/>
                  <a:gd name="T68" fmla="*/ 207 w 116"/>
                  <a:gd name="T69" fmla="*/ 473 h 25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6" h="253">
                    <a:moveTo>
                      <a:pt x="83" y="252"/>
                    </a:moveTo>
                    <a:lnTo>
                      <a:pt x="99" y="218"/>
                    </a:lnTo>
                    <a:lnTo>
                      <a:pt x="90" y="196"/>
                    </a:lnTo>
                    <a:lnTo>
                      <a:pt x="83" y="178"/>
                    </a:lnTo>
                    <a:lnTo>
                      <a:pt x="83" y="162"/>
                    </a:lnTo>
                    <a:lnTo>
                      <a:pt x="74" y="138"/>
                    </a:lnTo>
                    <a:lnTo>
                      <a:pt x="74" y="121"/>
                    </a:lnTo>
                    <a:lnTo>
                      <a:pt x="106" y="106"/>
                    </a:lnTo>
                    <a:lnTo>
                      <a:pt x="115" y="90"/>
                    </a:lnTo>
                    <a:lnTo>
                      <a:pt x="106" y="90"/>
                    </a:lnTo>
                    <a:lnTo>
                      <a:pt x="90" y="81"/>
                    </a:lnTo>
                    <a:lnTo>
                      <a:pt x="90" y="74"/>
                    </a:lnTo>
                    <a:lnTo>
                      <a:pt x="90" y="66"/>
                    </a:lnTo>
                    <a:lnTo>
                      <a:pt x="83" y="57"/>
                    </a:lnTo>
                    <a:lnTo>
                      <a:pt x="74" y="57"/>
                    </a:lnTo>
                    <a:lnTo>
                      <a:pt x="83" y="16"/>
                    </a:lnTo>
                    <a:lnTo>
                      <a:pt x="74" y="0"/>
                    </a:lnTo>
                    <a:lnTo>
                      <a:pt x="65" y="0"/>
                    </a:lnTo>
                    <a:lnTo>
                      <a:pt x="65" y="16"/>
                    </a:lnTo>
                    <a:lnTo>
                      <a:pt x="50" y="16"/>
                    </a:lnTo>
                    <a:lnTo>
                      <a:pt x="41" y="25"/>
                    </a:lnTo>
                    <a:lnTo>
                      <a:pt x="25" y="57"/>
                    </a:lnTo>
                    <a:lnTo>
                      <a:pt x="18" y="66"/>
                    </a:lnTo>
                    <a:lnTo>
                      <a:pt x="10" y="81"/>
                    </a:lnTo>
                    <a:lnTo>
                      <a:pt x="10" y="90"/>
                    </a:lnTo>
                    <a:lnTo>
                      <a:pt x="0" y="97"/>
                    </a:lnTo>
                    <a:lnTo>
                      <a:pt x="18" y="115"/>
                    </a:lnTo>
                    <a:lnTo>
                      <a:pt x="25" y="131"/>
                    </a:lnTo>
                    <a:lnTo>
                      <a:pt x="34" y="155"/>
                    </a:lnTo>
                    <a:lnTo>
                      <a:pt x="25" y="162"/>
                    </a:lnTo>
                    <a:lnTo>
                      <a:pt x="41" y="171"/>
                    </a:lnTo>
                    <a:lnTo>
                      <a:pt x="59" y="155"/>
                    </a:lnTo>
                    <a:lnTo>
                      <a:pt x="65" y="162"/>
                    </a:lnTo>
                    <a:lnTo>
                      <a:pt x="83" y="211"/>
                    </a:lnTo>
                    <a:lnTo>
                      <a:pt x="83" y="252"/>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358" name="Freeform 549"/>
              <p:cNvSpPr>
                <a:spLocks/>
              </p:cNvSpPr>
              <p:nvPr/>
            </p:nvSpPr>
            <p:spPr bwMode="auto">
              <a:xfrm>
                <a:off x="4068" y="3113"/>
                <a:ext cx="103" cy="204"/>
              </a:xfrm>
              <a:custGeom>
                <a:avLst/>
                <a:gdLst>
                  <a:gd name="T0" fmla="*/ 79 w 98"/>
                  <a:gd name="T1" fmla="*/ 0 h 196"/>
                  <a:gd name="T2" fmla="*/ 0 w 98"/>
                  <a:gd name="T3" fmla="*/ 33 h 196"/>
                  <a:gd name="T4" fmla="*/ 0 w 98"/>
                  <a:gd name="T5" fmla="*/ 63 h 196"/>
                  <a:gd name="T6" fmla="*/ 9 w 98"/>
                  <a:gd name="T7" fmla="*/ 114 h 196"/>
                  <a:gd name="T8" fmla="*/ 9 w 98"/>
                  <a:gd name="T9" fmla="*/ 148 h 196"/>
                  <a:gd name="T10" fmla="*/ 38 w 98"/>
                  <a:gd name="T11" fmla="*/ 184 h 196"/>
                  <a:gd name="T12" fmla="*/ 59 w 98"/>
                  <a:gd name="T13" fmla="*/ 231 h 196"/>
                  <a:gd name="T14" fmla="*/ 9 w 98"/>
                  <a:gd name="T15" fmla="*/ 300 h 196"/>
                  <a:gd name="T16" fmla="*/ 9 w 98"/>
                  <a:gd name="T17" fmla="*/ 313 h 196"/>
                  <a:gd name="T18" fmla="*/ 9 w 98"/>
                  <a:gd name="T19" fmla="*/ 333 h 196"/>
                  <a:gd name="T20" fmla="*/ 79 w 98"/>
                  <a:gd name="T21" fmla="*/ 382 h 196"/>
                  <a:gd name="T22" fmla="*/ 79 w 98"/>
                  <a:gd name="T23" fmla="*/ 364 h 196"/>
                  <a:gd name="T24" fmla="*/ 100 w 98"/>
                  <a:gd name="T25" fmla="*/ 382 h 196"/>
                  <a:gd name="T26" fmla="*/ 123 w 98"/>
                  <a:gd name="T27" fmla="*/ 400 h 196"/>
                  <a:gd name="T28" fmla="*/ 136 w 98"/>
                  <a:gd name="T29" fmla="*/ 382 h 196"/>
                  <a:gd name="T30" fmla="*/ 123 w 98"/>
                  <a:gd name="T31" fmla="*/ 364 h 196"/>
                  <a:gd name="T32" fmla="*/ 79 w 98"/>
                  <a:gd name="T33" fmla="*/ 364 h 196"/>
                  <a:gd name="T34" fmla="*/ 59 w 98"/>
                  <a:gd name="T35" fmla="*/ 300 h 196"/>
                  <a:gd name="T36" fmla="*/ 38 w 98"/>
                  <a:gd name="T37" fmla="*/ 300 h 196"/>
                  <a:gd name="T38" fmla="*/ 38 w 98"/>
                  <a:gd name="T39" fmla="*/ 282 h 196"/>
                  <a:gd name="T40" fmla="*/ 59 w 98"/>
                  <a:gd name="T41" fmla="*/ 231 h 196"/>
                  <a:gd name="T42" fmla="*/ 59 w 98"/>
                  <a:gd name="T43" fmla="*/ 198 h 196"/>
                  <a:gd name="T44" fmla="*/ 100 w 98"/>
                  <a:gd name="T45" fmla="*/ 198 h 196"/>
                  <a:gd name="T46" fmla="*/ 100 w 98"/>
                  <a:gd name="T47" fmla="*/ 214 h 196"/>
                  <a:gd name="T48" fmla="*/ 123 w 98"/>
                  <a:gd name="T49" fmla="*/ 214 h 196"/>
                  <a:gd name="T50" fmla="*/ 158 w 98"/>
                  <a:gd name="T51" fmla="*/ 250 h 196"/>
                  <a:gd name="T52" fmla="*/ 158 w 98"/>
                  <a:gd name="T53" fmla="*/ 231 h 196"/>
                  <a:gd name="T54" fmla="*/ 136 w 98"/>
                  <a:gd name="T55" fmla="*/ 198 h 196"/>
                  <a:gd name="T56" fmla="*/ 158 w 98"/>
                  <a:gd name="T57" fmla="*/ 163 h 196"/>
                  <a:gd name="T58" fmla="*/ 236 w 98"/>
                  <a:gd name="T59" fmla="*/ 163 h 196"/>
                  <a:gd name="T60" fmla="*/ 236 w 98"/>
                  <a:gd name="T61" fmla="*/ 134 h 196"/>
                  <a:gd name="T62" fmla="*/ 222 w 98"/>
                  <a:gd name="T63" fmla="*/ 114 h 196"/>
                  <a:gd name="T64" fmla="*/ 199 w 98"/>
                  <a:gd name="T65" fmla="*/ 83 h 196"/>
                  <a:gd name="T66" fmla="*/ 183 w 98"/>
                  <a:gd name="T67" fmla="*/ 49 h 196"/>
                  <a:gd name="T68" fmla="*/ 136 w 98"/>
                  <a:gd name="T69" fmla="*/ 63 h 196"/>
                  <a:gd name="T70" fmla="*/ 100 w 98"/>
                  <a:gd name="T71" fmla="*/ 83 h 196"/>
                  <a:gd name="T72" fmla="*/ 100 w 98"/>
                  <a:gd name="T73" fmla="*/ 33 h 196"/>
                  <a:gd name="T74" fmla="*/ 79 w 98"/>
                  <a:gd name="T75" fmla="*/ 9 h 196"/>
                  <a:gd name="T76" fmla="*/ 79 w 98"/>
                  <a:gd name="T77" fmla="*/ 0 h 19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98" h="196">
                    <a:moveTo>
                      <a:pt x="32" y="0"/>
                    </a:moveTo>
                    <a:lnTo>
                      <a:pt x="0" y="15"/>
                    </a:lnTo>
                    <a:lnTo>
                      <a:pt x="0" y="32"/>
                    </a:lnTo>
                    <a:lnTo>
                      <a:pt x="9" y="56"/>
                    </a:lnTo>
                    <a:lnTo>
                      <a:pt x="9" y="72"/>
                    </a:lnTo>
                    <a:lnTo>
                      <a:pt x="16" y="90"/>
                    </a:lnTo>
                    <a:lnTo>
                      <a:pt x="25" y="112"/>
                    </a:lnTo>
                    <a:lnTo>
                      <a:pt x="9" y="146"/>
                    </a:lnTo>
                    <a:lnTo>
                      <a:pt x="9" y="153"/>
                    </a:lnTo>
                    <a:lnTo>
                      <a:pt x="9" y="162"/>
                    </a:lnTo>
                    <a:lnTo>
                      <a:pt x="32" y="186"/>
                    </a:lnTo>
                    <a:lnTo>
                      <a:pt x="32" y="177"/>
                    </a:lnTo>
                    <a:lnTo>
                      <a:pt x="41" y="186"/>
                    </a:lnTo>
                    <a:lnTo>
                      <a:pt x="50" y="195"/>
                    </a:lnTo>
                    <a:lnTo>
                      <a:pt x="56" y="186"/>
                    </a:lnTo>
                    <a:lnTo>
                      <a:pt x="50" y="177"/>
                    </a:lnTo>
                    <a:lnTo>
                      <a:pt x="32" y="177"/>
                    </a:lnTo>
                    <a:lnTo>
                      <a:pt x="25" y="146"/>
                    </a:lnTo>
                    <a:lnTo>
                      <a:pt x="16" y="146"/>
                    </a:lnTo>
                    <a:lnTo>
                      <a:pt x="16" y="137"/>
                    </a:lnTo>
                    <a:lnTo>
                      <a:pt x="25" y="112"/>
                    </a:lnTo>
                    <a:lnTo>
                      <a:pt x="25" y="97"/>
                    </a:lnTo>
                    <a:lnTo>
                      <a:pt x="41" y="97"/>
                    </a:lnTo>
                    <a:lnTo>
                      <a:pt x="41" y="105"/>
                    </a:lnTo>
                    <a:lnTo>
                      <a:pt x="50" y="105"/>
                    </a:lnTo>
                    <a:lnTo>
                      <a:pt x="65" y="122"/>
                    </a:lnTo>
                    <a:lnTo>
                      <a:pt x="65" y="112"/>
                    </a:lnTo>
                    <a:lnTo>
                      <a:pt x="56" y="97"/>
                    </a:lnTo>
                    <a:lnTo>
                      <a:pt x="65" y="80"/>
                    </a:lnTo>
                    <a:lnTo>
                      <a:pt x="97" y="80"/>
                    </a:lnTo>
                    <a:lnTo>
                      <a:pt x="97" y="65"/>
                    </a:lnTo>
                    <a:lnTo>
                      <a:pt x="90" y="56"/>
                    </a:lnTo>
                    <a:lnTo>
                      <a:pt x="81" y="40"/>
                    </a:lnTo>
                    <a:lnTo>
                      <a:pt x="75" y="25"/>
                    </a:lnTo>
                    <a:lnTo>
                      <a:pt x="56" y="32"/>
                    </a:lnTo>
                    <a:lnTo>
                      <a:pt x="41" y="40"/>
                    </a:lnTo>
                    <a:lnTo>
                      <a:pt x="41" y="15"/>
                    </a:lnTo>
                    <a:lnTo>
                      <a:pt x="32" y="9"/>
                    </a:lnTo>
                    <a:lnTo>
                      <a:pt x="32" y="0"/>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359" name="Freeform 550"/>
              <p:cNvSpPr>
                <a:spLocks/>
              </p:cNvSpPr>
              <p:nvPr/>
            </p:nvSpPr>
            <p:spPr bwMode="auto">
              <a:xfrm>
                <a:off x="4102" y="3087"/>
                <a:ext cx="95" cy="121"/>
              </a:xfrm>
              <a:custGeom>
                <a:avLst/>
                <a:gdLst>
                  <a:gd name="T0" fmla="*/ 195 w 91"/>
                  <a:gd name="T1" fmla="*/ 226 h 116"/>
                  <a:gd name="T2" fmla="*/ 195 w 91"/>
                  <a:gd name="T3" fmla="*/ 192 h 116"/>
                  <a:gd name="T4" fmla="*/ 160 w 91"/>
                  <a:gd name="T5" fmla="*/ 156 h 116"/>
                  <a:gd name="T6" fmla="*/ 160 w 91"/>
                  <a:gd name="T7" fmla="*/ 138 h 116"/>
                  <a:gd name="T8" fmla="*/ 93 w 91"/>
                  <a:gd name="T9" fmla="*/ 86 h 116"/>
                  <a:gd name="T10" fmla="*/ 126 w 91"/>
                  <a:gd name="T11" fmla="*/ 74 h 116"/>
                  <a:gd name="T12" fmla="*/ 105 w 91"/>
                  <a:gd name="T13" fmla="*/ 51 h 116"/>
                  <a:gd name="T14" fmla="*/ 72 w 91"/>
                  <a:gd name="T15" fmla="*/ 34 h 116"/>
                  <a:gd name="T16" fmla="*/ 49 w 91"/>
                  <a:gd name="T17" fmla="*/ 0 h 116"/>
                  <a:gd name="T18" fmla="*/ 37 w 91"/>
                  <a:gd name="T19" fmla="*/ 0 h 116"/>
                  <a:gd name="T20" fmla="*/ 37 w 91"/>
                  <a:gd name="T21" fmla="*/ 34 h 116"/>
                  <a:gd name="T22" fmla="*/ 9 w 91"/>
                  <a:gd name="T23" fmla="*/ 34 h 116"/>
                  <a:gd name="T24" fmla="*/ 9 w 91"/>
                  <a:gd name="T25" fmla="*/ 9 h 116"/>
                  <a:gd name="T26" fmla="*/ 0 w 91"/>
                  <a:gd name="T27" fmla="*/ 51 h 116"/>
                  <a:gd name="T28" fmla="*/ 0 w 91"/>
                  <a:gd name="T29" fmla="*/ 74 h 116"/>
                  <a:gd name="T30" fmla="*/ 9 w 91"/>
                  <a:gd name="T31" fmla="*/ 86 h 116"/>
                  <a:gd name="T32" fmla="*/ 9 w 91"/>
                  <a:gd name="T33" fmla="*/ 138 h 116"/>
                  <a:gd name="T34" fmla="*/ 49 w 91"/>
                  <a:gd name="T35" fmla="*/ 122 h 116"/>
                  <a:gd name="T36" fmla="*/ 93 w 91"/>
                  <a:gd name="T37" fmla="*/ 106 h 116"/>
                  <a:gd name="T38" fmla="*/ 105 w 91"/>
                  <a:gd name="T39" fmla="*/ 138 h 116"/>
                  <a:gd name="T40" fmla="*/ 126 w 91"/>
                  <a:gd name="T41" fmla="*/ 173 h 116"/>
                  <a:gd name="T42" fmla="*/ 141 w 91"/>
                  <a:gd name="T43" fmla="*/ 192 h 116"/>
                  <a:gd name="T44" fmla="*/ 141 w 91"/>
                  <a:gd name="T45" fmla="*/ 226 h 116"/>
                  <a:gd name="T46" fmla="*/ 160 w 91"/>
                  <a:gd name="T47" fmla="*/ 246 h 116"/>
                  <a:gd name="T48" fmla="*/ 160 w 91"/>
                  <a:gd name="T49" fmla="*/ 226 h 116"/>
                  <a:gd name="T50" fmla="*/ 195 w 91"/>
                  <a:gd name="T51" fmla="*/ 226 h 11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91" h="116">
                    <a:moveTo>
                      <a:pt x="90" y="105"/>
                    </a:moveTo>
                    <a:lnTo>
                      <a:pt x="90" y="90"/>
                    </a:lnTo>
                    <a:lnTo>
                      <a:pt x="74" y="74"/>
                    </a:lnTo>
                    <a:lnTo>
                      <a:pt x="74" y="65"/>
                    </a:lnTo>
                    <a:lnTo>
                      <a:pt x="43" y="40"/>
                    </a:lnTo>
                    <a:lnTo>
                      <a:pt x="58" y="34"/>
                    </a:lnTo>
                    <a:lnTo>
                      <a:pt x="49" y="25"/>
                    </a:lnTo>
                    <a:lnTo>
                      <a:pt x="33" y="16"/>
                    </a:lnTo>
                    <a:lnTo>
                      <a:pt x="24" y="0"/>
                    </a:lnTo>
                    <a:lnTo>
                      <a:pt x="18" y="0"/>
                    </a:lnTo>
                    <a:lnTo>
                      <a:pt x="18" y="16"/>
                    </a:lnTo>
                    <a:lnTo>
                      <a:pt x="9" y="16"/>
                    </a:lnTo>
                    <a:lnTo>
                      <a:pt x="9" y="9"/>
                    </a:lnTo>
                    <a:lnTo>
                      <a:pt x="0" y="25"/>
                    </a:lnTo>
                    <a:lnTo>
                      <a:pt x="0" y="34"/>
                    </a:lnTo>
                    <a:lnTo>
                      <a:pt x="9" y="40"/>
                    </a:lnTo>
                    <a:lnTo>
                      <a:pt x="9" y="65"/>
                    </a:lnTo>
                    <a:lnTo>
                      <a:pt x="24" y="57"/>
                    </a:lnTo>
                    <a:lnTo>
                      <a:pt x="43" y="50"/>
                    </a:lnTo>
                    <a:lnTo>
                      <a:pt x="49" y="65"/>
                    </a:lnTo>
                    <a:lnTo>
                      <a:pt x="58" y="81"/>
                    </a:lnTo>
                    <a:lnTo>
                      <a:pt x="65" y="90"/>
                    </a:lnTo>
                    <a:lnTo>
                      <a:pt x="65" y="105"/>
                    </a:lnTo>
                    <a:lnTo>
                      <a:pt x="74" y="115"/>
                    </a:lnTo>
                    <a:lnTo>
                      <a:pt x="74" y="105"/>
                    </a:lnTo>
                    <a:lnTo>
                      <a:pt x="90" y="105"/>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360" name="Freeform 551"/>
              <p:cNvSpPr>
                <a:spLocks/>
              </p:cNvSpPr>
              <p:nvPr/>
            </p:nvSpPr>
            <p:spPr bwMode="auto">
              <a:xfrm>
                <a:off x="4126" y="3080"/>
                <a:ext cx="98" cy="194"/>
              </a:xfrm>
              <a:custGeom>
                <a:avLst/>
                <a:gdLst>
                  <a:gd name="T0" fmla="*/ 0 w 92"/>
                  <a:gd name="T1" fmla="*/ 7 h 186"/>
                  <a:gd name="T2" fmla="*/ 0 w 92"/>
                  <a:gd name="T3" fmla="*/ 0 h 186"/>
                  <a:gd name="T4" fmla="*/ 31 w 92"/>
                  <a:gd name="T5" fmla="*/ 7 h 186"/>
                  <a:gd name="T6" fmla="*/ 127 w 92"/>
                  <a:gd name="T7" fmla="*/ 0 h 186"/>
                  <a:gd name="T8" fmla="*/ 184 w 92"/>
                  <a:gd name="T9" fmla="*/ 0 h 186"/>
                  <a:gd name="T10" fmla="*/ 184 w 92"/>
                  <a:gd name="T11" fmla="*/ 34 h 186"/>
                  <a:gd name="T12" fmla="*/ 232 w 92"/>
                  <a:gd name="T13" fmla="*/ 34 h 186"/>
                  <a:gd name="T14" fmla="*/ 184 w 92"/>
                  <a:gd name="T15" fmla="*/ 47 h 186"/>
                  <a:gd name="T16" fmla="*/ 153 w 92"/>
                  <a:gd name="T17" fmla="*/ 87 h 186"/>
                  <a:gd name="T18" fmla="*/ 127 w 92"/>
                  <a:gd name="T19" fmla="*/ 99 h 186"/>
                  <a:gd name="T20" fmla="*/ 255 w 92"/>
                  <a:gd name="T21" fmla="*/ 222 h 186"/>
                  <a:gd name="T22" fmla="*/ 284 w 92"/>
                  <a:gd name="T23" fmla="*/ 259 h 186"/>
                  <a:gd name="T24" fmla="*/ 255 w 92"/>
                  <a:gd name="T25" fmla="*/ 332 h 186"/>
                  <a:gd name="T26" fmla="*/ 208 w 92"/>
                  <a:gd name="T27" fmla="*/ 347 h 186"/>
                  <a:gd name="T28" fmla="*/ 184 w 92"/>
                  <a:gd name="T29" fmla="*/ 347 h 186"/>
                  <a:gd name="T30" fmla="*/ 153 w 92"/>
                  <a:gd name="T31" fmla="*/ 380 h 186"/>
                  <a:gd name="T32" fmla="*/ 104 w 92"/>
                  <a:gd name="T33" fmla="*/ 395 h 186"/>
                  <a:gd name="T34" fmla="*/ 104 w 92"/>
                  <a:gd name="T35" fmla="*/ 362 h 186"/>
                  <a:gd name="T36" fmla="*/ 80 w 92"/>
                  <a:gd name="T37" fmla="*/ 347 h 186"/>
                  <a:gd name="T38" fmla="*/ 127 w 92"/>
                  <a:gd name="T39" fmla="*/ 332 h 186"/>
                  <a:gd name="T40" fmla="*/ 153 w 92"/>
                  <a:gd name="T41" fmla="*/ 307 h 186"/>
                  <a:gd name="T42" fmla="*/ 208 w 92"/>
                  <a:gd name="T43" fmla="*/ 293 h 186"/>
                  <a:gd name="T44" fmla="*/ 208 w 92"/>
                  <a:gd name="T45" fmla="*/ 238 h 186"/>
                  <a:gd name="T46" fmla="*/ 208 w 92"/>
                  <a:gd name="T47" fmla="*/ 208 h 186"/>
                  <a:gd name="T48" fmla="*/ 153 w 92"/>
                  <a:gd name="T49" fmla="*/ 173 h 186"/>
                  <a:gd name="T50" fmla="*/ 153 w 92"/>
                  <a:gd name="T51" fmla="*/ 152 h 186"/>
                  <a:gd name="T52" fmla="*/ 58 w 92"/>
                  <a:gd name="T53" fmla="*/ 99 h 186"/>
                  <a:gd name="T54" fmla="*/ 104 w 92"/>
                  <a:gd name="T55" fmla="*/ 87 h 186"/>
                  <a:gd name="T56" fmla="*/ 80 w 92"/>
                  <a:gd name="T57" fmla="*/ 68 h 186"/>
                  <a:gd name="T58" fmla="*/ 31 w 92"/>
                  <a:gd name="T59" fmla="*/ 47 h 186"/>
                  <a:gd name="T60" fmla="*/ 0 w 92"/>
                  <a:gd name="T61" fmla="*/ 7 h 18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92" h="186">
                    <a:moveTo>
                      <a:pt x="0" y="7"/>
                    </a:moveTo>
                    <a:lnTo>
                      <a:pt x="0" y="0"/>
                    </a:lnTo>
                    <a:lnTo>
                      <a:pt x="9" y="7"/>
                    </a:lnTo>
                    <a:lnTo>
                      <a:pt x="41" y="0"/>
                    </a:lnTo>
                    <a:lnTo>
                      <a:pt x="59" y="0"/>
                    </a:lnTo>
                    <a:lnTo>
                      <a:pt x="59" y="16"/>
                    </a:lnTo>
                    <a:lnTo>
                      <a:pt x="74" y="16"/>
                    </a:lnTo>
                    <a:lnTo>
                      <a:pt x="59" y="23"/>
                    </a:lnTo>
                    <a:lnTo>
                      <a:pt x="50" y="41"/>
                    </a:lnTo>
                    <a:lnTo>
                      <a:pt x="41" y="47"/>
                    </a:lnTo>
                    <a:lnTo>
                      <a:pt x="82" y="104"/>
                    </a:lnTo>
                    <a:lnTo>
                      <a:pt x="91" y="122"/>
                    </a:lnTo>
                    <a:lnTo>
                      <a:pt x="82" y="154"/>
                    </a:lnTo>
                    <a:lnTo>
                      <a:pt x="66" y="162"/>
                    </a:lnTo>
                    <a:lnTo>
                      <a:pt x="59" y="162"/>
                    </a:lnTo>
                    <a:lnTo>
                      <a:pt x="50" y="178"/>
                    </a:lnTo>
                    <a:lnTo>
                      <a:pt x="34" y="185"/>
                    </a:lnTo>
                    <a:lnTo>
                      <a:pt x="34" y="169"/>
                    </a:lnTo>
                    <a:lnTo>
                      <a:pt x="25" y="162"/>
                    </a:lnTo>
                    <a:lnTo>
                      <a:pt x="41" y="154"/>
                    </a:lnTo>
                    <a:lnTo>
                      <a:pt x="50" y="144"/>
                    </a:lnTo>
                    <a:lnTo>
                      <a:pt x="66" y="137"/>
                    </a:lnTo>
                    <a:lnTo>
                      <a:pt x="66" y="112"/>
                    </a:lnTo>
                    <a:lnTo>
                      <a:pt x="66" y="97"/>
                    </a:lnTo>
                    <a:lnTo>
                      <a:pt x="50" y="81"/>
                    </a:lnTo>
                    <a:lnTo>
                      <a:pt x="50" y="72"/>
                    </a:lnTo>
                    <a:lnTo>
                      <a:pt x="19" y="47"/>
                    </a:lnTo>
                    <a:lnTo>
                      <a:pt x="34" y="41"/>
                    </a:lnTo>
                    <a:lnTo>
                      <a:pt x="25" y="32"/>
                    </a:lnTo>
                    <a:lnTo>
                      <a:pt x="9" y="23"/>
                    </a:lnTo>
                    <a:lnTo>
                      <a:pt x="0" y="7"/>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361" name="Freeform 552"/>
              <p:cNvSpPr>
                <a:spLocks/>
              </p:cNvSpPr>
              <p:nvPr/>
            </p:nvSpPr>
            <p:spPr bwMode="auto">
              <a:xfrm>
                <a:off x="4126" y="3197"/>
                <a:ext cx="71" cy="52"/>
              </a:xfrm>
              <a:custGeom>
                <a:avLst/>
                <a:gdLst>
                  <a:gd name="T0" fmla="*/ 72 w 67"/>
                  <a:gd name="T1" fmla="*/ 68 h 51"/>
                  <a:gd name="T2" fmla="*/ 116 w 67"/>
                  <a:gd name="T3" fmla="*/ 60 h 51"/>
                  <a:gd name="T4" fmla="*/ 142 w 67"/>
                  <a:gd name="T5" fmla="*/ 50 h 51"/>
                  <a:gd name="T6" fmla="*/ 187 w 67"/>
                  <a:gd name="T7" fmla="*/ 25 h 51"/>
                  <a:gd name="T8" fmla="*/ 187 w 67"/>
                  <a:gd name="T9" fmla="*/ 0 h 51"/>
                  <a:gd name="T10" fmla="*/ 142 w 67"/>
                  <a:gd name="T11" fmla="*/ 0 h 51"/>
                  <a:gd name="T12" fmla="*/ 142 w 67"/>
                  <a:gd name="T13" fmla="*/ 10 h 51"/>
                  <a:gd name="T14" fmla="*/ 116 w 67"/>
                  <a:gd name="T15" fmla="*/ 0 h 51"/>
                  <a:gd name="T16" fmla="*/ 28 w 67"/>
                  <a:gd name="T17" fmla="*/ 0 h 51"/>
                  <a:gd name="T18" fmla="*/ 0 w 67"/>
                  <a:gd name="T19" fmla="*/ 17 h 51"/>
                  <a:gd name="T20" fmla="*/ 28 w 67"/>
                  <a:gd name="T21" fmla="*/ 50 h 51"/>
                  <a:gd name="T22" fmla="*/ 28 w 67"/>
                  <a:gd name="T23" fmla="*/ 60 h 51"/>
                  <a:gd name="T24" fmla="*/ 28 w 67"/>
                  <a:gd name="T25" fmla="*/ 68 h 51"/>
                  <a:gd name="T26" fmla="*/ 72 w 67"/>
                  <a:gd name="T27" fmla="*/ 68 h 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7" h="51">
                    <a:moveTo>
                      <a:pt x="25" y="50"/>
                    </a:moveTo>
                    <a:lnTo>
                      <a:pt x="41" y="42"/>
                    </a:lnTo>
                    <a:lnTo>
                      <a:pt x="50" y="32"/>
                    </a:lnTo>
                    <a:lnTo>
                      <a:pt x="66" y="25"/>
                    </a:lnTo>
                    <a:lnTo>
                      <a:pt x="66" y="0"/>
                    </a:lnTo>
                    <a:lnTo>
                      <a:pt x="50" y="0"/>
                    </a:lnTo>
                    <a:lnTo>
                      <a:pt x="50" y="10"/>
                    </a:lnTo>
                    <a:lnTo>
                      <a:pt x="41" y="0"/>
                    </a:lnTo>
                    <a:lnTo>
                      <a:pt x="9" y="0"/>
                    </a:lnTo>
                    <a:lnTo>
                      <a:pt x="0" y="17"/>
                    </a:lnTo>
                    <a:lnTo>
                      <a:pt x="9" y="32"/>
                    </a:lnTo>
                    <a:lnTo>
                      <a:pt x="9" y="42"/>
                    </a:lnTo>
                    <a:lnTo>
                      <a:pt x="9" y="50"/>
                    </a:lnTo>
                    <a:lnTo>
                      <a:pt x="25" y="50"/>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362" name="Freeform 553"/>
              <p:cNvSpPr>
                <a:spLocks/>
              </p:cNvSpPr>
              <p:nvPr/>
            </p:nvSpPr>
            <p:spPr bwMode="auto">
              <a:xfrm>
                <a:off x="4102" y="3298"/>
                <a:ext cx="52" cy="78"/>
              </a:xfrm>
              <a:custGeom>
                <a:avLst/>
                <a:gdLst>
                  <a:gd name="T0" fmla="*/ 46 w 50"/>
                  <a:gd name="T1" fmla="*/ 9 h 75"/>
                  <a:gd name="T2" fmla="*/ 36 w 50"/>
                  <a:gd name="T3" fmla="*/ 36 h 75"/>
                  <a:gd name="T4" fmla="*/ 9 w 50"/>
                  <a:gd name="T5" fmla="*/ 9 h 75"/>
                  <a:gd name="T6" fmla="*/ 0 w 50"/>
                  <a:gd name="T7" fmla="*/ 0 h 75"/>
                  <a:gd name="T8" fmla="*/ 0 w 50"/>
                  <a:gd name="T9" fmla="*/ 9 h 75"/>
                  <a:gd name="T10" fmla="*/ 0 w 50"/>
                  <a:gd name="T11" fmla="*/ 67 h 75"/>
                  <a:gd name="T12" fmla="*/ 36 w 50"/>
                  <a:gd name="T13" fmla="*/ 100 h 75"/>
                  <a:gd name="T14" fmla="*/ 87 w 50"/>
                  <a:gd name="T15" fmla="*/ 150 h 75"/>
                  <a:gd name="T16" fmla="*/ 98 w 50"/>
                  <a:gd name="T17" fmla="*/ 150 h 75"/>
                  <a:gd name="T18" fmla="*/ 87 w 50"/>
                  <a:gd name="T19" fmla="*/ 100 h 75"/>
                  <a:gd name="T20" fmla="*/ 87 w 50"/>
                  <a:gd name="T21" fmla="*/ 48 h 75"/>
                  <a:gd name="T22" fmla="*/ 46 w 50"/>
                  <a:gd name="T23" fmla="*/ 9 h 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0" h="75">
                    <a:moveTo>
                      <a:pt x="24" y="9"/>
                    </a:moveTo>
                    <a:lnTo>
                      <a:pt x="18" y="18"/>
                    </a:lnTo>
                    <a:lnTo>
                      <a:pt x="9" y="9"/>
                    </a:lnTo>
                    <a:lnTo>
                      <a:pt x="0" y="0"/>
                    </a:lnTo>
                    <a:lnTo>
                      <a:pt x="0" y="9"/>
                    </a:lnTo>
                    <a:lnTo>
                      <a:pt x="0" y="34"/>
                    </a:lnTo>
                    <a:lnTo>
                      <a:pt x="18" y="50"/>
                    </a:lnTo>
                    <a:lnTo>
                      <a:pt x="43" y="74"/>
                    </a:lnTo>
                    <a:lnTo>
                      <a:pt x="49" y="74"/>
                    </a:lnTo>
                    <a:lnTo>
                      <a:pt x="43" y="50"/>
                    </a:lnTo>
                    <a:lnTo>
                      <a:pt x="43" y="25"/>
                    </a:lnTo>
                    <a:lnTo>
                      <a:pt x="24" y="9"/>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363" name="Freeform 554"/>
              <p:cNvSpPr>
                <a:spLocks/>
              </p:cNvSpPr>
              <p:nvPr/>
            </p:nvSpPr>
            <p:spPr bwMode="auto">
              <a:xfrm>
                <a:off x="4223" y="3298"/>
                <a:ext cx="139" cy="78"/>
              </a:xfrm>
              <a:custGeom>
                <a:avLst/>
                <a:gdLst>
                  <a:gd name="T0" fmla="*/ 206 w 131"/>
                  <a:gd name="T1" fmla="*/ 48 h 75"/>
                  <a:gd name="T2" fmla="*/ 232 w 131"/>
                  <a:gd name="T3" fmla="*/ 48 h 75"/>
                  <a:gd name="T4" fmla="*/ 206 w 131"/>
                  <a:gd name="T5" fmla="*/ 67 h 75"/>
                  <a:gd name="T6" fmla="*/ 189 w 131"/>
                  <a:gd name="T7" fmla="*/ 67 h 75"/>
                  <a:gd name="T8" fmla="*/ 162 w 131"/>
                  <a:gd name="T9" fmla="*/ 67 h 75"/>
                  <a:gd name="T10" fmla="*/ 116 w 131"/>
                  <a:gd name="T11" fmla="*/ 100 h 75"/>
                  <a:gd name="T12" fmla="*/ 75 w 131"/>
                  <a:gd name="T13" fmla="*/ 100 h 75"/>
                  <a:gd name="T14" fmla="*/ 75 w 131"/>
                  <a:gd name="T15" fmla="*/ 133 h 75"/>
                  <a:gd name="T16" fmla="*/ 0 w 131"/>
                  <a:gd name="T17" fmla="*/ 133 h 75"/>
                  <a:gd name="T18" fmla="*/ 41 w 131"/>
                  <a:gd name="T19" fmla="*/ 150 h 75"/>
                  <a:gd name="T20" fmla="*/ 90 w 131"/>
                  <a:gd name="T21" fmla="*/ 150 h 75"/>
                  <a:gd name="T22" fmla="*/ 116 w 131"/>
                  <a:gd name="T23" fmla="*/ 133 h 75"/>
                  <a:gd name="T24" fmla="*/ 162 w 131"/>
                  <a:gd name="T25" fmla="*/ 150 h 75"/>
                  <a:gd name="T26" fmla="*/ 189 w 131"/>
                  <a:gd name="T27" fmla="*/ 133 h 75"/>
                  <a:gd name="T28" fmla="*/ 257 w 131"/>
                  <a:gd name="T29" fmla="*/ 67 h 75"/>
                  <a:gd name="T30" fmla="*/ 327 w 131"/>
                  <a:gd name="T31" fmla="*/ 67 h 75"/>
                  <a:gd name="T32" fmla="*/ 348 w 131"/>
                  <a:gd name="T33" fmla="*/ 67 h 75"/>
                  <a:gd name="T34" fmla="*/ 327 w 131"/>
                  <a:gd name="T35" fmla="*/ 48 h 75"/>
                  <a:gd name="T36" fmla="*/ 375 w 131"/>
                  <a:gd name="T37" fmla="*/ 48 h 75"/>
                  <a:gd name="T38" fmla="*/ 307 w 131"/>
                  <a:gd name="T39" fmla="*/ 36 h 75"/>
                  <a:gd name="T40" fmla="*/ 307 w 131"/>
                  <a:gd name="T41" fmla="*/ 9 h 75"/>
                  <a:gd name="T42" fmla="*/ 278 w 131"/>
                  <a:gd name="T43" fmla="*/ 0 h 75"/>
                  <a:gd name="T44" fmla="*/ 232 w 131"/>
                  <a:gd name="T45" fmla="*/ 36 h 75"/>
                  <a:gd name="T46" fmla="*/ 206 w 131"/>
                  <a:gd name="T47" fmla="*/ 48 h 7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31" h="75">
                    <a:moveTo>
                      <a:pt x="71" y="25"/>
                    </a:moveTo>
                    <a:lnTo>
                      <a:pt x="80" y="25"/>
                    </a:lnTo>
                    <a:lnTo>
                      <a:pt x="71" y="34"/>
                    </a:lnTo>
                    <a:lnTo>
                      <a:pt x="65" y="34"/>
                    </a:lnTo>
                    <a:lnTo>
                      <a:pt x="56" y="34"/>
                    </a:lnTo>
                    <a:lnTo>
                      <a:pt x="40" y="50"/>
                    </a:lnTo>
                    <a:lnTo>
                      <a:pt x="25" y="50"/>
                    </a:lnTo>
                    <a:lnTo>
                      <a:pt x="25" y="65"/>
                    </a:lnTo>
                    <a:lnTo>
                      <a:pt x="0" y="65"/>
                    </a:lnTo>
                    <a:lnTo>
                      <a:pt x="15" y="74"/>
                    </a:lnTo>
                    <a:lnTo>
                      <a:pt x="31" y="74"/>
                    </a:lnTo>
                    <a:lnTo>
                      <a:pt x="40" y="65"/>
                    </a:lnTo>
                    <a:lnTo>
                      <a:pt x="56" y="74"/>
                    </a:lnTo>
                    <a:lnTo>
                      <a:pt x="65" y="65"/>
                    </a:lnTo>
                    <a:lnTo>
                      <a:pt x="89" y="34"/>
                    </a:lnTo>
                    <a:lnTo>
                      <a:pt x="112" y="34"/>
                    </a:lnTo>
                    <a:lnTo>
                      <a:pt x="120" y="34"/>
                    </a:lnTo>
                    <a:lnTo>
                      <a:pt x="112" y="25"/>
                    </a:lnTo>
                    <a:lnTo>
                      <a:pt x="130" y="25"/>
                    </a:lnTo>
                    <a:lnTo>
                      <a:pt x="105" y="18"/>
                    </a:lnTo>
                    <a:lnTo>
                      <a:pt x="105" y="9"/>
                    </a:lnTo>
                    <a:lnTo>
                      <a:pt x="96" y="0"/>
                    </a:lnTo>
                    <a:lnTo>
                      <a:pt x="80" y="18"/>
                    </a:lnTo>
                    <a:lnTo>
                      <a:pt x="71" y="25"/>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364" name="Freeform 555"/>
              <p:cNvSpPr>
                <a:spLocks/>
              </p:cNvSpPr>
              <p:nvPr/>
            </p:nvSpPr>
            <p:spPr bwMode="auto">
              <a:xfrm>
                <a:off x="4282" y="3323"/>
                <a:ext cx="27" cy="18"/>
              </a:xfrm>
              <a:custGeom>
                <a:avLst/>
                <a:gdLst>
                  <a:gd name="T0" fmla="*/ 0 w 25"/>
                  <a:gd name="T1" fmla="*/ 42 h 17"/>
                  <a:gd name="T2" fmla="*/ 36 w 25"/>
                  <a:gd name="T3" fmla="*/ 42 h 17"/>
                  <a:gd name="T4" fmla="*/ 57 w 25"/>
                  <a:gd name="T5" fmla="*/ 42 h 17"/>
                  <a:gd name="T6" fmla="*/ 96 w 25"/>
                  <a:gd name="T7" fmla="*/ 0 h 17"/>
                  <a:gd name="T8" fmla="*/ 57 w 25"/>
                  <a:gd name="T9" fmla="*/ 0 h 17"/>
                  <a:gd name="T10" fmla="*/ 0 w 25"/>
                  <a:gd name="T11" fmla="*/ 42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17">
                    <a:moveTo>
                      <a:pt x="0" y="16"/>
                    </a:moveTo>
                    <a:lnTo>
                      <a:pt x="9" y="16"/>
                    </a:lnTo>
                    <a:lnTo>
                      <a:pt x="15" y="16"/>
                    </a:lnTo>
                    <a:lnTo>
                      <a:pt x="24" y="0"/>
                    </a:lnTo>
                    <a:lnTo>
                      <a:pt x="15" y="0"/>
                    </a:lnTo>
                    <a:lnTo>
                      <a:pt x="0" y="16"/>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365" name="Freeform 556"/>
              <p:cNvSpPr>
                <a:spLocks/>
              </p:cNvSpPr>
              <p:nvPr/>
            </p:nvSpPr>
            <p:spPr bwMode="auto">
              <a:xfrm>
                <a:off x="4214" y="3332"/>
                <a:ext cx="138" cy="111"/>
              </a:xfrm>
              <a:custGeom>
                <a:avLst/>
                <a:gdLst>
                  <a:gd name="T0" fmla="*/ 29 w 130"/>
                  <a:gd name="T1" fmla="*/ 72 h 106"/>
                  <a:gd name="T2" fmla="*/ 71 w 130"/>
                  <a:gd name="T3" fmla="*/ 91 h 106"/>
                  <a:gd name="T4" fmla="*/ 117 w 130"/>
                  <a:gd name="T5" fmla="*/ 91 h 106"/>
                  <a:gd name="T6" fmla="*/ 143 w 130"/>
                  <a:gd name="T7" fmla="*/ 72 h 106"/>
                  <a:gd name="T8" fmla="*/ 189 w 130"/>
                  <a:gd name="T9" fmla="*/ 91 h 106"/>
                  <a:gd name="T10" fmla="*/ 218 w 130"/>
                  <a:gd name="T11" fmla="*/ 72 h 106"/>
                  <a:gd name="T12" fmla="*/ 288 w 130"/>
                  <a:gd name="T13" fmla="*/ 0 h 106"/>
                  <a:gd name="T14" fmla="*/ 351 w 130"/>
                  <a:gd name="T15" fmla="*/ 0 h 106"/>
                  <a:gd name="T16" fmla="*/ 331 w 130"/>
                  <a:gd name="T17" fmla="*/ 36 h 106"/>
                  <a:gd name="T18" fmla="*/ 351 w 130"/>
                  <a:gd name="T19" fmla="*/ 54 h 106"/>
                  <a:gd name="T20" fmla="*/ 331 w 130"/>
                  <a:gd name="T21" fmla="*/ 72 h 106"/>
                  <a:gd name="T22" fmla="*/ 375 w 130"/>
                  <a:gd name="T23" fmla="*/ 91 h 106"/>
                  <a:gd name="T24" fmla="*/ 351 w 130"/>
                  <a:gd name="T25" fmla="*/ 109 h 106"/>
                  <a:gd name="T26" fmla="*/ 307 w 130"/>
                  <a:gd name="T27" fmla="*/ 148 h 106"/>
                  <a:gd name="T28" fmla="*/ 288 w 130"/>
                  <a:gd name="T29" fmla="*/ 186 h 106"/>
                  <a:gd name="T30" fmla="*/ 307 w 130"/>
                  <a:gd name="T31" fmla="*/ 186 h 106"/>
                  <a:gd name="T32" fmla="*/ 288 w 130"/>
                  <a:gd name="T33" fmla="*/ 224 h 106"/>
                  <a:gd name="T34" fmla="*/ 236 w 130"/>
                  <a:gd name="T35" fmla="*/ 241 h 106"/>
                  <a:gd name="T36" fmla="*/ 218 w 130"/>
                  <a:gd name="T37" fmla="*/ 224 h 106"/>
                  <a:gd name="T38" fmla="*/ 168 w 130"/>
                  <a:gd name="T39" fmla="*/ 224 h 106"/>
                  <a:gd name="T40" fmla="*/ 117 w 130"/>
                  <a:gd name="T41" fmla="*/ 224 h 106"/>
                  <a:gd name="T42" fmla="*/ 117 w 130"/>
                  <a:gd name="T43" fmla="*/ 202 h 106"/>
                  <a:gd name="T44" fmla="*/ 71 w 130"/>
                  <a:gd name="T45" fmla="*/ 202 h 106"/>
                  <a:gd name="T46" fmla="*/ 47 w 130"/>
                  <a:gd name="T47" fmla="*/ 164 h 106"/>
                  <a:gd name="T48" fmla="*/ 29 w 130"/>
                  <a:gd name="T49" fmla="*/ 129 h 106"/>
                  <a:gd name="T50" fmla="*/ 0 w 130"/>
                  <a:gd name="T51" fmla="*/ 91 h 106"/>
                  <a:gd name="T52" fmla="*/ 29 w 130"/>
                  <a:gd name="T53" fmla="*/ 72 h 10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30" h="106">
                    <a:moveTo>
                      <a:pt x="9" y="31"/>
                    </a:moveTo>
                    <a:lnTo>
                      <a:pt x="24" y="40"/>
                    </a:lnTo>
                    <a:lnTo>
                      <a:pt x="40" y="40"/>
                    </a:lnTo>
                    <a:lnTo>
                      <a:pt x="49" y="31"/>
                    </a:lnTo>
                    <a:lnTo>
                      <a:pt x="65" y="40"/>
                    </a:lnTo>
                    <a:lnTo>
                      <a:pt x="74" y="31"/>
                    </a:lnTo>
                    <a:lnTo>
                      <a:pt x="98" y="0"/>
                    </a:lnTo>
                    <a:lnTo>
                      <a:pt x="121" y="0"/>
                    </a:lnTo>
                    <a:lnTo>
                      <a:pt x="114" y="16"/>
                    </a:lnTo>
                    <a:lnTo>
                      <a:pt x="121" y="25"/>
                    </a:lnTo>
                    <a:lnTo>
                      <a:pt x="114" y="31"/>
                    </a:lnTo>
                    <a:lnTo>
                      <a:pt x="129" y="40"/>
                    </a:lnTo>
                    <a:lnTo>
                      <a:pt x="121" y="48"/>
                    </a:lnTo>
                    <a:lnTo>
                      <a:pt x="105" y="65"/>
                    </a:lnTo>
                    <a:lnTo>
                      <a:pt x="98" y="81"/>
                    </a:lnTo>
                    <a:lnTo>
                      <a:pt x="105" y="81"/>
                    </a:lnTo>
                    <a:lnTo>
                      <a:pt x="98" y="97"/>
                    </a:lnTo>
                    <a:lnTo>
                      <a:pt x="80" y="105"/>
                    </a:lnTo>
                    <a:lnTo>
                      <a:pt x="74" y="97"/>
                    </a:lnTo>
                    <a:lnTo>
                      <a:pt x="57" y="97"/>
                    </a:lnTo>
                    <a:lnTo>
                      <a:pt x="40" y="97"/>
                    </a:lnTo>
                    <a:lnTo>
                      <a:pt x="40" y="88"/>
                    </a:lnTo>
                    <a:lnTo>
                      <a:pt x="24" y="88"/>
                    </a:lnTo>
                    <a:lnTo>
                      <a:pt x="17" y="72"/>
                    </a:lnTo>
                    <a:lnTo>
                      <a:pt x="9" y="56"/>
                    </a:lnTo>
                    <a:lnTo>
                      <a:pt x="0" y="40"/>
                    </a:lnTo>
                    <a:lnTo>
                      <a:pt x="9" y="31"/>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366" name="Freeform 557"/>
              <p:cNvSpPr>
                <a:spLocks/>
              </p:cNvSpPr>
              <p:nvPr/>
            </p:nvSpPr>
            <p:spPr bwMode="auto">
              <a:xfrm>
                <a:off x="4515" y="3390"/>
                <a:ext cx="139" cy="118"/>
              </a:xfrm>
              <a:custGeom>
                <a:avLst/>
                <a:gdLst>
                  <a:gd name="T0" fmla="*/ 375 w 131"/>
                  <a:gd name="T1" fmla="*/ 70 h 113"/>
                  <a:gd name="T2" fmla="*/ 375 w 131"/>
                  <a:gd name="T3" fmla="*/ 141 h 113"/>
                  <a:gd name="T4" fmla="*/ 375 w 131"/>
                  <a:gd name="T5" fmla="*/ 243 h 113"/>
                  <a:gd name="T6" fmla="*/ 327 w 131"/>
                  <a:gd name="T7" fmla="*/ 212 h 113"/>
                  <a:gd name="T8" fmla="*/ 256 w 131"/>
                  <a:gd name="T9" fmla="*/ 232 h 113"/>
                  <a:gd name="T10" fmla="*/ 282 w 131"/>
                  <a:gd name="T11" fmla="*/ 194 h 113"/>
                  <a:gd name="T12" fmla="*/ 256 w 131"/>
                  <a:gd name="T13" fmla="*/ 156 h 113"/>
                  <a:gd name="T14" fmla="*/ 90 w 131"/>
                  <a:gd name="T15" fmla="*/ 89 h 113"/>
                  <a:gd name="T16" fmla="*/ 75 w 131"/>
                  <a:gd name="T17" fmla="*/ 105 h 113"/>
                  <a:gd name="T18" fmla="*/ 75 w 131"/>
                  <a:gd name="T19" fmla="*/ 89 h 113"/>
                  <a:gd name="T20" fmla="*/ 44 w 131"/>
                  <a:gd name="T21" fmla="*/ 70 h 113"/>
                  <a:gd name="T22" fmla="*/ 90 w 131"/>
                  <a:gd name="T23" fmla="*/ 70 h 113"/>
                  <a:gd name="T24" fmla="*/ 116 w 131"/>
                  <a:gd name="T25" fmla="*/ 52 h 113"/>
                  <a:gd name="T26" fmla="*/ 44 w 131"/>
                  <a:gd name="T27" fmla="*/ 52 h 113"/>
                  <a:gd name="T28" fmla="*/ 6 w 131"/>
                  <a:gd name="T29" fmla="*/ 34 h 113"/>
                  <a:gd name="T30" fmla="*/ 0 w 131"/>
                  <a:gd name="T31" fmla="*/ 34 h 113"/>
                  <a:gd name="T32" fmla="*/ 44 w 131"/>
                  <a:gd name="T33" fmla="*/ 0 h 113"/>
                  <a:gd name="T34" fmla="*/ 75 w 131"/>
                  <a:gd name="T35" fmla="*/ 0 h 113"/>
                  <a:gd name="T36" fmla="*/ 116 w 131"/>
                  <a:gd name="T37" fmla="*/ 9 h 113"/>
                  <a:gd name="T38" fmla="*/ 116 w 131"/>
                  <a:gd name="T39" fmla="*/ 52 h 113"/>
                  <a:gd name="T40" fmla="*/ 162 w 131"/>
                  <a:gd name="T41" fmla="*/ 89 h 113"/>
                  <a:gd name="T42" fmla="*/ 210 w 131"/>
                  <a:gd name="T43" fmla="*/ 52 h 113"/>
                  <a:gd name="T44" fmla="*/ 256 w 131"/>
                  <a:gd name="T45" fmla="*/ 34 h 113"/>
                  <a:gd name="T46" fmla="*/ 375 w 131"/>
                  <a:gd name="T47" fmla="*/ 70 h 11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31" h="113">
                    <a:moveTo>
                      <a:pt x="130" y="32"/>
                    </a:moveTo>
                    <a:lnTo>
                      <a:pt x="130" y="65"/>
                    </a:lnTo>
                    <a:lnTo>
                      <a:pt x="130" y="112"/>
                    </a:lnTo>
                    <a:lnTo>
                      <a:pt x="112" y="97"/>
                    </a:lnTo>
                    <a:lnTo>
                      <a:pt x="88" y="106"/>
                    </a:lnTo>
                    <a:lnTo>
                      <a:pt x="97" y="89"/>
                    </a:lnTo>
                    <a:lnTo>
                      <a:pt x="88" y="72"/>
                    </a:lnTo>
                    <a:lnTo>
                      <a:pt x="31" y="41"/>
                    </a:lnTo>
                    <a:lnTo>
                      <a:pt x="25" y="49"/>
                    </a:lnTo>
                    <a:lnTo>
                      <a:pt x="25" y="41"/>
                    </a:lnTo>
                    <a:lnTo>
                      <a:pt x="16" y="32"/>
                    </a:lnTo>
                    <a:lnTo>
                      <a:pt x="31" y="32"/>
                    </a:lnTo>
                    <a:lnTo>
                      <a:pt x="40" y="25"/>
                    </a:lnTo>
                    <a:lnTo>
                      <a:pt x="16" y="25"/>
                    </a:lnTo>
                    <a:lnTo>
                      <a:pt x="6" y="16"/>
                    </a:lnTo>
                    <a:lnTo>
                      <a:pt x="0" y="16"/>
                    </a:lnTo>
                    <a:lnTo>
                      <a:pt x="16" y="0"/>
                    </a:lnTo>
                    <a:lnTo>
                      <a:pt x="25" y="0"/>
                    </a:lnTo>
                    <a:lnTo>
                      <a:pt x="40" y="9"/>
                    </a:lnTo>
                    <a:lnTo>
                      <a:pt x="40" y="25"/>
                    </a:lnTo>
                    <a:lnTo>
                      <a:pt x="56" y="41"/>
                    </a:lnTo>
                    <a:lnTo>
                      <a:pt x="72" y="25"/>
                    </a:lnTo>
                    <a:lnTo>
                      <a:pt x="88" y="16"/>
                    </a:lnTo>
                    <a:lnTo>
                      <a:pt x="130" y="32"/>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367" name="Freeform 558"/>
              <p:cNvSpPr>
                <a:spLocks/>
              </p:cNvSpPr>
              <p:nvPr/>
            </p:nvSpPr>
            <p:spPr bwMode="auto">
              <a:xfrm>
                <a:off x="4652" y="3423"/>
                <a:ext cx="130" cy="111"/>
              </a:xfrm>
              <a:custGeom>
                <a:avLst/>
                <a:gdLst>
                  <a:gd name="T0" fmla="*/ 0 w 123"/>
                  <a:gd name="T1" fmla="*/ 184 h 106"/>
                  <a:gd name="T2" fmla="*/ 0 w 123"/>
                  <a:gd name="T3" fmla="*/ 77 h 106"/>
                  <a:gd name="T4" fmla="*/ 0 w 123"/>
                  <a:gd name="T5" fmla="*/ 0 h 106"/>
                  <a:gd name="T6" fmla="*/ 87 w 123"/>
                  <a:gd name="T7" fmla="*/ 9 h 106"/>
                  <a:gd name="T8" fmla="*/ 153 w 123"/>
                  <a:gd name="T9" fmla="*/ 54 h 106"/>
                  <a:gd name="T10" fmla="*/ 153 w 123"/>
                  <a:gd name="T11" fmla="*/ 77 h 106"/>
                  <a:gd name="T12" fmla="*/ 238 w 123"/>
                  <a:gd name="T13" fmla="*/ 112 h 106"/>
                  <a:gd name="T14" fmla="*/ 194 w 123"/>
                  <a:gd name="T15" fmla="*/ 131 h 106"/>
                  <a:gd name="T16" fmla="*/ 219 w 123"/>
                  <a:gd name="T17" fmla="*/ 131 h 106"/>
                  <a:gd name="T18" fmla="*/ 238 w 123"/>
                  <a:gd name="T19" fmla="*/ 148 h 106"/>
                  <a:gd name="T20" fmla="*/ 264 w 123"/>
                  <a:gd name="T21" fmla="*/ 184 h 106"/>
                  <a:gd name="T22" fmla="*/ 281 w 123"/>
                  <a:gd name="T23" fmla="*/ 184 h 106"/>
                  <a:gd name="T24" fmla="*/ 281 w 123"/>
                  <a:gd name="T25" fmla="*/ 205 h 106"/>
                  <a:gd name="T26" fmla="*/ 330 w 123"/>
                  <a:gd name="T27" fmla="*/ 226 h 106"/>
                  <a:gd name="T28" fmla="*/ 330 w 123"/>
                  <a:gd name="T29" fmla="*/ 241 h 106"/>
                  <a:gd name="T30" fmla="*/ 219 w 123"/>
                  <a:gd name="T31" fmla="*/ 226 h 106"/>
                  <a:gd name="T32" fmla="*/ 171 w 123"/>
                  <a:gd name="T33" fmla="*/ 148 h 106"/>
                  <a:gd name="T34" fmla="*/ 129 w 123"/>
                  <a:gd name="T35" fmla="*/ 148 h 106"/>
                  <a:gd name="T36" fmla="*/ 109 w 123"/>
                  <a:gd name="T37" fmla="*/ 148 h 106"/>
                  <a:gd name="T38" fmla="*/ 60 w 123"/>
                  <a:gd name="T39" fmla="*/ 170 h 106"/>
                  <a:gd name="T40" fmla="*/ 87 w 123"/>
                  <a:gd name="T41" fmla="*/ 184 h 106"/>
                  <a:gd name="T42" fmla="*/ 39 w 123"/>
                  <a:gd name="T43" fmla="*/ 184 h 106"/>
                  <a:gd name="T44" fmla="*/ 0 w 123"/>
                  <a:gd name="T45" fmla="*/ 184 h 10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23" h="106">
                    <a:moveTo>
                      <a:pt x="0" y="80"/>
                    </a:moveTo>
                    <a:lnTo>
                      <a:pt x="0" y="33"/>
                    </a:lnTo>
                    <a:lnTo>
                      <a:pt x="0" y="0"/>
                    </a:lnTo>
                    <a:lnTo>
                      <a:pt x="32" y="9"/>
                    </a:lnTo>
                    <a:lnTo>
                      <a:pt x="57" y="25"/>
                    </a:lnTo>
                    <a:lnTo>
                      <a:pt x="57" y="33"/>
                    </a:lnTo>
                    <a:lnTo>
                      <a:pt x="88" y="49"/>
                    </a:lnTo>
                    <a:lnTo>
                      <a:pt x="72" y="57"/>
                    </a:lnTo>
                    <a:lnTo>
                      <a:pt x="81" y="57"/>
                    </a:lnTo>
                    <a:lnTo>
                      <a:pt x="88" y="65"/>
                    </a:lnTo>
                    <a:lnTo>
                      <a:pt x="97" y="80"/>
                    </a:lnTo>
                    <a:lnTo>
                      <a:pt x="104" y="80"/>
                    </a:lnTo>
                    <a:lnTo>
                      <a:pt x="104" y="90"/>
                    </a:lnTo>
                    <a:lnTo>
                      <a:pt x="122" y="99"/>
                    </a:lnTo>
                    <a:lnTo>
                      <a:pt x="122" y="105"/>
                    </a:lnTo>
                    <a:lnTo>
                      <a:pt x="81" y="99"/>
                    </a:lnTo>
                    <a:lnTo>
                      <a:pt x="63" y="65"/>
                    </a:lnTo>
                    <a:lnTo>
                      <a:pt x="47" y="65"/>
                    </a:lnTo>
                    <a:lnTo>
                      <a:pt x="40" y="65"/>
                    </a:lnTo>
                    <a:lnTo>
                      <a:pt x="23" y="74"/>
                    </a:lnTo>
                    <a:lnTo>
                      <a:pt x="32" y="80"/>
                    </a:lnTo>
                    <a:lnTo>
                      <a:pt x="15" y="80"/>
                    </a:lnTo>
                    <a:lnTo>
                      <a:pt x="0" y="80"/>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368" name="Freeform 559"/>
              <p:cNvSpPr>
                <a:spLocks/>
              </p:cNvSpPr>
              <p:nvPr/>
            </p:nvSpPr>
            <p:spPr bwMode="auto">
              <a:xfrm>
                <a:off x="4430" y="2767"/>
                <a:ext cx="86" cy="87"/>
              </a:xfrm>
              <a:custGeom>
                <a:avLst/>
                <a:gdLst>
                  <a:gd name="T0" fmla="*/ 191 w 82"/>
                  <a:gd name="T1" fmla="*/ 0 h 83"/>
                  <a:gd name="T2" fmla="*/ 171 w 82"/>
                  <a:gd name="T3" fmla="*/ 0 h 83"/>
                  <a:gd name="T4" fmla="*/ 132 w 82"/>
                  <a:gd name="T5" fmla="*/ 9 h 83"/>
                  <a:gd name="T6" fmla="*/ 109 w 82"/>
                  <a:gd name="T7" fmla="*/ 9 h 83"/>
                  <a:gd name="T8" fmla="*/ 93 w 82"/>
                  <a:gd name="T9" fmla="*/ 38 h 83"/>
                  <a:gd name="T10" fmla="*/ 77 w 82"/>
                  <a:gd name="T11" fmla="*/ 38 h 83"/>
                  <a:gd name="T12" fmla="*/ 0 w 82"/>
                  <a:gd name="T13" fmla="*/ 94 h 83"/>
                  <a:gd name="T14" fmla="*/ 0 w 82"/>
                  <a:gd name="T15" fmla="*/ 117 h 83"/>
                  <a:gd name="T16" fmla="*/ 7 w 82"/>
                  <a:gd name="T17" fmla="*/ 117 h 83"/>
                  <a:gd name="T18" fmla="*/ 0 w 82"/>
                  <a:gd name="T19" fmla="*/ 174 h 83"/>
                  <a:gd name="T20" fmla="*/ 7 w 82"/>
                  <a:gd name="T21" fmla="*/ 191 h 83"/>
                  <a:gd name="T22" fmla="*/ 37 w 82"/>
                  <a:gd name="T23" fmla="*/ 191 h 83"/>
                  <a:gd name="T24" fmla="*/ 49 w 82"/>
                  <a:gd name="T25" fmla="*/ 191 h 83"/>
                  <a:gd name="T26" fmla="*/ 109 w 82"/>
                  <a:gd name="T27" fmla="*/ 153 h 83"/>
                  <a:gd name="T28" fmla="*/ 77 w 82"/>
                  <a:gd name="T29" fmla="*/ 133 h 83"/>
                  <a:gd name="T30" fmla="*/ 77 w 82"/>
                  <a:gd name="T31" fmla="*/ 117 h 83"/>
                  <a:gd name="T32" fmla="*/ 152 w 82"/>
                  <a:gd name="T33" fmla="*/ 81 h 83"/>
                  <a:gd name="T34" fmla="*/ 152 w 82"/>
                  <a:gd name="T35" fmla="*/ 38 h 83"/>
                  <a:gd name="T36" fmla="*/ 191 w 82"/>
                  <a:gd name="T37" fmla="*/ 0 h 8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2" h="83">
                    <a:moveTo>
                      <a:pt x="81" y="0"/>
                    </a:moveTo>
                    <a:lnTo>
                      <a:pt x="72" y="0"/>
                    </a:lnTo>
                    <a:lnTo>
                      <a:pt x="56" y="9"/>
                    </a:lnTo>
                    <a:lnTo>
                      <a:pt x="47" y="9"/>
                    </a:lnTo>
                    <a:lnTo>
                      <a:pt x="40" y="17"/>
                    </a:lnTo>
                    <a:lnTo>
                      <a:pt x="32" y="17"/>
                    </a:lnTo>
                    <a:lnTo>
                      <a:pt x="0" y="41"/>
                    </a:lnTo>
                    <a:lnTo>
                      <a:pt x="0" y="50"/>
                    </a:lnTo>
                    <a:lnTo>
                      <a:pt x="7" y="50"/>
                    </a:lnTo>
                    <a:lnTo>
                      <a:pt x="0" y="74"/>
                    </a:lnTo>
                    <a:lnTo>
                      <a:pt x="7" y="82"/>
                    </a:lnTo>
                    <a:lnTo>
                      <a:pt x="16" y="82"/>
                    </a:lnTo>
                    <a:lnTo>
                      <a:pt x="22" y="82"/>
                    </a:lnTo>
                    <a:lnTo>
                      <a:pt x="47" y="66"/>
                    </a:lnTo>
                    <a:lnTo>
                      <a:pt x="32" y="57"/>
                    </a:lnTo>
                    <a:lnTo>
                      <a:pt x="32" y="50"/>
                    </a:lnTo>
                    <a:lnTo>
                      <a:pt x="65" y="34"/>
                    </a:lnTo>
                    <a:lnTo>
                      <a:pt x="65" y="17"/>
                    </a:lnTo>
                    <a:lnTo>
                      <a:pt x="81" y="0"/>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369" name="Freeform 560"/>
              <p:cNvSpPr>
                <a:spLocks/>
              </p:cNvSpPr>
              <p:nvPr/>
            </p:nvSpPr>
            <p:spPr bwMode="auto">
              <a:xfrm>
                <a:off x="4257" y="1877"/>
                <a:ext cx="18" cy="26"/>
              </a:xfrm>
              <a:custGeom>
                <a:avLst/>
                <a:gdLst>
                  <a:gd name="T0" fmla="*/ 17 w 18"/>
                  <a:gd name="T1" fmla="*/ 46 h 25"/>
                  <a:gd name="T2" fmla="*/ 17 w 18"/>
                  <a:gd name="T3" fmla="*/ 8 h 25"/>
                  <a:gd name="T4" fmla="*/ 0 w 18"/>
                  <a:gd name="T5" fmla="*/ 0 h 25"/>
                  <a:gd name="T6" fmla="*/ 0 w 18"/>
                  <a:gd name="T7" fmla="*/ 8 h 25"/>
                  <a:gd name="T8" fmla="*/ 17 w 18"/>
                  <a:gd name="T9" fmla="*/ 46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25">
                    <a:moveTo>
                      <a:pt x="17" y="24"/>
                    </a:moveTo>
                    <a:lnTo>
                      <a:pt x="17" y="8"/>
                    </a:lnTo>
                    <a:lnTo>
                      <a:pt x="0" y="0"/>
                    </a:lnTo>
                    <a:lnTo>
                      <a:pt x="0" y="8"/>
                    </a:lnTo>
                    <a:lnTo>
                      <a:pt x="17" y="24"/>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370" name="Freeform 561"/>
              <p:cNvSpPr>
                <a:spLocks/>
              </p:cNvSpPr>
              <p:nvPr/>
            </p:nvSpPr>
            <p:spPr bwMode="auto">
              <a:xfrm>
                <a:off x="2566" y="2886"/>
                <a:ext cx="165" cy="128"/>
              </a:xfrm>
              <a:custGeom>
                <a:avLst/>
                <a:gdLst>
                  <a:gd name="T0" fmla="*/ 383 w 156"/>
                  <a:gd name="T1" fmla="*/ 8 h 123"/>
                  <a:gd name="T2" fmla="*/ 405 w 156"/>
                  <a:gd name="T3" fmla="*/ 8 h 123"/>
                  <a:gd name="T4" fmla="*/ 428 w 156"/>
                  <a:gd name="T5" fmla="*/ 97 h 123"/>
                  <a:gd name="T6" fmla="*/ 333 w 156"/>
                  <a:gd name="T7" fmla="*/ 116 h 123"/>
                  <a:gd name="T8" fmla="*/ 333 w 156"/>
                  <a:gd name="T9" fmla="*/ 136 h 123"/>
                  <a:gd name="T10" fmla="*/ 272 w 156"/>
                  <a:gd name="T11" fmla="*/ 168 h 123"/>
                  <a:gd name="T12" fmla="*/ 179 w 156"/>
                  <a:gd name="T13" fmla="*/ 198 h 123"/>
                  <a:gd name="T14" fmla="*/ 155 w 156"/>
                  <a:gd name="T15" fmla="*/ 214 h 123"/>
                  <a:gd name="T16" fmla="*/ 155 w 156"/>
                  <a:gd name="T17" fmla="*/ 250 h 123"/>
                  <a:gd name="T18" fmla="*/ 0 w 156"/>
                  <a:gd name="T19" fmla="*/ 232 h 123"/>
                  <a:gd name="T20" fmla="*/ 42 w 156"/>
                  <a:gd name="T21" fmla="*/ 232 h 123"/>
                  <a:gd name="T22" fmla="*/ 88 w 156"/>
                  <a:gd name="T23" fmla="*/ 198 h 123"/>
                  <a:gd name="T24" fmla="*/ 110 w 156"/>
                  <a:gd name="T25" fmla="*/ 168 h 123"/>
                  <a:gd name="T26" fmla="*/ 110 w 156"/>
                  <a:gd name="T27" fmla="*/ 136 h 123"/>
                  <a:gd name="T28" fmla="*/ 138 w 156"/>
                  <a:gd name="T29" fmla="*/ 97 h 123"/>
                  <a:gd name="T30" fmla="*/ 155 w 156"/>
                  <a:gd name="T31" fmla="*/ 63 h 123"/>
                  <a:gd name="T32" fmla="*/ 224 w 156"/>
                  <a:gd name="T33" fmla="*/ 49 h 123"/>
                  <a:gd name="T34" fmla="*/ 246 w 156"/>
                  <a:gd name="T35" fmla="*/ 0 h 123"/>
                  <a:gd name="T36" fmla="*/ 272 w 156"/>
                  <a:gd name="T37" fmla="*/ 0 h 123"/>
                  <a:gd name="T38" fmla="*/ 288 w 156"/>
                  <a:gd name="T39" fmla="*/ 8 h 123"/>
                  <a:gd name="T40" fmla="*/ 358 w 156"/>
                  <a:gd name="T41" fmla="*/ 8 h 123"/>
                  <a:gd name="T42" fmla="*/ 383 w 156"/>
                  <a:gd name="T43" fmla="*/ 8 h 12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6" h="123">
                    <a:moveTo>
                      <a:pt x="139" y="8"/>
                    </a:moveTo>
                    <a:lnTo>
                      <a:pt x="147" y="8"/>
                    </a:lnTo>
                    <a:lnTo>
                      <a:pt x="155" y="48"/>
                    </a:lnTo>
                    <a:lnTo>
                      <a:pt x="122" y="57"/>
                    </a:lnTo>
                    <a:lnTo>
                      <a:pt x="122" y="66"/>
                    </a:lnTo>
                    <a:lnTo>
                      <a:pt x="99" y="82"/>
                    </a:lnTo>
                    <a:lnTo>
                      <a:pt x="65" y="97"/>
                    </a:lnTo>
                    <a:lnTo>
                      <a:pt x="57" y="105"/>
                    </a:lnTo>
                    <a:lnTo>
                      <a:pt x="57" y="122"/>
                    </a:lnTo>
                    <a:lnTo>
                      <a:pt x="0" y="113"/>
                    </a:lnTo>
                    <a:lnTo>
                      <a:pt x="16" y="113"/>
                    </a:lnTo>
                    <a:lnTo>
                      <a:pt x="32" y="97"/>
                    </a:lnTo>
                    <a:lnTo>
                      <a:pt x="40" y="82"/>
                    </a:lnTo>
                    <a:lnTo>
                      <a:pt x="40" y="66"/>
                    </a:lnTo>
                    <a:lnTo>
                      <a:pt x="50" y="48"/>
                    </a:lnTo>
                    <a:lnTo>
                      <a:pt x="57" y="32"/>
                    </a:lnTo>
                    <a:lnTo>
                      <a:pt x="81" y="25"/>
                    </a:lnTo>
                    <a:lnTo>
                      <a:pt x="90" y="0"/>
                    </a:lnTo>
                    <a:lnTo>
                      <a:pt x="99" y="0"/>
                    </a:lnTo>
                    <a:lnTo>
                      <a:pt x="105" y="8"/>
                    </a:lnTo>
                    <a:lnTo>
                      <a:pt x="130" y="8"/>
                    </a:lnTo>
                    <a:lnTo>
                      <a:pt x="139" y="8"/>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371" name="Freeform 562"/>
              <p:cNvSpPr>
                <a:spLocks/>
              </p:cNvSpPr>
              <p:nvPr/>
            </p:nvSpPr>
            <p:spPr bwMode="auto">
              <a:xfrm>
                <a:off x="2842" y="2860"/>
                <a:ext cx="51" cy="112"/>
              </a:xfrm>
              <a:custGeom>
                <a:avLst/>
                <a:gdLst>
                  <a:gd name="T0" fmla="*/ 141 w 48"/>
                  <a:gd name="T1" fmla="*/ 150 h 107"/>
                  <a:gd name="T2" fmla="*/ 141 w 48"/>
                  <a:gd name="T3" fmla="*/ 164 h 107"/>
                  <a:gd name="T4" fmla="*/ 92 w 48"/>
                  <a:gd name="T5" fmla="*/ 205 h 107"/>
                  <a:gd name="T6" fmla="*/ 92 w 48"/>
                  <a:gd name="T7" fmla="*/ 222 h 107"/>
                  <a:gd name="T8" fmla="*/ 77 w 48"/>
                  <a:gd name="T9" fmla="*/ 240 h 107"/>
                  <a:gd name="T10" fmla="*/ 77 w 48"/>
                  <a:gd name="T11" fmla="*/ 185 h 107"/>
                  <a:gd name="T12" fmla="*/ 6 w 48"/>
                  <a:gd name="T13" fmla="*/ 164 h 107"/>
                  <a:gd name="T14" fmla="*/ 0 w 48"/>
                  <a:gd name="T15" fmla="*/ 128 h 107"/>
                  <a:gd name="T16" fmla="*/ 43 w 48"/>
                  <a:gd name="T17" fmla="*/ 92 h 107"/>
                  <a:gd name="T18" fmla="*/ 6 w 48"/>
                  <a:gd name="T19" fmla="*/ 9 h 107"/>
                  <a:gd name="T20" fmla="*/ 43 w 48"/>
                  <a:gd name="T21" fmla="*/ 0 h 107"/>
                  <a:gd name="T22" fmla="*/ 92 w 48"/>
                  <a:gd name="T23" fmla="*/ 0 h 107"/>
                  <a:gd name="T24" fmla="*/ 121 w 48"/>
                  <a:gd name="T25" fmla="*/ 9 h 107"/>
                  <a:gd name="T26" fmla="*/ 141 w 48"/>
                  <a:gd name="T27" fmla="*/ 0 h 107"/>
                  <a:gd name="T28" fmla="*/ 121 w 48"/>
                  <a:gd name="T29" fmla="*/ 35 h 107"/>
                  <a:gd name="T30" fmla="*/ 141 w 48"/>
                  <a:gd name="T31" fmla="*/ 73 h 107"/>
                  <a:gd name="T32" fmla="*/ 92 w 48"/>
                  <a:gd name="T33" fmla="*/ 110 h 107"/>
                  <a:gd name="T34" fmla="*/ 92 w 48"/>
                  <a:gd name="T35" fmla="*/ 128 h 107"/>
                  <a:gd name="T36" fmla="*/ 141 w 48"/>
                  <a:gd name="T37" fmla="*/ 128 h 107"/>
                  <a:gd name="T38" fmla="*/ 141 w 48"/>
                  <a:gd name="T39" fmla="*/ 150 h 10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8" h="107">
                    <a:moveTo>
                      <a:pt x="47" y="66"/>
                    </a:moveTo>
                    <a:lnTo>
                      <a:pt x="47" y="72"/>
                    </a:lnTo>
                    <a:lnTo>
                      <a:pt x="31" y="90"/>
                    </a:lnTo>
                    <a:lnTo>
                      <a:pt x="31" y="97"/>
                    </a:lnTo>
                    <a:lnTo>
                      <a:pt x="25" y="106"/>
                    </a:lnTo>
                    <a:lnTo>
                      <a:pt x="25" y="81"/>
                    </a:lnTo>
                    <a:lnTo>
                      <a:pt x="6" y="72"/>
                    </a:lnTo>
                    <a:lnTo>
                      <a:pt x="0" y="56"/>
                    </a:lnTo>
                    <a:lnTo>
                      <a:pt x="15" y="41"/>
                    </a:lnTo>
                    <a:lnTo>
                      <a:pt x="6" y="9"/>
                    </a:lnTo>
                    <a:lnTo>
                      <a:pt x="15" y="0"/>
                    </a:lnTo>
                    <a:lnTo>
                      <a:pt x="31" y="0"/>
                    </a:lnTo>
                    <a:lnTo>
                      <a:pt x="40" y="9"/>
                    </a:lnTo>
                    <a:lnTo>
                      <a:pt x="47" y="0"/>
                    </a:lnTo>
                    <a:lnTo>
                      <a:pt x="40" y="16"/>
                    </a:lnTo>
                    <a:lnTo>
                      <a:pt x="47" y="32"/>
                    </a:lnTo>
                    <a:lnTo>
                      <a:pt x="31" y="49"/>
                    </a:lnTo>
                    <a:lnTo>
                      <a:pt x="31" y="56"/>
                    </a:lnTo>
                    <a:lnTo>
                      <a:pt x="47" y="56"/>
                    </a:lnTo>
                    <a:lnTo>
                      <a:pt x="47" y="66"/>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372" name="Freeform 563"/>
              <p:cNvSpPr>
                <a:spLocks/>
              </p:cNvSpPr>
              <p:nvPr/>
            </p:nvSpPr>
            <p:spPr bwMode="auto">
              <a:xfrm>
                <a:off x="3193" y="3146"/>
                <a:ext cx="198" cy="195"/>
              </a:xfrm>
              <a:custGeom>
                <a:avLst/>
                <a:gdLst>
                  <a:gd name="T0" fmla="*/ 339 w 187"/>
                  <a:gd name="T1" fmla="*/ 155 h 187"/>
                  <a:gd name="T2" fmla="*/ 316 w 187"/>
                  <a:gd name="T3" fmla="*/ 155 h 187"/>
                  <a:gd name="T4" fmla="*/ 316 w 187"/>
                  <a:gd name="T5" fmla="*/ 192 h 187"/>
                  <a:gd name="T6" fmla="*/ 316 w 187"/>
                  <a:gd name="T7" fmla="*/ 209 h 187"/>
                  <a:gd name="T8" fmla="*/ 339 w 187"/>
                  <a:gd name="T9" fmla="*/ 209 h 187"/>
                  <a:gd name="T10" fmla="*/ 339 w 187"/>
                  <a:gd name="T11" fmla="*/ 223 h 187"/>
                  <a:gd name="T12" fmla="*/ 385 w 187"/>
                  <a:gd name="T13" fmla="*/ 258 h 187"/>
                  <a:gd name="T14" fmla="*/ 500 w 187"/>
                  <a:gd name="T15" fmla="*/ 276 h 187"/>
                  <a:gd name="T16" fmla="*/ 519 w 187"/>
                  <a:gd name="T17" fmla="*/ 276 h 187"/>
                  <a:gd name="T18" fmla="*/ 428 w 187"/>
                  <a:gd name="T19" fmla="*/ 363 h 187"/>
                  <a:gd name="T20" fmla="*/ 363 w 187"/>
                  <a:gd name="T21" fmla="*/ 363 h 187"/>
                  <a:gd name="T22" fmla="*/ 316 w 187"/>
                  <a:gd name="T23" fmla="*/ 396 h 187"/>
                  <a:gd name="T24" fmla="*/ 273 w 187"/>
                  <a:gd name="T25" fmla="*/ 381 h 187"/>
                  <a:gd name="T26" fmla="*/ 199 w 187"/>
                  <a:gd name="T27" fmla="*/ 396 h 187"/>
                  <a:gd name="T28" fmla="*/ 88 w 187"/>
                  <a:gd name="T29" fmla="*/ 381 h 187"/>
                  <a:gd name="T30" fmla="*/ 88 w 187"/>
                  <a:gd name="T31" fmla="*/ 348 h 187"/>
                  <a:gd name="T32" fmla="*/ 66 w 187"/>
                  <a:gd name="T33" fmla="*/ 348 h 187"/>
                  <a:gd name="T34" fmla="*/ 7 w 187"/>
                  <a:gd name="T35" fmla="*/ 295 h 187"/>
                  <a:gd name="T36" fmla="*/ 0 w 187"/>
                  <a:gd name="T37" fmla="*/ 276 h 187"/>
                  <a:gd name="T38" fmla="*/ 7 w 187"/>
                  <a:gd name="T39" fmla="*/ 258 h 187"/>
                  <a:gd name="T40" fmla="*/ 42 w 187"/>
                  <a:gd name="T41" fmla="*/ 209 h 187"/>
                  <a:gd name="T42" fmla="*/ 115 w 187"/>
                  <a:gd name="T43" fmla="*/ 138 h 187"/>
                  <a:gd name="T44" fmla="*/ 130 w 187"/>
                  <a:gd name="T45" fmla="*/ 35 h 187"/>
                  <a:gd name="T46" fmla="*/ 184 w 187"/>
                  <a:gd name="T47" fmla="*/ 8 h 187"/>
                  <a:gd name="T48" fmla="*/ 184 w 187"/>
                  <a:gd name="T49" fmla="*/ 0 h 187"/>
                  <a:gd name="T50" fmla="*/ 227 w 187"/>
                  <a:gd name="T51" fmla="*/ 69 h 187"/>
                  <a:gd name="T52" fmla="*/ 273 w 187"/>
                  <a:gd name="T53" fmla="*/ 100 h 187"/>
                  <a:gd name="T54" fmla="*/ 339 w 187"/>
                  <a:gd name="T55" fmla="*/ 155 h 18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87" h="187">
                    <a:moveTo>
                      <a:pt x="121" y="73"/>
                    </a:moveTo>
                    <a:lnTo>
                      <a:pt x="113" y="73"/>
                    </a:lnTo>
                    <a:lnTo>
                      <a:pt x="113" y="90"/>
                    </a:lnTo>
                    <a:lnTo>
                      <a:pt x="113" y="98"/>
                    </a:lnTo>
                    <a:lnTo>
                      <a:pt x="121" y="98"/>
                    </a:lnTo>
                    <a:lnTo>
                      <a:pt x="121" y="105"/>
                    </a:lnTo>
                    <a:lnTo>
                      <a:pt x="138" y="121"/>
                    </a:lnTo>
                    <a:lnTo>
                      <a:pt x="178" y="130"/>
                    </a:lnTo>
                    <a:lnTo>
                      <a:pt x="186" y="130"/>
                    </a:lnTo>
                    <a:lnTo>
                      <a:pt x="153" y="170"/>
                    </a:lnTo>
                    <a:lnTo>
                      <a:pt x="129" y="170"/>
                    </a:lnTo>
                    <a:lnTo>
                      <a:pt x="113" y="186"/>
                    </a:lnTo>
                    <a:lnTo>
                      <a:pt x="97" y="179"/>
                    </a:lnTo>
                    <a:lnTo>
                      <a:pt x="72" y="186"/>
                    </a:lnTo>
                    <a:lnTo>
                      <a:pt x="32" y="179"/>
                    </a:lnTo>
                    <a:lnTo>
                      <a:pt x="32" y="163"/>
                    </a:lnTo>
                    <a:lnTo>
                      <a:pt x="24" y="163"/>
                    </a:lnTo>
                    <a:lnTo>
                      <a:pt x="7" y="139"/>
                    </a:lnTo>
                    <a:lnTo>
                      <a:pt x="0" y="130"/>
                    </a:lnTo>
                    <a:lnTo>
                      <a:pt x="7" y="121"/>
                    </a:lnTo>
                    <a:lnTo>
                      <a:pt x="16" y="98"/>
                    </a:lnTo>
                    <a:lnTo>
                      <a:pt x="41" y="65"/>
                    </a:lnTo>
                    <a:lnTo>
                      <a:pt x="47" y="17"/>
                    </a:lnTo>
                    <a:lnTo>
                      <a:pt x="66" y="8"/>
                    </a:lnTo>
                    <a:lnTo>
                      <a:pt x="66" y="0"/>
                    </a:lnTo>
                    <a:lnTo>
                      <a:pt x="81" y="33"/>
                    </a:lnTo>
                    <a:lnTo>
                      <a:pt x="97" y="48"/>
                    </a:lnTo>
                    <a:lnTo>
                      <a:pt x="121" y="73"/>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373" name="Freeform 564"/>
              <p:cNvSpPr>
                <a:spLocks/>
              </p:cNvSpPr>
              <p:nvPr/>
            </p:nvSpPr>
            <p:spPr bwMode="auto">
              <a:xfrm>
                <a:off x="3312" y="3222"/>
                <a:ext cx="18" cy="27"/>
              </a:xfrm>
              <a:custGeom>
                <a:avLst/>
                <a:gdLst>
                  <a:gd name="T0" fmla="*/ 8 w 17"/>
                  <a:gd name="T1" fmla="*/ 47 h 26"/>
                  <a:gd name="T2" fmla="*/ 0 w 17"/>
                  <a:gd name="T3" fmla="*/ 47 h 26"/>
                  <a:gd name="T4" fmla="*/ 0 w 17"/>
                  <a:gd name="T5" fmla="*/ 35 h 26"/>
                  <a:gd name="T6" fmla="*/ 0 w 17"/>
                  <a:gd name="T7" fmla="*/ 0 h 26"/>
                  <a:gd name="T8" fmla="*/ 8 w 17"/>
                  <a:gd name="T9" fmla="*/ 0 h 26"/>
                  <a:gd name="T10" fmla="*/ 42 w 17"/>
                  <a:gd name="T11" fmla="*/ 0 h 26"/>
                  <a:gd name="T12" fmla="*/ 42 w 17"/>
                  <a:gd name="T13" fmla="*/ 7 h 26"/>
                  <a:gd name="T14" fmla="*/ 8 w 17"/>
                  <a:gd name="T15" fmla="*/ 7 h 26"/>
                  <a:gd name="T16" fmla="*/ 42 w 17"/>
                  <a:gd name="T17" fmla="*/ 35 h 26"/>
                  <a:gd name="T18" fmla="*/ 8 w 17"/>
                  <a:gd name="T19" fmla="*/ 47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26">
                    <a:moveTo>
                      <a:pt x="8" y="25"/>
                    </a:moveTo>
                    <a:lnTo>
                      <a:pt x="0" y="25"/>
                    </a:lnTo>
                    <a:lnTo>
                      <a:pt x="0" y="17"/>
                    </a:lnTo>
                    <a:lnTo>
                      <a:pt x="0" y="0"/>
                    </a:lnTo>
                    <a:lnTo>
                      <a:pt x="8" y="0"/>
                    </a:lnTo>
                    <a:lnTo>
                      <a:pt x="16" y="0"/>
                    </a:lnTo>
                    <a:lnTo>
                      <a:pt x="16" y="7"/>
                    </a:lnTo>
                    <a:lnTo>
                      <a:pt x="8" y="7"/>
                    </a:lnTo>
                    <a:lnTo>
                      <a:pt x="16" y="17"/>
                    </a:lnTo>
                    <a:lnTo>
                      <a:pt x="8" y="25"/>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374" name="Freeform 565"/>
              <p:cNvSpPr>
                <a:spLocks/>
              </p:cNvSpPr>
              <p:nvPr/>
            </p:nvSpPr>
            <p:spPr bwMode="auto">
              <a:xfrm>
                <a:off x="3312" y="3222"/>
                <a:ext cx="18" cy="27"/>
              </a:xfrm>
              <a:custGeom>
                <a:avLst/>
                <a:gdLst>
                  <a:gd name="T0" fmla="*/ 8 w 17"/>
                  <a:gd name="T1" fmla="*/ 47 h 26"/>
                  <a:gd name="T2" fmla="*/ 0 w 17"/>
                  <a:gd name="T3" fmla="*/ 47 h 26"/>
                  <a:gd name="T4" fmla="*/ 0 w 17"/>
                  <a:gd name="T5" fmla="*/ 35 h 26"/>
                  <a:gd name="T6" fmla="*/ 0 w 17"/>
                  <a:gd name="T7" fmla="*/ 0 h 26"/>
                  <a:gd name="T8" fmla="*/ 8 w 17"/>
                  <a:gd name="T9" fmla="*/ 0 h 26"/>
                  <a:gd name="T10" fmla="*/ 42 w 17"/>
                  <a:gd name="T11" fmla="*/ 0 h 26"/>
                  <a:gd name="T12" fmla="*/ 42 w 17"/>
                  <a:gd name="T13" fmla="*/ 7 h 26"/>
                  <a:gd name="T14" fmla="*/ 8 w 17"/>
                  <a:gd name="T15" fmla="*/ 7 h 26"/>
                  <a:gd name="T16" fmla="*/ 42 w 17"/>
                  <a:gd name="T17" fmla="*/ 35 h 26"/>
                  <a:gd name="T18" fmla="*/ 8 w 17"/>
                  <a:gd name="T19" fmla="*/ 47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26">
                    <a:moveTo>
                      <a:pt x="8" y="25"/>
                    </a:moveTo>
                    <a:lnTo>
                      <a:pt x="0" y="25"/>
                    </a:lnTo>
                    <a:lnTo>
                      <a:pt x="0" y="17"/>
                    </a:lnTo>
                    <a:lnTo>
                      <a:pt x="0" y="0"/>
                    </a:lnTo>
                    <a:lnTo>
                      <a:pt x="8" y="0"/>
                    </a:lnTo>
                    <a:lnTo>
                      <a:pt x="16" y="0"/>
                    </a:lnTo>
                    <a:lnTo>
                      <a:pt x="16" y="7"/>
                    </a:lnTo>
                    <a:lnTo>
                      <a:pt x="8" y="7"/>
                    </a:lnTo>
                    <a:lnTo>
                      <a:pt x="16" y="17"/>
                    </a:lnTo>
                    <a:lnTo>
                      <a:pt x="8" y="25"/>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375" name="Freeform 566"/>
              <p:cNvSpPr>
                <a:spLocks/>
              </p:cNvSpPr>
              <p:nvPr/>
            </p:nvSpPr>
            <p:spPr bwMode="auto">
              <a:xfrm>
                <a:off x="3297" y="3230"/>
                <a:ext cx="138" cy="177"/>
              </a:xfrm>
              <a:custGeom>
                <a:avLst/>
                <a:gdLst>
                  <a:gd name="T0" fmla="*/ 35 w 132"/>
                  <a:gd name="T1" fmla="*/ 177 h 172"/>
                  <a:gd name="T2" fmla="*/ 0 w 132"/>
                  <a:gd name="T3" fmla="*/ 209 h 172"/>
                  <a:gd name="T4" fmla="*/ 0 w 132"/>
                  <a:gd name="T5" fmla="*/ 275 h 172"/>
                  <a:gd name="T6" fmla="*/ 9 w 132"/>
                  <a:gd name="T7" fmla="*/ 286 h 172"/>
                  <a:gd name="T8" fmla="*/ 73 w 132"/>
                  <a:gd name="T9" fmla="*/ 247 h 172"/>
                  <a:gd name="T10" fmla="*/ 145 w 132"/>
                  <a:gd name="T11" fmla="*/ 209 h 172"/>
                  <a:gd name="T12" fmla="*/ 199 w 132"/>
                  <a:gd name="T13" fmla="*/ 165 h 172"/>
                  <a:gd name="T14" fmla="*/ 237 w 132"/>
                  <a:gd name="T15" fmla="*/ 139 h 172"/>
                  <a:gd name="T16" fmla="*/ 293 w 132"/>
                  <a:gd name="T17" fmla="*/ 36 h 172"/>
                  <a:gd name="T18" fmla="*/ 293 w 132"/>
                  <a:gd name="T19" fmla="*/ 0 h 172"/>
                  <a:gd name="T20" fmla="*/ 271 w 132"/>
                  <a:gd name="T21" fmla="*/ 0 h 172"/>
                  <a:gd name="T22" fmla="*/ 237 w 132"/>
                  <a:gd name="T23" fmla="*/ 10 h 172"/>
                  <a:gd name="T24" fmla="*/ 109 w 132"/>
                  <a:gd name="T25" fmla="*/ 43 h 172"/>
                  <a:gd name="T26" fmla="*/ 91 w 132"/>
                  <a:gd name="T27" fmla="*/ 36 h 172"/>
                  <a:gd name="T28" fmla="*/ 73 w 132"/>
                  <a:gd name="T29" fmla="*/ 10 h 172"/>
                  <a:gd name="T30" fmla="*/ 51 w 132"/>
                  <a:gd name="T31" fmla="*/ 36 h 172"/>
                  <a:gd name="T32" fmla="*/ 51 w 132"/>
                  <a:gd name="T33" fmla="*/ 43 h 172"/>
                  <a:gd name="T34" fmla="*/ 91 w 132"/>
                  <a:gd name="T35" fmla="*/ 66 h 172"/>
                  <a:gd name="T36" fmla="*/ 182 w 132"/>
                  <a:gd name="T37" fmla="*/ 84 h 172"/>
                  <a:gd name="T38" fmla="*/ 199 w 132"/>
                  <a:gd name="T39" fmla="*/ 84 h 172"/>
                  <a:gd name="T40" fmla="*/ 127 w 132"/>
                  <a:gd name="T41" fmla="*/ 151 h 172"/>
                  <a:gd name="T42" fmla="*/ 73 w 132"/>
                  <a:gd name="T43" fmla="*/ 151 h 172"/>
                  <a:gd name="T44" fmla="*/ 35 w 132"/>
                  <a:gd name="T45" fmla="*/ 177 h 1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32" h="172">
                    <a:moveTo>
                      <a:pt x="16" y="106"/>
                    </a:moveTo>
                    <a:lnTo>
                      <a:pt x="0" y="124"/>
                    </a:lnTo>
                    <a:lnTo>
                      <a:pt x="0" y="164"/>
                    </a:lnTo>
                    <a:lnTo>
                      <a:pt x="9" y="171"/>
                    </a:lnTo>
                    <a:lnTo>
                      <a:pt x="32" y="147"/>
                    </a:lnTo>
                    <a:lnTo>
                      <a:pt x="65" y="124"/>
                    </a:lnTo>
                    <a:lnTo>
                      <a:pt x="89" y="99"/>
                    </a:lnTo>
                    <a:lnTo>
                      <a:pt x="106" y="83"/>
                    </a:lnTo>
                    <a:lnTo>
                      <a:pt x="131" y="18"/>
                    </a:lnTo>
                    <a:lnTo>
                      <a:pt x="131" y="0"/>
                    </a:lnTo>
                    <a:lnTo>
                      <a:pt x="121" y="0"/>
                    </a:lnTo>
                    <a:lnTo>
                      <a:pt x="106" y="10"/>
                    </a:lnTo>
                    <a:lnTo>
                      <a:pt x="49" y="25"/>
                    </a:lnTo>
                    <a:lnTo>
                      <a:pt x="41" y="18"/>
                    </a:lnTo>
                    <a:lnTo>
                      <a:pt x="32" y="10"/>
                    </a:lnTo>
                    <a:lnTo>
                      <a:pt x="24" y="18"/>
                    </a:lnTo>
                    <a:lnTo>
                      <a:pt x="24" y="25"/>
                    </a:lnTo>
                    <a:lnTo>
                      <a:pt x="41" y="41"/>
                    </a:lnTo>
                    <a:lnTo>
                      <a:pt x="81" y="50"/>
                    </a:lnTo>
                    <a:lnTo>
                      <a:pt x="89" y="50"/>
                    </a:lnTo>
                    <a:lnTo>
                      <a:pt x="56" y="90"/>
                    </a:lnTo>
                    <a:lnTo>
                      <a:pt x="32" y="90"/>
                    </a:lnTo>
                    <a:lnTo>
                      <a:pt x="16" y="106"/>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376" name="Freeform 567"/>
              <p:cNvSpPr>
                <a:spLocks/>
              </p:cNvSpPr>
              <p:nvPr/>
            </p:nvSpPr>
            <p:spPr bwMode="auto">
              <a:xfrm>
                <a:off x="2513" y="3013"/>
                <a:ext cx="165" cy="177"/>
              </a:xfrm>
              <a:custGeom>
                <a:avLst/>
                <a:gdLst>
                  <a:gd name="T0" fmla="*/ 0 w 155"/>
                  <a:gd name="T1" fmla="*/ 182 h 170"/>
                  <a:gd name="T2" fmla="*/ 30 w 155"/>
                  <a:gd name="T3" fmla="*/ 167 h 170"/>
                  <a:gd name="T4" fmla="*/ 152 w 155"/>
                  <a:gd name="T5" fmla="*/ 167 h 170"/>
                  <a:gd name="T6" fmla="*/ 152 w 155"/>
                  <a:gd name="T7" fmla="*/ 135 h 170"/>
                  <a:gd name="T8" fmla="*/ 198 w 155"/>
                  <a:gd name="T9" fmla="*/ 118 h 170"/>
                  <a:gd name="T10" fmla="*/ 198 w 155"/>
                  <a:gd name="T11" fmla="*/ 34 h 170"/>
                  <a:gd name="T12" fmla="*/ 327 w 155"/>
                  <a:gd name="T13" fmla="*/ 34 h 170"/>
                  <a:gd name="T14" fmla="*/ 327 w 155"/>
                  <a:gd name="T15" fmla="*/ 0 h 170"/>
                  <a:gd name="T16" fmla="*/ 475 w 155"/>
                  <a:gd name="T17" fmla="*/ 64 h 170"/>
                  <a:gd name="T18" fmla="*/ 400 w 155"/>
                  <a:gd name="T19" fmla="*/ 64 h 170"/>
                  <a:gd name="T20" fmla="*/ 459 w 155"/>
                  <a:gd name="T21" fmla="*/ 336 h 170"/>
                  <a:gd name="T22" fmla="*/ 275 w 155"/>
                  <a:gd name="T23" fmla="*/ 336 h 170"/>
                  <a:gd name="T24" fmla="*/ 250 w 155"/>
                  <a:gd name="T25" fmla="*/ 350 h 170"/>
                  <a:gd name="T26" fmla="*/ 227 w 155"/>
                  <a:gd name="T27" fmla="*/ 336 h 170"/>
                  <a:gd name="T28" fmla="*/ 179 w 155"/>
                  <a:gd name="T29" fmla="*/ 350 h 170"/>
                  <a:gd name="T30" fmla="*/ 152 w 155"/>
                  <a:gd name="T31" fmla="*/ 317 h 170"/>
                  <a:gd name="T32" fmla="*/ 76 w 155"/>
                  <a:gd name="T33" fmla="*/ 302 h 170"/>
                  <a:gd name="T34" fmla="*/ 30 w 155"/>
                  <a:gd name="T35" fmla="*/ 302 h 170"/>
                  <a:gd name="T36" fmla="*/ 0 w 155"/>
                  <a:gd name="T37" fmla="*/ 317 h 170"/>
                  <a:gd name="T38" fmla="*/ 30 w 155"/>
                  <a:gd name="T39" fmla="*/ 251 h 170"/>
                  <a:gd name="T40" fmla="*/ 0 w 155"/>
                  <a:gd name="T41" fmla="*/ 231 h 170"/>
                  <a:gd name="T42" fmla="*/ 30 w 155"/>
                  <a:gd name="T43" fmla="*/ 199 h 170"/>
                  <a:gd name="T44" fmla="*/ 0 w 155"/>
                  <a:gd name="T45" fmla="*/ 182 h 17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55" h="170">
                    <a:moveTo>
                      <a:pt x="0" y="88"/>
                    </a:moveTo>
                    <a:lnTo>
                      <a:pt x="9" y="81"/>
                    </a:lnTo>
                    <a:lnTo>
                      <a:pt x="49" y="81"/>
                    </a:lnTo>
                    <a:lnTo>
                      <a:pt x="49" y="65"/>
                    </a:lnTo>
                    <a:lnTo>
                      <a:pt x="65" y="57"/>
                    </a:lnTo>
                    <a:lnTo>
                      <a:pt x="65" y="16"/>
                    </a:lnTo>
                    <a:lnTo>
                      <a:pt x="106" y="16"/>
                    </a:lnTo>
                    <a:lnTo>
                      <a:pt x="106" y="0"/>
                    </a:lnTo>
                    <a:lnTo>
                      <a:pt x="154" y="32"/>
                    </a:lnTo>
                    <a:lnTo>
                      <a:pt x="130" y="32"/>
                    </a:lnTo>
                    <a:lnTo>
                      <a:pt x="148" y="162"/>
                    </a:lnTo>
                    <a:lnTo>
                      <a:pt x="89" y="162"/>
                    </a:lnTo>
                    <a:lnTo>
                      <a:pt x="81" y="169"/>
                    </a:lnTo>
                    <a:lnTo>
                      <a:pt x="74" y="162"/>
                    </a:lnTo>
                    <a:lnTo>
                      <a:pt x="58" y="169"/>
                    </a:lnTo>
                    <a:lnTo>
                      <a:pt x="49" y="153"/>
                    </a:lnTo>
                    <a:lnTo>
                      <a:pt x="24" y="146"/>
                    </a:lnTo>
                    <a:lnTo>
                      <a:pt x="9" y="146"/>
                    </a:lnTo>
                    <a:lnTo>
                      <a:pt x="0" y="153"/>
                    </a:lnTo>
                    <a:lnTo>
                      <a:pt x="9" y="122"/>
                    </a:lnTo>
                    <a:lnTo>
                      <a:pt x="0" y="112"/>
                    </a:lnTo>
                    <a:lnTo>
                      <a:pt x="9" y="97"/>
                    </a:lnTo>
                    <a:lnTo>
                      <a:pt x="0" y="88"/>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377" name="Freeform 568"/>
              <p:cNvSpPr>
                <a:spLocks/>
              </p:cNvSpPr>
              <p:nvPr/>
            </p:nvSpPr>
            <p:spPr bwMode="auto">
              <a:xfrm>
                <a:off x="2513" y="3004"/>
                <a:ext cx="115" cy="100"/>
              </a:xfrm>
              <a:custGeom>
                <a:avLst/>
                <a:gdLst>
                  <a:gd name="T0" fmla="*/ 0 w 107"/>
                  <a:gd name="T1" fmla="*/ 138 h 98"/>
                  <a:gd name="T2" fmla="*/ 33 w 107"/>
                  <a:gd name="T3" fmla="*/ 127 h 98"/>
                  <a:gd name="T4" fmla="*/ 182 w 107"/>
                  <a:gd name="T5" fmla="*/ 127 h 98"/>
                  <a:gd name="T6" fmla="*/ 182 w 107"/>
                  <a:gd name="T7" fmla="*/ 110 h 98"/>
                  <a:gd name="T8" fmla="*/ 243 w 107"/>
                  <a:gd name="T9" fmla="*/ 94 h 98"/>
                  <a:gd name="T10" fmla="*/ 243 w 107"/>
                  <a:gd name="T11" fmla="*/ 43 h 98"/>
                  <a:gd name="T12" fmla="*/ 387 w 107"/>
                  <a:gd name="T13" fmla="*/ 43 h 98"/>
                  <a:gd name="T14" fmla="*/ 387 w 107"/>
                  <a:gd name="T15" fmla="*/ 9 h 98"/>
                  <a:gd name="T16" fmla="*/ 182 w 107"/>
                  <a:gd name="T17" fmla="*/ 0 h 98"/>
                  <a:gd name="T18" fmla="*/ 146 w 107"/>
                  <a:gd name="T19" fmla="*/ 16 h 98"/>
                  <a:gd name="T20" fmla="*/ 127 w 107"/>
                  <a:gd name="T21" fmla="*/ 43 h 98"/>
                  <a:gd name="T22" fmla="*/ 88 w 107"/>
                  <a:gd name="T23" fmla="*/ 67 h 98"/>
                  <a:gd name="T24" fmla="*/ 0 w 107"/>
                  <a:gd name="T25" fmla="*/ 117 h 98"/>
                  <a:gd name="T26" fmla="*/ 0 w 107"/>
                  <a:gd name="T27" fmla="*/ 138 h 9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7" h="98">
                    <a:moveTo>
                      <a:pt x="0" y="97"/>
                    </a:moveTo>
                    <a:lnTo>
                      <a:pt x="9" y="90"/>
                    </a:lnTo>
                    <a:lnTo>
                      <a:pt x="49" y="90"/>
                    </a:lnTo>
                    <a:lnTo>
                      <a:pt x="49" y="74"/>
                    </a:lnTo>
                    <a:lnTo>
                      <a:pt x="65" y="66"/>
                    </a:lnTo>
                    <a:lnTo>
                      <a:pt x="65" y="25"/>
                    </a:lnTo>
                    <a:lnTo>
                      <a:pt x="106" y="25"/>
                    </a:lnTo>
                    <a:lnTo>
                      <a:pt x="106" y="9"/>
                    </a:lnTo>
                    <a:lnTo>
                      <a:pt x="49" y="0"/>
                    </a:lnTo>
                    <a:lnTo>
                      <a:pt x="40" y="16"/>
                    </a:lnTo>
                    <a:lnTo>
                      <a:pt x="34" y="25"/>
                    </a:lnTo>
                    <a:lnTo>
                      <a:pt x="24" y="49"/>
                    </a:lnTo>
                    <a:lnTo>
                      <a:pt x="0" y="81"/>
                    </a:lnTo>
                    <a:lnTo>
                      <a:pt x="0" y="97"/>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378" name="Freeform 569"/>
              <p:cNvSpPr>
                <a:spLocks/>
              </p:cNvSpPr>
              <p:nvPr/>
            </p:nvSpPr>
            <p:spPr bwMode="auto">
              <a:xfrm>
                <a:off x="2506" y="3165"/>
                <a:ext cx="87" cy="59"/>
              </a:xfrm>
              <a:custGeom>
                <a:avLst/>
                <a:gdLst>
                  <a:gd name="T0" fmla="*/ 8 w 83"/>
                  <a:gd name="T1" fmla="*/ 90 h 57"/>
                  <a:gd name="T2" fmla="*/ 38 w 83"/>
                  <a:gd name="T3" fmla="*/ 90 h 57"/>
                  <a:gd name="T4" fmla="*/ 77 w 83"/>
                  <a:gd name="T5" fmla="*/ 76 h 57"/>
                  <a:gd name="T6" fmla="*/ 97 w 83"/>
                  <a:gd name="T7" fmla="*/ 90 h 57"/>
                  <a:gd name="T8" fmla="*/ 112 w 83"/>
                  <a:gd name="T9" fmla="*/ 76 h 57"/>
                  <a:gd name="T10" fmla="*/ 77 w 83"/>
                  <a:gd name="T11" fmla="*/ 76 h 57"/>
                  <a:gd name="T12" fmla="*/ 8 w 83"/>
                  <a:gd name="T13" fmla="*/ 76 h 57"/>
                  <a:gd name="T14" fmla="*/ 0 w 83"/>
                  <a:gd name="T15" fmla="*/ 41 h 57"/>
                  <a:gd name="T16" fmla="*/ 8 w 83"/>
                  <a:gd name="T17" fmla="*/ 7 h 57"/>
                  <a:gd name="T18" fmla="*/ 38 w 83"/>
                  <a:gd name="T19" fmla="*/ 0 h 57"/>
                  <a:gd name="T20" fmla="*/ 77 w 83"/>
                  <a:gd name="T21" fmla="*/ 0 h 57"/>
                  <a:gd name="T22" fmla="*/ 133 w 83"/>
                  <a:gd name="T23" fmla="*/ 7 h 57"/>
                  <a:gd name="T24" fmla="*/ 153 w 83"/>
                  <a:gd name="T25" fmla="*/ 41 h 57"/>
                  <a:gd name="T26" fmla="*/ 191 w 83"/>
                  <a:gd name="T27" fmla="*/ 102 h 57"/>
                  <a:gd name="T28" fmla="*/ 112 w 83"/>
                  <a:gd name="T29" fmla="*/ 102 h 57"/>
                  <a:gd name="T30" fmla="*/ 8 w 83"/>
                  <a:gd name="T31" fmla="*/ 102 h 57"/>
                  <a:gd name="T32" fmla="*/ 8 w 83"/>
                  <a:gd name="T33" fmla="*/ 90 h 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3" h="57">
                    <a:moveTo>
                      <a:pt x="8" y="48"/>
                    </a:moveTo>
                    <a:lnTo>
                      <a:pt x="17" y="48"/>
                    </a:lnTo>
                    <a:lnTo>
                      <a:pt x="32" y="41"/>
                    </a:lnTo>
                    <a:lnTo>
                      <a:pt x="42" y="48"/>
                    </a:lnTo>
                    <a:lnTo>
                      <a:pt x="48" y="41"/>
                    </a:lnTo>
                    <a:lnTo>
                      <a:pt x="32" y="41"/>
                    </a:lnTo>
                    <a:lnTo>
                      <a:pt x="8" y="41"/>
                    </a:lnTo>
                    <a:lnTo>
                      <a:pt x="0" y="23"/>
                    </a:lnTo>
                    <a:lnTo>
                      <a:pt x="8" y="7"/>
                    </a:lnTo>
                    <a:lnTo>
                      <a:pt x="17" y="0"/>
                    </a:lnTo>
                    <a:lnTo>
                      <a:pt x="32" y="0"/>
                    </a:lnTo>
                    <a:lnTo>
                      <a:pt x="57" y="7"/>
                    </a:lnTo>
                    <a:lnTo>
                      <a:pt x="66" y="23"/>
                    </a:lnTo>
                    <a:lnTo>
                      <a:pt x="82" y="56"/>
                    </a:lnTo>
                    <a:lnTo>
                      <a:pt x="48" y="56"/>
                    </a:lnTo>
                    <a:lnTo>
                      <a:pt x="8" y="56"/>
                    </a:lnTo>
                    <a:lnTo>
                      <a:pt x="8" y="48"/>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379" name="Freeform 570"/>
              <p:cNvSpPr>
                <a:spLocks/>
              </p:cNvSpPr>
              <p:nvPr/>
            </p:nvSpPr>
            <p:spPr bwMode="auto">
              <a:xfrm>
                <a:off x="2539" y="3222"/>
                <a:ext cx="97" cy="70"/>
              </a:xfrm>
              <a:custGeom>
                <a:avLst/>
                <a:gdLst>
                  <a:gd name="T0" fmla="*/ 258 w 91"/>
                  <a:gd name="T1" fmla="*/ 144 h 67"/>
                  <a:gd name="T2" fmla="*/ 287 w 91"/>
                  <a:gd name="T3" fmla="*/ 144 h 67"/>
                  <a:gd name="T4" fmla="*/ 287 w 91"/>
                  <a:gd name="T5" fmla="*/ 126 h 67"/>
                  <a:gd name="T6" fmla="*/ 287 w 91"/>
                  <a:gd name="T7" fmla="*/ 104 h 67"/>
                  <a:gd name="T8" fmla="*/ 287 w 91"/>
                  <a:gd name="T9" fmla="*/ 89 h 67"/>
                  <a:gd name="T10" fmla="*/ 287 w 91"/>
                  <a:gd name="T11" fmla="*/ 71 h 67"/>
                  <a:gd name="T12" fmla="*/ 237 w 91"/>
                  <a:gd name="T13" fmla="*/ 0 h 67"/>
                  <a:gd name="T14" fmla="*/ 182 w 91"/>
                  <a:gd name="T15" fmla="*/ 7 h 67"/>
                  <a:gd name="T16" fmla="*/ 128 w 91"/>
                  <a:gd name="T17" fmla="*/ 7 h 67"/>
                  <a:gd name="T18" fmla="*/ 155 w 91"/>
                  <a:gd name="T19" fmla="*/ 0 h 67"/>
                  <a:gd name="T20" fmla="*/ 48 w 91"/>
                  <a:gd name="T21" fmla="*/ 0 h 67"/>
                  <a:gd name="T22" fmla="*/ 48 w 91"/>
                  <a:gd name="T23" fmla="*/ 7 h 67"/>
                  <a:gd name="T24" fmla="*/ 0 w 91"/>
                  <a:gd name="T25" fmla="*/ 52 h 67"/>
                  <a:gd name="T26" fmla="*/ 80 w 91"/>
                  <a:gd name="T27" fmla="*/ 89 h 67"/>
                  <a:gd name="T28" fmla="*/ 106 w 91"/>
                  <a:gd name="T29" fmla="*/ 71 h 67"/>
                  <a:gd name="T30" fmla="*/ 128 w 91"/>
                  <a:gd name="T31" fmla="*/ 71 h 67"/>
                  <a:gd name="T32" fmla="*/ 182 w 91"/>
                  <a:gd name="T33" fmla="*/ 104 h 67"/>
                  <a:gd name="T34" fmla="*/ 182 w 91"/>
                  <a:gd name="T35" fmla="*/ 126 h 67"/>
                  <a:gd name="T36" fmla="*/ 207 w 91"/>
                  <a:gd name="T37" fmla="*/ 104 h 67"/>
                  <a:gd name="T38" fmla="*/ 237 w 91"/>
                  <a:gd name="T39" fmla="*/ 144 h 67"/>
                  <a:gd name="T40" fmla="*/ 258 w 91"/>
                  <a:gd name="T41" fmla="*/ 144 h 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1" h="67">
                    <a:moveTo>
                      <a:pt x="82" y="66"/>
                    </a:moveTo>
                    <a:lnTo>
                      <a:pt x="90" y="66"/>
                    </a:lnTo>
                    <a:lnTo>
                      <a:pt x="90" y="57"/>
                    </a:lnTo>
                    <a:lnTo>
                      <a:pt x="90" y="48"/>
                    </a:lnTo>
                    <a:lnTo>
                      <a:pt x="90" y="41"/>
                    </a:lnTo>
                    <a:lnTo>
                      <a:pt x="90" y="32"/>
                    </a:lnTo>
                    <a:lnTo>
                      <a:pt x="75" y="0"/>
                    </a:lnTo>
                    <a:lnTo>
                      <a:pt x="57" y="7"/>
                    </a:lnTo>
                    <a:lnTo>
                      <a:pt x="41" y="7"/>
                    </a:lnTo>
                    <a:lnTo>
                      <a:pt x="50" y="0"/>
                    </a:lnTo>
                    <a:lnTo>
                      <a:pt x="16" y="0"/>
                    </a:lnTo>
                    <a:lnTo>
                      <a:pt x="16" y="7"/>
                    </a:lnTo>
                    <a:lnTo>
                      <a:pt x="0" y="25"/>
                    </a:lnTo>
                    <a:lnTo>
                      <a:pt x="25" y="41"/>
                    </a:lnTo>
                    <a:lnTo>
                      <a:pt x="34" y="32"/>
                    </a:lnTo>
                    <a:lnTo>
                      <a:pt x="41" y="32"/>
                    </a:lnTo>
                    <a:lnTo>
                      <a:pt x="57" y="48"/>
                    </a:lnTo>
                    <a:lnTo>
                      <a:pt x="57" y="57"/>
                    </a:lnTo>
                    <a:lnTo>
                      <a:pt x="65" y="48"/>
                    </a:lnTo>
                    <a:lnTo>
                      <a:pt x="75" y="66"/>
                    </a:lnTo>
                    <a:lnTo>
                      <a:pt x="82" y="66"/>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380" name="Freeform 571"/>
              <p:cNvSpPr>
                <a:spLocks/>
              </p:cNvSpPr>
              <p:nvPr/>
            </p:nvSpPr>
            <p:spPr bwMode="auto">
              <a:xfrm>
                <a:off x="2566" y="3256"/>
                <a:ext cx="35" cy="43"/>
              </a:xfrm>
              <a:custGeom>
                <a:avLst/>
                <a:gdLst>
                  <a:gd name="T0" fmla="*/ 0 w 33"/>
                  <a:gd name="T1" fmla="*/ 9 h 41"/>
                  <a:gd name="T2" fmla="*/ 29 w 33"/>
                  <a:gd name="T3" fmla="*/ 0 h 41"/>
                  <a:gd name="T4" fmla="*/ 43 w 33"/>
                  <a:gd name="T5" fmla="*/ 0 h 41"/>
                  <a:gd name="T6" fmla="*/ 91 w 33"/>
                  <a:gd name="T7" fmla="*/ 37 h 41"/>
                  <a:gd name="T8" fmla="*/ 91 w 33"/>
                  <a:gd name="T9" fmla="*/ 56 h 41"/>
                  <a:gd name="T10" fmla="*/ 43 w 33"/>
                  <a:gd name="T11" fmla="*/ 93 h 41"/>
                  <a:gd name="T12" fmla="*/ 29 w 33"/>
                  <a:gd name="T13" fmla="*/ 81 h 41"/>
                  <a:gd name="T14" fmla="*/ 0 w 33"/>
                  <a:gd name="T15" fmla="*/ 81 h 41"/>
                  <a:gd name="T16" fmla="*/ 0 w 33"/>
                  <a:gd name="T17" fmla="*/ 9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41">
                    <a:moveTo>
                      <a:pt x="0" y="9"/>
                    </a:moveTo>
                    <a:lnTo>
                      <a:pt x="9" y="0"/>
                    </a:lnTo>
                    <a:lnTo>
                      <a:pt x="16" y="0"/>
                    </a:lnTo>
                    <a:lnTo>
                      <a:pt x="32" y="16"/>
                    </a:lnTo>
                    <a:lnTo>
                      <a:pt x="32" y="25"/>
                    </a:lnTo>
                    <a:lnTo>
                      <a:pt x="16" y="40"/>
                    </a:lnTo>
                    <a:lnTo>
                      <a:pt x="9" y="34"/>
                    </a:lnTo>
                    <a:lnTo>
                      <a:pt x="0" y="34"/>
                    </a:lnTo>
                    <a:lnTo>
                      <a:pt x="0" y="9"/>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381" name="Freeform 572"/>
              <p:cNvSpPr>
                <a:spLocks/>
              </p:cNvSpPr>
              <p:nvPr/>
            </p:nvSpPr>
            <p:spPr bwMode="auto">
              <a:xfrm>
                <a:off x="2583" y="3273"/>
                <a:ext cx="63" cy="60"/>
              </a:xfrm>
              <a:custGeom>
                <a:avLst/>
                <a:gdLst>
                  <a:gd name="T0" fmla="*/ 189 w 59"/>
                  <a:gd name="T1" fmla="*/ 76 h 59"/>
                  <a:gd name="T2" fmla="*/ 189 w 59"/>
                  <a:gd name="T3" fmla="*/ 60 h 59"/>
                  <a:gd name="T4" fmla="*/ 133 w 59"/>
                  <a:gd name="T5" fmla="*/ 51 h 59"/>
                  <a:gd name="T6" fmla="*/ 133 w 59"/>
                  <a:gd name="T7" fmla="*/ 18 h 59"/>
                  <a:gd name="T8" fmla="*/ 110 w 59"/>
                  <a:gd name="T9" fmla="*/ 18 h 59"/>
                  <a:gd name="T10" fmla="*/ 79 w 59"/>
                  <a:gd name="T11" fmla="*/ 0 h 59"/>
                  <a:gd name="T12" fmla="*/ 49 w 59"/>
                  <a:gd name="T13" fmla="*/ 9 h 59"/>
                  <a:gd name="T14" fmla="*/ 0 w 59"/>
                  <a:gd name="T15" fmla="*/ 24 h 59"/>
                  <a:gd name="T16" fmla="*/ 133 w 59"/>
                  <a:gd name="T17" fmla="*/ 76 h 59"/>
                  <a:gd name="T18" fmla="*/ 189 w 59"/>
                  <a:gd name="T19" fmla="*/ 76 h 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9" h="59">
                    <a:moveTo>
                      <a:pt x="58" y="58"/>
                    </a:moveTo>
                    <a:lnTo>
                      <a:pt x="58" y="42"/>
                    </a:lnTo>
                    <a:lnTo>
                      <a:pt x="41" y="33"/>
                    </a:lnTo>
                    <a:lnTo>
                      <a:pt x="41" y="18"/>
                    </a:lnTo>
                    <a:lnTo>
                      <a:pt x="34" y="18"/>
                    </a:lnTo>
                    <a:lnTo>
                      <a:pt x="24" y="0"/>
                    </a:lnTo>
                    <a:lnTo>
                      <a:pt x="16" y="9"/>
                    </a:lnTo>
                    <a:lnTo>
                      <a:pt x="0" y="24"/>
                    </a:lnTo>
                    <a:lnTo>
                      <a:pt x="41" y="58"/>
                    </a:lnTo>
                    <a:lnTo>
                      <a:pt x="58" y="58"/>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382" name="Freeform 573"/>
              <p:cNvSpPr>
                <a:spLocks/>
              </p:cNvSpPr>
              <p:nvPr/>
            </p:nvSpPr>
            <p:spPr bwMode="auto">
              <a:xfrm>
                <a:off x="2737" y="3240"/>
                <a:ext cx="28" cy="67"/>
              </a:xfrm>
              <a:custGeom>
                <a:avLst/>
                <a:gdLst>
                  <a:gd name="T0" fmla="*/ 62 w 26"/>
                  <a:gd name="T1" fmla="*/ 0 h 65"/>
                  <a:gd name="T2" fmla="*/ 0 w 26"/>
                  <a:gd name="T3" fmla="*/ 0 h 65"/>
                  <a:gd name="T4" fmla="*/ 34 w 26"/>
                  <a:gd name="T5" fmla="*/ 49 h 65"/>
                  <a:gd name="T6" fmla="*/ 62 w 26"/>
                  <a:gd name="T7" fmla="*/ 95 h 65"/>
                  <a:gd name="T8" fmla="*/ 62 w 26"/>
                  <a:gd name="T9" fmla="*/ 109 h 65"/>
                  <a:gd name="T10" fmla="*/ 94 w 26"/>
                  <a:gd name="T11" fmla="*/ 109 h 65"/>
                  <a:gd name="T12" fmla="*/ 94 w 26"/>
                  <a:gd name="T13" fmla="*/ 49 h 65"/>
                  <a:gd name="T14" fmla="*/ 94 w 26"/>
                  <a:gd name="T15" fmla="*/ 15 h 65"/>
                  <a:gd name="T16" fmla="*/ 62 w 26"/>
                  <a:gd name="T17" fmla="*/ 8 h 65"/>
                  <a:gd name="T18" fmla="*/ 62 w 26"/>
                  <a:gd name="T19" fmla="*/ 0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65">
                    <a:moveTo>
                      <a:pt x="17" y="0"/>
                    </a:moveTo>
                    <a:lnTo>
                      <a:pt x="0" y="0"/>
                    </a:lnTo>
                    <a:lnTo>
                      <a:pt x="9" y="31"/>
                    </a:lnTo>
                    <a:lnTo>
                      <a:pt x="17" y="55"/>
                    </a:lnTo>
                    <a:lnTo>
                      <a:pt x="17" y="64"/>
                    </a:lnTo>
                    <a:lnTo>
                      <a:pt x="25" y="64"/>
                    </a:lnTo>
                    <a:lnTo>
                      <a:pt x="25" y="31"/>
                    </a:lnTo>
                    <a:lnTo>
                      <a:pt x="25" y="15"/>
                    </a:lnTo>
                    <a:lnTo>
                      <a:pt x="17" y="8"/>
                    </a:lnTo>
                    <a:lnTo>
                      <a:pt x="17" y="0"/>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383" name="Freeform 574"/>
              <p:cNvSpPr>
                <a:spLocks/>
              </p:cNvSpPr>
              <p:nvPr/>
            </p:nvSpPr>
            <p:spPr bwMode="auto">
              <a:xfrm>
                <a:off x="2869" y="3359"/>
                <a:ext cx="24" cy="17"/>
              </a:xfrm>
              <a:custGeom>
                <a:avLst/>
                <a:gdLst>
                  <a:gd name="T0" fmla="*/ 45 w 23"/>
                  <a:gd name="T1" fmla="*/ 0 h 17"/>
                  <a:gd name="T2" fmla="*/ 45 w 23"/>
                  <a:gd name="T3" fmla="*/ 16 h 17"/>
                  <a:gd name="T4" fmla="*/ 6 w 23"/>
                  <a:gd name="T5" fmla="*/ 16 h 17"/>
                  <a:gd name="T6" fmla="*/ 0 w 23"/>
                  <a:gd name="T7" fmla="*/ 16 h 17"/>
                  <a:gd name="T8" fmla="*/ 6 w 23"/>
                  <a:gd name="T9" fmla="*/ 0 h 17"/>
                  <a:gd name="T10" fmla="*/ 45 w 23"/>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 h="17">
                    <a:moveTo>
                      <a:pt x="22" y="0"/>
                    </a:moveTo>
                    <a:lnTo>
                      <a:pt x="22" y="16"/>
                    </a:lnTo>
                    <a:lnTo>
                      <a:pt x="6" y="16"/>
                    </a:lnTo>
                    <a:lnTo>
                      <a:pt x="0" y="16"/>
                    </a:lnTo>
                    <a:lnTo>
                      <a:pt x="6" y="0"/>
                    </a:lnTo>
                    <a:lnTo>
                      <a:pt x="22" y="0"/>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384" name="Freeform 575"/>
              <p:cNvSpPr>
                <a:spLocks/>
              </p:cNvSpPr>
              <p:nvPr/>
            </p:nvSpPr>
            <p:spPr bwMode="auto">
              <a:xfrm>
                <a:off x="2892" y="3341"/>
                <a:ext cx="104" cy="119"/>
              </a:xfrm>
              <a:custGeom>
                <a:avLst/>
                <a:gdLst>
                  <a:gd name="T0" fmla="*/ 158 w 99"/>
                  <a:gd name="T1" fmla="*/ 9 h 115"/>
                  <a:gd name="T2" fmla="*/ 158 w 99"/>
                  <a:gd name="T3" fmla="*/ 42 h 115"/>
                  <a:gd name="T4" fmla="*/ 59 w 99"/>
                  <a:gd name="T5" fmla="*/ 36 h 115"/>
                  <a:gd name="T6" fmla="*/ 59 w 99"/>
                  <a:gd name="T7" fmla="*/ 58 h 115"/>
                  <a:gd name="T8" fmla="*/ 80 w 99"/>
                  <a:gd name="T9" fmla="*/ 42 h 115"/>
                  <a:gd name="T10" fmla="*/ 97 w 99"/>
                  <a:gd name="T11" fmla="*/ 58 h 115"/>
                  <a:gd name="T12" fmla="*/ 97 w 99"/>
                  <a:gd name="T13" fmla="*/ 75 h 115"/>
                  <a:gd name="T14" fmla="*/ 97 w 99"/>
                  <a:gd name="T15" fmla="*/ 138 h 115"/>
                  <a:gd name="T16" fmla="*/ 42 w 99"/>
                  <a:gd name="T17" fmla="*/ 138 h 115"/>
                  <a:gd name="T18" fmla="*/ 9 w 99"/>
                  <a:gd name="T19" fmla="*/ 150 h 115"/>
                  <a:gd name="T20" fmla="*/ 9 w 99"/>
                  <a:gd name="T21" fmla="*/ 166 h 115"/>
                  <a:gd name="T22" fmla="*/ 0 w 99"/>
                  <a:gd name="T23" fmla="*/ 166 h 115"/>
                  <a:gd name="T24" fmla="*/ 0 w 99"/>
                  <a:gd name="T25" fmla="*/ 181 h 115"/>
                  <a:gd name="T26" fmla="*/ 42 w 99"/>
                  <a:gd name="T27" fmla="*/ 211 h 115"/>
                  <a:gd name="T28" fmla="*/ 42 w 99"/>
                  <a:gd name="T29" fmla="*/ 197 h 115"/>
                  <a:gd name="T30" fmla="*/ 59 w 99"/>
                  <a:gd name="T31" fmla="*/ 197 h 115"/>
                  <a:gd name="T32" fmla="*/ 97 w 99"/>
                  <a:gd name="T33" fmla="*/ 197 h 115"/>
                  <a:gd name="T34" fmla="*/ 141 w 99"/>
                  <a:gd name="T35" fmla="*/ 181 h 115"/>
                  <a:gd name="T36" fmla="*/ 158 w 99"/>
                  <a:gd name="T37" fmla="*/ 138 h 115"/>
                  <a:gd name="T38" fmla="*/ 194 w 99"/>
                  <a:gd name="T39" fmla="*/ 106 h 115"/>
                  <a:gd name="T40" fmla="*/ 236 w 99"/>
                  <a:gd name="T41" fmla="*/ 0 h 115"/>
                  <a:gd name="T42" fmla="*/ 183 w 99"/>
                  <a:gd name="T43" fmla="*/ 9 h 115"/>
                  <a:gd name="T44" fmla="*/ 158 w 99"/>
                  <a:gd name="T45" fmla="*/ 9 h 11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99" h="115">
                    <a:moveTo>
                      <a:pt x="65" y="9"/>
                    </a:moveTo>
                    <a:lnTo>
                      <a:pt x="65" y="24"/>
                    </a:lnTo>
                    <a:lnTo>
                      <a:pt x="25" y="18"/>
                    </a:lnTo>
                    <a:lnTo>
                      <a:pt x="25" y="33"/>
                    </a:lnTo>
                    <a:lnTo>
                      <a:pt x="33" y="24"/>
                    </a:lnTo>
                    <a:lnTo>
                      <a:pt x="41" y="33"/>
                    </a:lnTo>
                    <a:lnTo>
                      <a:pt x="41" y="41"/>
                    </a:lnTo>
                    <a:lnTo>
                      <a:pt x="41" y="74"/>
                    </a:lnTo>
                    <a:lnTo>
                      <a:pt x="18" y="74"/>
                    </a:lnTo>
                    <a:lnTo>
                      <a:pt x="9" y="81"/>
                    </a:lnTo>
                    <a:lnTo>
                      <a:pt x="9" y="90"/>
                    </a:lnTo>
                    <a:lnTo>
                      <a:pt x="0" y="90"/>
                    </a:lnTo>
                    <a:lnTo>
                      <a:pt x="0" y="98"/>
                    </a:lnTo>
                    <a:lnTo>
                      <a:pt x="18" y="114"/>
                    </a:lnTo>
                    <a:lnTo>
                      <a:pt x="18" y="106"/>
                    </a:lnTo>
                    <a:lnTo>
                      <a:pt x="25" y="106"/>
                    </a:lnTo>
                    <a:lnTo>
                      <a:pt x="41" y="106"/>
                    </a:lnTo>
                    <a:lnTo>
                      <a:pt x="58" y="98"/>
                    </a:lnTo>
                    <a:lnTo>
                      <a:pt x="65" y="74"/>
                    </a:lnTo>
                    <a:lnTo>
                      <a:pt x="81" y="58"/>
                    </a:lnTo>
                    <a:lnTo>
                      <a:pt x="98" y="0"/>
                    </a:lnTo>
                    <a:lnTo>
                      <a:pt x="75" y="9"/>
                    </a:lnTo>
                    <a:lnTo>
                      <a:pt x="65" y="9"/>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385" name="Freeform 576"/>
              <p:cNvSpPr>
                <a:spLocks/>
              </p:cNvSpPr>
              <p:nvPr/>
            </p:nvSpPr>
            <p:spPr bwMode="auto">
              <a:xfrm>
                <a:off x="3132" y="3400"/>
                <a:ext cx="27" cy="25"/>
              </a:xfrm>
              <a:custGeom>
                <a:avLst/>
                <a:gdLst>
                  <a:gd name="T0" fmla="*/ 47 w 26"/>
                  <a:gd name="T1" fmla="*/ 46 h 24"/>
                  <a:gd name="T2" fmla="*/ 9 w 26"/>
                  <a:gd name="T3" fmla="*/ 46 h 24"/>
                  <a:gd name="T4" fmla="*/ 0 w 26"/>
                  <a:gd name="T5" fmla="*/ 46 h 24"/>
                  <a:gd name="T6" fmla="*/ 9 w 26"/>
                  <a:gd name="T7" fmla="*/ 7 h 24"/>
                  <a:gd name="T8" fmla="*/ 47 w 26"/>
                  <a:gd name="T9" fmla="*/ 0 h 24"/>
                  <a:gd name="T10" fmla="*/ 47 w 26"/>
                  <a:gd name="T11" fmla="*/ 34 h 24"/>
                  <a:gd name="T12" fmla="*/ 47 w 26"/>
                  <a:gd name="T13" fmla="*/ 46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24">
                    <a:moveTo>
                      <a:pt x="25" y="23"/>
                    </a:moveTo>
                    <a:lnTo>
                      <a:pt x="9" y="23"/>
                    </a:lnTo>
                    <a:lnTo>
                      <a:pt x="0" y="23"/>
                    </a:lnTo>
                    <a:lnTo>
                      <a:pt x="9" y="7"/>
                    </a:lnTo>
                    <a:lnTo>
                      <a:pt x="25" y="0"/>
                    </a:lnTo>
                    <a:lnTo>
                      <a:pt x="25" y="16"/>
                    </a:lnTo>
                    <a:lnTo>
                      <a:pt x="25" y="23"/>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386" name="Freeform 577"/>
              <p:cNvSpPr>
                <a:spLocks/>
              </p:cNvSpPr>
              <p:nvPr/>
            </p:nvSpPr>
            <p:spPr bwMode="auto">
              <a:xfrm>
                <a:off x="3140" y="3423"/>
                <a:ext cx="19" cy="27"/>
              </a:xfrm>
              <a:custGeom>
                <a:avLst/>
                <a:gdLst>
                  <a:gd name="T0" fmla="*/ 118 w 17"/>
                  <a:gd name="T1" fmla="*/ 0 h 26"/>
                  <a:gd name="T2" fmla="*/ 118 w 17"/>
                  <a:gd name="T3" fmla="*/ 9 h 26"/>
                  <a:gd name="T4" fmla="*/ 0 w 17"/>
                  <a:gd name="T5" fmla="*/ 47 h 26"/>
                  <a:gd name="T6" fmla="*/ 0 w 17"/>
                  <a:gd name="T7" fmla="*/ 9 h 26"/>
                  <a:gd name="T8" fmla="*/ 0 w 17"/>
                  <a:gd name="T9" fmla="*/ 0 h 26"/>
                  <a:gd name="T10" fmla="*/ 118 w 17"/>
                  <a:gd name="T11" fmla="*/ 0 h 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26">
                    <a:moveTo>
                      <a:pt x="16" y="0"/>
                    </a:moveTo>
                    <a:lnTo>
                      <a:pt x="16" y="9"/>
                    </a:lnTo>
                    <a:lnTo>
                      <a:pt x="0" y="25"/>
                    </a:lnTo>
                    <a:lnTo>
                      <a:pt x="0" y="9"/>
                    </a:lnTo>
                    <a:lnTo>
                      <a:pt x="0" y="0"/>
                    </a:lnTo>
                    <a:lnTo>
                      <a:pt x="16" y="0"/>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387" name="Freeform 578"/>
              <p:cNvSpPr>
                <a:spLocks/>
              </p:cNvSpPr>
              <p:nvPr/>
            </p:nvSpPr>
            <p:spPr bwMode="auto">
              <a:xfrm>
                <a:off x="2901" y="3618"/>
                <a:ext cx="182" cy="169"/>
              </a:xfrm>
              <a:custGeom>
                <a:avLst/>
                <a:gdLst>
                  <a:gd name="T0" fmla="*/ 154 w 172"/>
                  <a:gd name="T1" fmla="*/ 311 h 163"/>
                  <a:gd name="T2" fmla="*/ 135 w 172"/>
                  <a:gd name="T3" fmla="*/ 280 h 163"/>
                  <a:gd name="T4" fmla="*/ 88 w 172"/>
                  <a:gd name="T5" fmla="*/ 191 h 163"/>
                  <a:gd name="T6" fmla="*/ 88 w 172"/>
                  <a:gd name="T7" fmla="*/ 144 h 163"/>
                  <a:gd name="T8" fmla="*/ 0 w 172"/>
                  <a:gd name="T9" fmla="*/ 9 h 163"/>
                  <a:gd name="T10" fmla="*/ 0 w 172"/>
                  <a:gd name="T11" fmla="*/ 0 h 163"/>
                  <a:gd name="T12" fmla="*/ 42 w 172"/>
                  <a:gd name="T13" fmla="*/ 0 h 163"/>
                  <a:gd name="T14" fmla="*/ 88 w 172"/>
                  <a:gd name="T15" fmla="*/ 0 h 163"/>
                  <a:gd name="T16" fmla="*/ 224 w 172"/>
                  <a:gd name="T17" fmla="*/ 9 h 163"/>
                  <a:gd name="T18" fmla="*/ 270 w 172"/>
                  <a:gd name="T19" fmla="*/ 9 h 163"/>
                  <a:gd name="T20" fmla="*/ 361 w 172"/>
                  <a:gd name="T21" fmla="*/ 34 h 163"/>
                  <a:gd name="T22" fmla="*/ 404 w 172"/>
                  <a:gd name="T23" fmla="*/ 9 h 163"/>
                  <a:gd name="T24" fmla="*/ 426 w 172"/>
                  <a:gd name="T25" fmla="*/ 0 h 163"/>
                  <a:gd name="T26" fmla="*/ 477 w 172"/>
                  <a:gd name="T27" fmla="*/ 9 h 163"/>
                  <a:gd name="T28" fmla="*/ 426 w 172"/>
                  <a:gd name="T29" fmla="*/ 45 h 163"/>
                  <a:gd name="T30" fmla="*/ 404 w 172"/>
                  <a:gd name="T31" fmla="*/ 34 h 163"/>
                  <a:gd name="T32" fmla="*/ 332 w 172"/>
                  <a:gd name="T33" fmla="*/ 34 h 163"/>
                  <a:gd name="T34" fmla="*/ 311 w 172"/>
                  <a:gd name="T35" fmla="*/ 124 h 163"/>
                  <a:gd name="T36" fmla="*/ 294 w 172"/>
                  <a:gd name="T37" fmla="*/ 144 h 163"/>
                  <a:gd name="T38" fmla="*/ 294 w 172"/>
                  <a:gd name="T39" fmla="*/ 202 h 163"/>
                  <a:gd name="T40" fmla="*/ 294 w 172"/>
                  <a:gd name="T41" fmla="*/ 298 h 163"/>
                  <a:gd name="T42" fmla="*/ 245 w 172"/>
                  <a:gd name="T43" fmla="*/ 311 h 163"/>
                  <a:gd name="T44" fmla="*/ 199 w 172"/>
                  <a:gd name="T45" fmla="*/ 311 h 163"/>
                  <a:gd name="T46" fmla="*/ 182 w 172"/>
                  <a:gd name="T47" fmla="*/ 298 h 163"/>
                  <a:gd name="T48" fmla="*/ 154 w 172"/>
                  <a:gd name="T49" fmla="*/ 311 h 16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2" h="163">
                    <a:moveTo>
                      <a:pt x="56" y="162"/>
                    </a:moveTo>
                    <a:lnTo>
                      <a:pt x="49" y="146"/>
                    </a:lnTo>
                    <a:lnTo>
                      <a:pt x="32" y="99"/>
                    </a:lnTo>
                    <a:lnTo>
                      <a:pt x="32" y="75"/>
                    </a:lnTo>
                    <a:lnTo>
                      <a:pt x="0" y="9"/>
                    </a:lnTo>
                    <a:lnTo>
                      <a:pt x="0" y="0"/>
                    </a:lnTo>
                    <a:lnTo>
                      <a:pt x="16" y="0"/>
                    </a:lnTo>
                    <a:lnTo>
                      <a:pt x="32" y="0"/>
                    </a:lnTo>
                    <a:lnTo>
                      <a:pt x="81" y="9"/>
                    </a:lnTo>
                    <a:lnTo>
                      <a:pt x="97" y="9"/>
                    </a:lnTo>
                    <a:lnTo>
                      <a:pt x="130" y="16"/>
                    </a:lnTo>
                    <a:lnTo>
                      <a:pt x="146" y="9"/>
                    </a:lnTo>
                    <a:lnTo>
                      <a:pt x="153" y="0"/>
                    </a:lnTo>
                    <a:lnTo>
                      <a:pt x="171" y="9"/>
                    </a:lnTo>
                    <a:lnTo>
                      <a:pt x="153" y="25"/>
                    </a:lnTo>
                    <a:lnTo>
                      <a:pt x="146" y="16"/>
                    </a:lnTo>
                    <a:lnTo>
                      <a:pt x="121" y="16"/>
                    </a:lnTo>
                    <a:lnTo>
                      <a:pt x="112" y="65"/>
                    </a:lnTo>
                    <a:lnTo>
                      <a:pt x="106" y="75"/>
                    </a:lnTo>
                    <a:lnTo>
                      <a:pt x="106" y="106"/>
                    </a:lnTo>
                    <a:lnTo>
                      <a:pt x="106" y="155"/>
                    </a:lnTo>
                    <a:lnTo>
                      <a:pt x="89" y="162"/>
                    </a:lnTo>
                    <a:lnTo>
                      <a:pt x="72" y="162"/>
                    </a:lnTo>
                    <a:lnTo>
                      <a:pt x="66" y="155"/>
                    </a:lnTo>
                    <a:lnTo>
                      <a:pt x="56" y="162"/>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388" name="Freeform 579"/>
              <p:cNvSpPr>
                <a:spLocks/>
              </p:cNvSpPr>
              <p:nvPr/>
            </p:nvSpPr>
            <p:spPr bwMode="auto">
              <a:xfrm>
                <a:off x="2901" y="3465"/>
                <a:ext cx="171" cy="170"/>
              </a:xfrm>
              <a:custGeom>
                <a:avLst/>
                <a:gdLst>
                  <a:gd name="T0" fmla="*/ 0 w 162"/>
                  <a:gd name="T1" fmla="*/ 311 h 163"/>
                  <a:gd name="T2" fmla="*/ 41 w 162"/>
                  <a:gd name="T3" fmla="*/ 311 h 163"/>
                  <a:gd name="T4" fmla="*/ 84 w 162"/>
                  <a:gd name="T5" fmla="*/ 311 h 163"/>
                  <a:gd name="T6" fmla="*/ 216 w 162"/>
                  <a:gd name="T7" fmla="*/ 333 h 163"/>
                  <a:gd name="T8" fmla="*/ 255 w 162"/>
                  <a:gd name="T9" fmla="*/ 333 h 163"/>
                  <a:gd name="T10" fmla="*/ 347 w 162"/>
                  <a:gd name="T11" fmla="*/ 347 h 163"/>
                  <a:gd name="T12" fmla="*/ 388 w 162"/>
                  <a:gd name="T13" fmla="*/ 333 h 163"/>
                  <a:gd name="T14" fmla="*/ 347 w 162"/>
                  <a:gd name="T15" fmla="*/ 295 h 163"/>
                  <a:gd name="T16" fmla="*/ 347 w 162"/>
                  <a:gd name="T17" fmla="*/ 210 h 163"/>
                  <a:gd name="T18" fmla="*/ 425 w 162"/>
                  <a:gd name="T19" fmla="*/ 192 h 163"/>
                  <a:gd name="T20" fmla="*/ 407 w 162"/>
                  <a:gd name="T21" fmla="*/ 138 h 163"/>
                  <a:gd name="T22" fmla="*/ 347 w 162"/>
                  <a:gd name="T23" fmla="*/ 156 h 163"/>
                  <a:gd name="T24" fmla="*/ 347 w 162"/>
                  <a:gd name="T25" fmla="*/ 138 h 163"/>
                  <a:gd name="T26" fmla="*/ 366 w 162"/>
                  <a:gd name="T27" fmla="*/ 127 h 163"/>
                  <a:gd name="T28" fmla="*/ 347 w 162"/>
                  <a:gd name="T29" fmla="*/ 104 h 163"/>
                  <a:gd name="T30" fmla="*/ 347 w 162"/>
                  <a:gd name="T31" fmla="*/ 51 h 163"/>
                  <a:gd name="T32" fmla="*/ 298 w 162"/>
                  <a:gd name="T33" fmla="*/ 35 h 163"/>
                  <a:gd name="T34" fmla="*/ 255 w 162"/>
                  <a:gd name="T35" fmla="*/ 35 h 163"/>
                  <a:gd name="T36" fmla="*/ 255 w 162"/>
                  <a:gd name="T37" fmla="*/ 51 h 163"/>
                  <a:gd name="T38" fmla="*/ 216 w 162"/>
                  <a:gd name="T39" fmla="*/ 74 h 163"/>
                  <a:gd name="T40" fmla="*/ 175 w 162"/>
                  <a:gd name="T41" fmla="*/ 35 h 163"/>
                  <a:gd name="T42" fmla="*/ 175 w 162"/>
                  <a:gd name="T43" fmla="*/ 0 h 163"/>
                  <a:gd name="T44" fmla="*/ 148 w 162"/>
                  <a:gd name="T45" fmla="*/ 0 h 163"/>
                  <a:gd name="T46" fmla="*/ 63 w 162"/>
                  <a:gd name="T47" fmla="*/ 0 h 163"/>
                  <a:gd name="T48" fmla="*/ 27 w 162"/>
                  <a:gd name="T49" fmla="*/ 9 h 163"/>
                  <a:gd name="T50" fmla="*/ 41 w 162"/>
                  <a:gd name="T51" fmla="*/ 74 h 163"/>
                  <a:gd name="T52" fmla="*/ 41 w 162"/>
                  <a:gd name="T53" fmla="*/ 84 h 163"/>
                  <a:gd name="T54" fmla="*/ 63 w 162"/>
                  <a:gd name="T55" fmla="*/ 156 h 163"/>
                  <a:gd name="T56" fmla="*/ 63 w 162"/>
                  <a:gd name="T57" fmla="*/ 192 h 163"/>
                  <a:gd name="T58" fmla="*/ 27 w 162"/>
                  <a:gd name="T59" fmla="*/ 210 h 163"/>
                  <a:gd name="T60" fmla="*/ 0 w 162"/>
                  <a:gd name="T61" fmla="*/ 281 h 163"/>
                  <a:gd name="T62" fmla="*/ 0 w 162"/>
                  <a:gd name="T63" fmla="*/ 311 h 1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62" h="163">
                    <a:moveTo>
                      <a:pt x="0" y="146"/>
                    </a:moveTo>
                    <a:lnTo>
                      <a:pt x="16" y="146"/>
                    </a:lnTo>
                    <a:lnTo>
                      <a:pt x="32" y="146"/>
                    </a:lnTo>
                    <a:lnTo>
                      <a:pt x="81" y="155"/>
                    </a:lnTo>
                    <a:lnTo>
                      <a:pt x="97" y="155"/>
                    </a:lnTo>
                    <a:lnTo>
                      <a:pt x="130" y="162"/>
                    </a:lnTo>
                    <a:lnTo>
                      <a:pt x="146" y="155"/>
                    </a:lnTo>
                    <a:lnTo>
                      <a:pt x="130" y="139"/>
                    </a:lnTo>
                    <a:lnTo>
                      <a:pt x="130" y="99"/>
                    </a:lnTo>
                    <a:lnTo>
                      <a:pt x="161" y="90"/>
                    </a:lnTo>
                    <a:lnTo>
                      <a:pt x="153" y="65"/>
                    </a:lnTo>
                    <a:lnTo>
                      <a:pt x="130" y="74"/>
                    </a:lnTo>
                    <a:lnTo>
                      <a:pt x="130" y="65"/>
                    </a:lnTo>
                    <a:lnTo>
                      <a:pt x="137" y="59"/>
                    </a:lnTo>
                    <a:lnTo>
                      <a:pt x="130" y="50"/>
                    </a:lnTo>
                    <a:lnTo>
                      <a:pt x="130" y="25"/>
                    </a:lnTo>
                    <a:lnTo>
                      <a:pt x="112" y="17"/>
                    </a:lnTo>
                    <a:lnTo>
                      <a:pt x="97" y="17"/>
                    </a:lnTo>
                    <a:lnTo>
                      <a:pt x="97" y="25"/>
                    </a:lnTo>
                    <a:lnTo>
                      <a:pt x="81" y="34"/>
                    </a:lnTo>
                    <a:lnTo>
                      <a:pt x="66" y="17"/>
                    </a:lnTo>
                    <a:lnTo>
                      <a:pt x="66" y="0"/>
                    </a:lnTo>
                    <a:lnTo>
                      <a:pt x="56" y="0"/>
                    </a:lnTo>
                    <a:lnTo>
                      <a:pt x="24" y="0"/>
                    </a:lnTo>
                    <a:lnTo>
                      <a:pt x="9" y="9"/>
                    </a:lnTo>
                    <a:lnTo>
                      <a:pt x="16" y="34"/>
                    </a:lnTo>
                    <a:lnTo>
                      <a:pt x="16" y="40"/>
                    </a:lnTo>
                    <a:lnTo>
                      <a:pt x="24" y="74"/>
                    </a:lnTo>
                    <a:lnTo>
                      <a:pt x="24" y="90"/>
                    </a:lnTo>
                    <a:lnTo>
                      <a:pt x="9" y="99"/>
                    </a:lnTo>
                    <a:lnTo>
                      <a:pt x="0" y="131"/>
                    </a:lnTo>
                    <a:lnTo>
                      <a:pt x="0" y="146"/>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389" name="Freeform 580"/>
              <p:cNvSpPr>
                <a:spLocks/>
              </p:cNvSpPr>
              <p:nvPr/>
            </p:nvSpPr>
            <p:spPr bwMode="auto">
              <a:xfrm>
                <a:off x="2911" y="3449"/>
                <a:ext cx="18" cy="19"/>
              </a:xfrm>
              <a:custGeom>
                <a:avLst/>
                <a:gdLst>
                  <a:gd name="T0" fmla="*/ 42 w 17"/>
                  <a:gd name="T1" fmla="*/ 0 h 17"/>
                  <a:gd name="T2" fmla="*/ 0 w 17"/>
                  <a:gd name="T3" fmla="*/ 118 h 17"/>
                  <a:gd name="T4" fmla="*/ 0 w 17"/>
                  <a:gd name="T5" fmla="*/ 56 h 17"/>
                  <a:gd name="T6" fmla="*/ 0 w 17"/>
                  <a:gd name="T7" fmla="*/ 0 h 17"/>
                  <a:gd name="T8" fmla="*/ 42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16" y="0"/>
                    </a:moveTo>
                    <a:lnTo>
                      <a:pt x="0" y="16"/>
                    </a:lnTo>
                    <a:lnTo>
                      <a:pt x="0" y="8"/>
                    </a:lnTo>
                    <a:lnTo>
                      <a:pt x="0" y="0"/>
                    </a:lnTo>
                    <a:lnTo>
                      <a:pt x="16" y="0"/>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390" name="Freeform 581"/>
              <p:cNvSpPr>
                <a:spLocks/>
              </p:cNvSpPr>
              <p:nvPr/>
            </p:nvSpPr>
            <p:spPr bwMode="auto">
              <a:xfrm>
                <a:off x="2911" y="3449"/>
                <a:ext cx="18" cy="19"/>
              </a:xfrm>
              <a:custGeom>
                <a:avLst/>
                <a:gdLst>
                  <a:gd name="T0" fmla="*/ 42 w 17"/>
                  <a:gd name="T1" fmla="*/ 0 h 17"/>
                  <a:gd name="T2" fmla="*/ 0 w 17"/>
                  <a:gd name="T3" fmla="*/ 118 h 17"/>
                  <a:gd name="T4" fmla="*/ 0 w 17"/>
                  <a:gd name="T5" fmla="*/ 56 h 17"/>
                  <a:gd name="T6" fmla="*/ 0 w 17"/>
                  <a:gd name="T7" fmla="*/ 0 h 17"/>
                  <a:gd name="T8" fmla="*/ 42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16" y="0"/>
                    </a:moveTo>
                    <a:lnTo>
                      <a:pt x="0" y="16"/>
                    </a:lnTo>
                    <a:lnTo>
                      <a:pt x="0" y="8"/>
                    </a:lnTo>
                    <a:lnTo>
                      <a:pt x="0" y="0"/>
                    </a:lnTo>
                    <a:lnTo>
                      <a:pt x="16" y="0"/>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391" name="Freeform 582"/>
              <p:cNvSpPr>
                <a:spLocks/>
              </p:cNvSpPr>
              <p:nvPr/>
            </p:nvSpPr>
            <p:spPr bwMode="auto">
              <a:xfrm>
                <a:off x="2961" y="3685"/>
                <a:ext cx="224" cy="194"/>
              </a:xfrm>
              <a:custGeom>
                <a:avLst/>
                <a:gdLst>
                  <a:gd name="T0" fmla="*/ 488 w 213"/>
                  <a:gd name="T1" fmla="*/ 10 h 188"/>
                  <a:gd name="T2" fmla="*/ 498 w 213"/>
                  <a:gd name="T3" fmla="*/ 100 h 188"/>
                  <a:gd name="T4" fmla="*/ 488 w 213"/>
                  <a:gd name="T5" fmla="*/ 100 h 188"/>
                  <a:gd name="T6" fmla="*/ 465 w 213"/>
                  <a:gd name="T7" fmla="*/ 112 h 188"/>
                  <a:gd name="T8" fmla="*/ 488 w 213"/>
                  <a:gd name="T9" fmla="*/ 130 h 188"/>
                  <a:gd name="T10" fmla="*/ 498 w 213"/>
                  <a:gd name="T11" fmla="*/ 112 h 188"/>
                  <a:gd name="T12" fmla="*/ 524 w 213"/>
                  <a:gd name="T13" fmla="*/ 112 h 188"/>
                  <a:gd name="T14" fmla="*/ 524 w 213"/>
                  <a:gd name="T15" fmla="*/ 130 h 188"/>
                  <a:gd name="T16" fmla="*/ 524 w 213"/>
                  <a:gd name="T17" fmla="*/ 169 h 188"/>
                  <a:gd name="T18" fmla="*/ 488 w 213"/>
                  <a:gd name="T19" fmla="*/ 185 h 188"/>
                  <a:gd name="T20" fmla="*/ 446 w 213"/>
                  <a:gd name="T21" fmla="*/ 228 h 188"/>
                  <a:gd name="T22" fmla="*/ 383 w 213"/>
                  <a:gd name="T23" fmla="*/ 269 h 188"/>
                  <a:gd name="T24" fmla="*/ 344 w 213"/>
                  <a:gd name="T25" fmla="*/ 300 h 188"/>
                  <a:gd name="T26" fmla="*/ 284 w 213"/>
                  <a:gd name="T27" fmla="*/ 314 h 188"/>
                  <a:gd name="T28" fmla="*/ 240 w 213"/>
                  <a:gd name="T29" fmla="*/ 314 h 188"/>
                  <a:gd name="T30" fmla="*/ 183 w 213"/>
                  <a:gd name="T31" fmla="*/ 314 h 188"/>
                  <a:gd name="T32" fmla="*/ 126 w 213"/>
                  <a:gd name="T33" fmla="*/ 329 h 188"/>
                  <a:gd name="T34" fmla="*/ 100 w 213"/>
                  <a:gd name="T35" fmla="*/ 329 h 188"/>
                  <a:gd name="T36" fmla="*/ 82 w 213"/>
                  <a:gd name="T37" fmla="*/ 314 h 188"/>
                  <a:gd name="T38" fmla="*/ 59 w 213"/>
                  <a:gd name="T39" fmla="*/ 269 h 188"/>
                  <a:gd name="T40" fmla="*/ 59 w 213"/>
                  <a:gd name="T41" fmla="*/ 259 h 188"/>
                  <a:gd name="T42" fmla="*/ 28 w 213"/>
                  <a:gd name="T43" fmla="*/ 169 h 188"/>
                  <a:gd name="T44" fmla="*/ 0 w 213"/>
                  <a:gd name="T45" fmla="*/ 169 h 188"/>
                  <a:gd name="T46" fmla="*/ 28 w 213"/>
                  <a:gd name="T47" fmla="*/ 158 h 188"/>
                  <a:gd name="T48" fmla="*/ 38 w 213"/>
                  <a:gd name="T49" fmla="*/ 169 h 188"/>
                  <a:gd name="T50" fmla="*/ 82 w 213"/>
                  <a:gd name="T51" fmla="*/ 169 h 188"/>
                  <a:gd name="T52" fmla="*/ 126 w 213"/>
                  <a:gd name="T53" fmla="*/ 158 h 188"/>
                  <a:gd name="T54" fmla="*/ 126 w 213"/>
                  <a:gd name="T55" fmla="*/ 71 h 188"/>
                  <a:gd name="T56" fmla="*/ 140 w 213"/>
                  <a:gd name="T57" fmla="*/ 89 h 188"/>
                  <a:gd name="T58" fmla="*/ 140 w 213"/>
                  <a:gd name="T59" fmla="*/ 112 h 188"/>
                  <a:gd name="T60" fmla="*/ 183 w 213"/>
                  <a:gd name="T61" fmla="*/ 112 h 188"/>
                  <a:gd name="T62" fmla="*/ 240 w 213"/>
                  <a:gd name="T63" fmla="*/ 89 h 188"/>
                  <a:gd name="T64" fmla="*/ 260 w 213"/>
                  <a:gd name="T65" fmla="*/ 100 h 188"/>
                  <a:gd name="T66" fmla="*/ 284 w 213"/>
                  <a:gd name="T67" fmla="*/ 89 h 188"/>
                  <a:gd name="T68" fmla="*/ 364 w 213"/>
                  <a:gd name="T69" fmla="*/ 34 h 188"/>
                  <a:gd name="T70" fmla="*/ 424 w 213"/>
                  <a:gd name="T71" fmla="*/ 0 h 188"/>
                  <a:gd name="T72" fmla="*/ 465 w 213"/>
                  <a:gd name="T73" fmla="*/ 10 h 188"/>
                  <a:gd name="T74" fmla="*/ 488 w 213"/>
                  <a:gd name="T75" fmla="*/ 10 h 1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13" h="188">
                    <a:moveTo>
                      <a:pt x="196" y="10"/>
                    </a:moveTo>
                    <a:lnTo>
                      <a:pt x="202" y="57"/>
                    </a:lnTo>
                    <a:lnTo>
                      <a:pt x="196" y="57"/>
                    </a:lnTo>
                    <a:lnTo>
                      <a:pt x="187" y="65"/>
                    </a:lnTo>
                    <a:lnTo>
                      <a:pt x="196" y="74"/>
                    </a:lnTo>
                    <a:lnTo>
                      <a:pt x="202" y="65"/>
                    </a:lnTo>
                    <a:lnTo>
                      <a:pt x="212" y="65"/>
                    </a:lnTo>
                    <a:lnTo>
                      <a:pt x="212" y="74"/>
                    </a:lnTo>
                    <a:lnTo>
                      <a:pt x="212" y="97"/>
                    </a:lnTo>
                    <a:lnTo>
                      <a:pt x="196" y="105"/>
                    </a:lnTo>
                    <a:lnTo>
                      <a:pt x="180" y="130"/>
                    </a:lnTo>
                    <a:lnTo>
                      <a:pt x="155" y="153"/>
                    </a:lnTo>
                    <a:lnTo>
                      <a:pt x="139" y="171"/>
                    </a:lnTo>
                    <a:lnTo>
                      <a:pt x="115" y="178"/>
                    </a:lnTo>
                    <a:lnTo>
                      <a:pt x="97" y="178"/>
                    </a:lnTo>
                    <a:lnTo>
                      <a:pt x="74" y="178"/>
                    </a:lnTo>
                    <a:lnTo>
                      <a:pt x="50" y="187"/>
                    </a:lnTo>
                    <a:lnTo>
                      <a:pt x="41" y="187"/>
                    </a:lnTo>
                    <a:lnTo>
                      <a:pt x="33" y="178"/>
                    </a:lnTo>
                    <a:lnTo>
                      <a:pt x="25" y="153"/>
                    </a:lnTo>
                    <a:lnTo>
                      <a:pt x="25" y="147"/>
                    </a:lnTo>
                    <a:lnTo>
                      <a:pt x="10" y="97"/>
                    </a:lnTo>
                    <a:lnTo>
                      <a:pt x="0" y="97"/>
                    </a:lnTo>
                    <a:lnTo>
                      <a:pt x="10" y="90"/>
                    </a:lnTo>
                    <a:lnTo>
                      <a:pt x="16" y="97"/>
                    </a:lnTo>
                    <a:lnTo>
                      <a:pt x="33" y="97"/>
                    </a:lnTo>
                    <a:lnTo>
                      <a:pt x="50" y="90"/>
                    </a:lnTo>
                    <a:lnTo>
                      <a:pt x="50" y="41"/>
                    </a:lnTo>
                    <a:lnTo>
                      <a:pt x="56" y="50"/>
                    </a:lnTo>
                    <a:lnTo>
                      <a:pt x="56" y="65"/>
                    </a:lnTo>
                    <a:lnTo>
                      <a:pt x="74" y="65"/>
                    </a:lnTo>
                    <a:lnTo>
                      <a:pt x="97" y="50"/>
                    </a:lnTo>
                    <a:lnTo>
                      <a:pt x="105" y="57"/>
                    </a:lnTo>
                    <a:lnTo>
                      <a:pt x="115" y="50"/>
                    </a:lnTo>
                    <a:lnTo>
                      <a:pt x="147" y="16"/>
                    </a:lnTo>
                    <a:lnTo>
                      <a:pt x="171" y="0"/>
                    </a:lnTo>
                    <a:lnTo>
                      <a:pt x="187" y="10"/>
                    </a:lnTo>
                    <a:lnTo>
                      <a:pt x="196" y="10"/>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392" name="Freeform 583"/>
              <p:cNvSpPr>
                <a:spLocks/>
              </p:cNvSpPr>
              <p:nvPr/>
            </p:nvSpPr>
            <p:spPr bwMode="auto">
              <a:xfrm>
                <a:off x="3013" y="3626"/>
                <a:ext cx="128" cy="127"/>
              </a:xfrm>
              <a:custGeom>
                <a:avLst/>
                <a:gdLst>
                  <a:gd name="T0" fmla="*/ 0 w 122"/>
                  <a:gd name="T1" fmla="*/ 199 h 122"/>
                  <a:gd name="T2" fmla="*/ 6 w 122"/>
                  <a:gd name="T3" fmla="*/ 220 h 122"/>
                  <a:gd name="T4" fmla="*/ 6 w 122"/>
                  <a:gd name="T5" fmla="*/ 249 h 122"/>
                  <a:gd name="T6" fmla="*/ 54 w 122"/>
                  <a:gd name="T7" fmla="*/ 249 h 122"/>
                  <a:gd name="T8" fmla="*/ 112 w 122"/>
                  <a:gd name="T9" fmla="*/ 220 h 122"/>
                  <a:gd name="T10" fmla="*/ 131 w 122"/>
                  <a:gd name="T11" fmla="*/ 233 h 122"/>
                  <a:gd name="T12" fmla="*/ 152 w 122"/>
                  <a:gd name="T13" fmla="*/ 220 h 122"/>
                  <a:gd name="T14" fmla="*/ 231 w 122"/>
                  <a:gd name="T15" fmla="*/ 148 h 122"/>
                  <a:gd name="T16" fmla="*/ 289 w 122"/>
                  <a:gd name="T17" fmla="*/ 115 h 122"/>
                  <a:gd name="T18" fmla="*/ 250 w 122"/>
                  <a:gd name="T19" fmla="*/ 115 h 122"/>
                  <a:gd name="T20" fmla="*/ 231 w 122"/>
                  <a:gd name="T21" fmla="*/ 85 h 122"/>
                  <a:gd name="T22" fmla="*/ 191 w 122"/>
                  <a:gd name="T23" fmla="*/ 47 h 122"/>
                  <a:gd name="T24" fmla="*/ 152 w 122"/>
                  <a:gd name="T25" fmla="*/ 0 h 122"/>
                  <a:gd name="T26" fmla="*/ 112 w 122"/>
                  <a:gd name="T27" fmla="*/ 34 h 122"/>
                  <a:gd name="T28" fmla="*/ 93 w 122"/>
                  <a:gd name="T29" fmla="*/ 7 h 122"/>
                  <a:gd name="T30" fmla="*/ 35 w 122"/>
                  <a:gd name="T31" fmla="*/ 7 h 122"/>
                  <a:gd name="T32" fmla="*/ 6 w 122"/>
                  <a:gd name="T33" fmla="*/ 115 h 122"/>
                  <a:gd name="T34" fmla="*/ 0 w 122"/>
                  <a:gd name="T35" fmla="*/ 136 h 122"/>
                  <a:gd name="T36" fmla="*/ 0 w 122"/>
                  <a:gd name="T37" fmla="*/ 199 h 1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2" h="122">
                    <a:moveTo>
                      <a:pt x="0" y="97"/>
                    </a:moveTo>
                    <a:lnTo>
                      <a:pt x="6" y="106"/>
                    </a:lnTo>
                    <a:lnTo>
                      <a:pt x="6" y="121"/>
                    </a:lnTo>
                    <a:lnTo>
                      <a:pt x="24" y="121"/>
                    </a:lnTo>
                    <a:lnTo>
                      <a:pt x="47" y="106"/>
                    </a:lnTo>
                    <a:lnTo>
                      <a:pt x="55" y="113"/>
                    </a:lnTo>
                    <a:lnTo>
                      <a:pt x="65" y="106"/>
                    </a:lnTo>
                    <a:lnTo>
                      <a:pt x="97" y="72"/>
                    </a:lnTo>
                    <a:lnTo>
                      <a:pt x="121" y="56"/>
                    </a:lnTo>
                    <a:lnTo>
                      <a:pt x="105" y="56"/>
                    </a:lnTo>
                    <a:lnTo>
                      <a:pt x="97" y="41"/>
                    </a:lnTo>
                    <a:lnTo>
                      <a:pt x="80" y="24"/>
                    </a:lnTo>
                    <a:lnTo>
                      <a:pt x="65" y="0"/>
                    </a:lnTo>
                    <a:lnTo>
                      <a:pt x="47" y="16"/>
                    </a:lnTo>
                    <a:lnTo>
                      <a:pt x="40" y="7"/>
                    </a:lnTo>
                    <a:lnTo>
                      <a:pt x="15" y="7"/>
                    </a:lnTo>
                    <a:lnTo>
                      <a:pt x="6" y="56"/>
                    </a:lnTo>
                    <a:lnTo>
                      <a:pt x="0" y="66"/>
                    </a:lnTo>
                    <a:lnTo>
                      <a:pt x="0" y="97"/>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393" name="Freeform 584"/>
              <p:cNvSpPr>
                <a:spLocks/>
              </p:cNvSpPr>
              <p:nvPr/>
            </p:nvSpPr>
            <p:spPr bwMode="auto">
              <a:xfrm>
                <a:off x="3082" y="3602"/>
                <a:ext cx="112" cy="95"/>
              </a:xfrm>
              <a:custGeom>
                <a:avLst/>
                <a:gdLst>
                  <a:gd name="T0" fmla="*/ 175 w 106"/>
                  <a:gd name="T1" fmla="*/ 0 h 91"/>
                  <a:gd name="T2" fmla="*/ 127 w 106"/>
                  <a:gd name="T3" fmla="*/ 0 h 91"/>
                  <a:gd name="T4" fmla="*/ 127 w 106"/>
                  <a:gd name="T5" fmla="*/ 8 h 91"/>
                  <a:gd name="T6" fmla="*/ 63 w 106"/>
                  <a:gd name="T7" fmla="*/ 49 h 91"/>
                  <a:gd name="T8" fmla="*/ 0 w 106"/>
                  <a:gd name="T9" fmla="*/ 49 h 91"/>
                  <a:gd name="T10" fmla="*/ 39 w 106"/>
                  <a:gd name="T11" fmla="*/ 102 h 91"/>
                  <a:gd name="T12" fmla="*/ 85 w 106"/>
                  <a:gd name="T13" fmla="*/ 141 h 91"/>
                  <a:gd name="T14" fmla="*/ 106 w 106"/>
                  <a:gd name="T15" fmla="*/ 174 h 91"/>
                  <a:gd name="T16" fmla="*/ 150 w 106"/>
                  <a:gd name="T17" fmla="*/ 174 h 91"/>
                  <a:gd name="T18" fmla="*/ 193 w 106"/>
                  <a:gd name="T19" fmla="*/ 195 h 91"/>
                  <a:gd name="T20" fmla="*/ 218 w 106"/>
                  <a:gd name="T21" fmla="*/ 195 h 91"/>
                  <a:gd name="T22" fmla="*/ 259 w 106"/>
                  <a:gd name="T23" fmla="*/ 121 h 91"/>
                  <a:gd name="T24" fmla="*/ 282 w 106"/>
                  <a:gd name="T25" fmla="*/ 49 h 91"/>
                  <a:gd name="T26" fmla="*/ 259 w 106"/>
                  <a:gd name="T27" fmla="*/ 8 h 91"/>
                  <a:gd name="T28" fmla="*/ 218 w 106"/>
                  <a:gd name="T29" fmla="*/ 0 h 91"/>
                  <a:gd name="T30" fmla="*/ 175 w 106"/>
                  <a:gd name="T31" fmla="*/ 0 h 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6" h="91">
                    <a:moveTo>
                      <a:pt x="65" y="0"/>
                    </a:moveTo>
                    <a:lnTo>
                      <a:pt x="47" y="0"/>
                    </a:lnTo>
                    <a:lnTo>
                      <a:pt x="47" y="8"/>
                    </a:lnTo>
                    <a:lnTo>
                      <a:pt x="24" y="24"/>
                    </a:lnTo>
                    <a:lnTo>
                      <a:pt x="0" y="24"/>
                    </a:lnTo>
                    <a:lnTo>
                      <a:pt x="15" y="48"/>
                    </a:lnTo>
                    <a:lnTo>
                      <a:pt x="32" y="65"/>
                    </a:lnTo>
                    <a:lnTo>
                      <a:pt x="40" y="80"/>
                    </a:lnTo>
                    <a:lnTo>
                      <a:pt x="56" y="80"/>
                    </a:lnTo>
                    <a:lnTo>
                      <a:pt x="72" y="90"/>
                    </a:lnTo>
                    <a:lnTo>
                      <a:pt x="81" y="90"/>
                    </a:lnTo>
                    <a:lnTo>
                      <a:pt x="97" y="56"/>
                    </a:lnTo>
                    <a:lnTo>
                      <a:pt x="105" y="24"/>
                    </a:lnTo>
                    <a:lnTo>
                      <a:pt x="97" y="8"/>
                    </a:lnTo>
                    <a:lnTo>
                      <a:pt x="81" y="0"/>
                    </a:lnTo>
                    <a:lnTo>
                      <a:pt x="65" y="0"/>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394" name="Freeform 585"/>
              <p:cNvSpPr>
                <a:spLocks/>
              </p:cNvSpPr>
              <p:nvPr/>
            </p:nvSpPr>
            <p:spPr bwMode="auto">
              <a:xfrm>
                <a:off x="3151" y="3528"/>
                <a:ext cx="147" cy="225"/>
              </a:xfrm>
              <a:custGeom>
                <a:avLst/>
                <a:gdLst>
                  <a:gd name="T0" fmla="*/ 98 w 138"/>
                  <a:gd name="T1" fmla="*/ 384 h 218"/>
                  <a:gd name="T2" fmla="*/ 98 w 138"/>
                  <a:gd name="T3" fmla="*/ 369 h 218"/>
                  <a:gd name="T4" fmla="*/ 98 w 138"/>
                  <a:gd name="T5" fmla="*/ 356 h 218"/>
                  <a:gd name="T6" fmla="*/ 197 w 138"/>
                  <a:gd name="T7" fmla="*/ 340 h 218"/>
                  <a:gd name="T8" fmla="*/ 224 w 138"/>
                  <a:gd name="T9" fmla="*/ 328 h 218"/>
                  <a:gd name="T10" fmla="*/ 224 w 138"/>
                  <a:gd name="T11" fmla="*/ 286 h 218"/>
                  <a:gd name="T12" fmla="*/ 174 w 138"/>
                  <a:gd name="T13" fmla="*/ 225 h 218"/>
                  <a:gd name="T14" fmla="*/ 272 w 138"/>
                  <a:gd name="T15" fmla="*/ 168 h 218"/>
                  <a:gd name="T16" fmla="*/ 350 w 138"/>
                  <a:gd name="T17" fmla="*/ 153 h 218"/>
                  <a:gd name="T18" fmla="*/ 429 w 138"/>
                  <a:gd name="T19" fmla="*/ 109 h 218"/>
                  <a:gd name="T20" fmla="*/ 403 w 138"/>
                  <a:gd name="T21" fmla="*/ 0 h 218"/>
                  <a:gd name="T22" fmla="*/ 350 w 138"/>
                  <a:gd name="T23" fmla="*/ 15 h 218"/>
                  <a:gd name="T24" fmla="*/ 254 w 138"/>
                  <a:gd name="T25" fmla="*/ 15 h 218"/>
                  <a:gd name="T26" fmla="*/ 197 w 138"/>
                  <a:gd name="T27" fmla="*/ 15 h 218"/>
                  <a:gd name="T28" fmla="*/ 174 w 138"/>
                  <a:gd name="T29" fmla="*/ 41 h 218"/>
                  <a:gd name="T30" fmla="*/ 197 w 138"/>
                  <a:gd name="T31" fmla="*/ 69 h 218"/>
                  <a:gd name="T32" fmla="*/ 224 w 138"/>
                  <a:gd name="T33" fmla="*/ 97 h 218"/>
                  <a:gd name="T34" fmla="*/ 224 w 138"/>
                  <a:gd name="T35" fmla="*/ 127 h 218"/>
                  <a:gd name="T36" fmla="*/ 197 w 138"/>
                  <a:gd name="T37" fmla="*/ 153 h 218"/>
                  <a:gd name="T38" fmla="*/ 174 w 138"/>
                  <a:gd name="T39" fmla="*/ 127 h 218"/>
                  <a:gd name="T40" fmla="*/ 174 w 138"/>
                  <a:gd name="T41" fmla="*/ 97 h 218"/>
                  <a:gd name="T42" fmla="*/ 144 w 138"/>
                  <a:gd name="T43" fmla="*/ 97 h 218"/>
                  <a:gd name="T44" fmla="*/ 126 w 138"/>
                  <a:gd name="T45" fmla="*/ 85 h 218"/>
                  <a:gd name="T46" fmla="*/ 0 w 138"/>
                  <a:gd name="T47" fmla="*/ 109 h 218"/>
                  <a:gd name="T48" fmla="*/ 0 w 138"/>
                  <a:gd name="T49" fmla="*/ 127 h 218"/>
                  <a:gd name="T50" fmla="*/ 48 w 138"/>
                  <a:gd name="T51" fmla="*/ 127 h 218"/>
                  <a:gd name="T52" fmla="*/ 98 w 138"/>
                  <a:gd name="T53" fmla="*/ 142 h 218"/>
                  <a:gd name="T54" fmla="*/ 126 w 138"/>
                  <a:gd name="T55" fmla="*/ 168 h 218"/>
                  <a:gd name="T56" fmla="*/ 98 w 138"/>
                  <a:gd name="T57" fmla="*/ 225 h 218"/>
                  <a:gd name="T58" fmla="*/ 48 w 138"/>
                  <a:gd name="T59" fmla="*/ 286 h 218"/>
                  <a:gd name="T60" fmla="*/ 70 w 138"/>
                  <a:gd name="T61" fmla="*/ 369 h 218"/>
                  <a:gd name="T62" fmla="*/ 70 w 138"/>
                  <a:gd name="T63" fmla="*/ 384 h 218"/>
                  <a:gd name="T64" fmla="*/ 98 w 138"/>
                  <a:gd name="T65" fmla="*/ 384 h 2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8" h="218">
                    <a:moveTo>
                      <a:pt x="32" y="217"/>
                    </a:moveTo>
                    <a:lnTo>
                      <a:pt x="32" y="209"/>
                    </a:lnTo>
                    <a:lnTo>
                      <a:pt x="32" y="202"/>
                    </a:lnTo>
                    <a:lnTo>
                      <a:pt x="64" y="193"/>
                    </a:lnTo>
                    <a:lnTo>
                      <a:pt x="72" y="186"/>
                    </a:lnTo>
                    <a:lnTo>
                      <a:pt x="72" y="162"/>
                    </a:lnTo>
                    <a:lnTo>
                      <a:pt x="56" y="128"/>
                    </a:lnTo>
                    <a:lnTo>
                      <a:pt x="87" y="96"/>
                    </a:lnTo>
                    <a:lnTo>
                      <a:pt x="112" y="87"/>
                    </a:lnTo>
                    <a:lnTo>
                      <a:pt x="137" y="63"/>
                    </a:lnTo>
                    <a:lnTo>
                      <a:pt x="129" y="0"/>
                    </a:lnTo>
                    <a:lnTo>
                      <a:pt x="112" y="15"/>
                    </a:lnTo>
                    <a:lnTo>
                      <a:pt x="81" y="15"/>
                    </a:lnTo>
                    <a:lnTo>
                      <a:pt x="64" y="15"/>
                    </a:lnTo>
                    <a:lnTo>
                      <a:pt x="56" y="23"/>
                    </a:lnTo>
                    <a:lnTo>
                      <a:pt x="64" y="40"/>
                    </a:lnTo>
                    <a:lnTo>
                      <a:pt x="72" y="55"/>
                    </a:lnTo>
                    <a:lnTo>
                      <a:pt x="72" y="72"/>
                    </a:lnTo>
                    <a:lnTo>
                      <a:pt x="64" y="87"/>
                    </a:lnTo>
                    <a:lnTo>
                      <a:pt x="56" y="72"/>
                    </a:lnTo>
                    <a:lnTo>
                      <a:pt x="56" y="55"/>
                    </a:lnTo>
                    <a:lnTo>
                      <a:pt x="47" y="55"/>
                    </a:lnTo>
                    <a:lnTo>
                      <a:pt x="40" y="47"/>
                    </a:lnTo>
                    <a:lnTo>
                      <a:pt x="0" y="63"/>
                    </a:lnTo>
                    <a:lnTo>
                      <a:pt x="0" y="72"/>
                    </a:lnTo>
                    <a:lnTo>
                      <a:pt x="16" y="72"/>
                    </a:lnTo>
                    <a:lnTo>
                      <a:pt x="32" y="80"/>
                    </a:lnTo>
                    <a:lnTo>
                      <a:pt x="40" y="96"/>
                    </a:lnTo>
                    <a:lnTo>
                      <a:pt x="32" y="128"/>
                    </a:lnTo>
                    <a:lnTo>
                      <a:pt x="16" y="162"/>
                    </a:lnTo>
                    <a:lnTo>
                      <a:pt x="22" y="209"/>
                    </a:lnTo>
                    <a:lnTo>
                      <a:pt x="22" y="217"/>
                    </a:lnTo>
                    <a:lnTo>
                      <a:pt x="32" y="217"/>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395" name="Freeform 586"/>
              <p:cNvSpPr>
                <a:spLocks/>
              </p:cNvSpPr>
              <p:nvPr/>
            </p:nvSpPr>
            <p:spPr bwMode="auto">
              <a:xfrm>
                <a:off x="1735" y="3997"/>
                <a:ext cx="18" cy="36"/>
              </a:xfrm>
              <a:custGeom>
                <a:avLst/>
                <a:gdLst>
                  <a:gd name="T0" fmla="*/ 6 w 17"/>
                  <a:gd name="T1" fmla="*/ 0 h 33"/>
                  <a:gd name="T2" fmla="*/ 0 w 17"/>
                  <a:gd name="T3" fmla="*/ 106 h 33"/>
                  <a:gd name="T4" fmla="*/ 6 w 17"/>
                  <a:gd name="T5" fmla="*/ 152 h 33"/>
                  <a:gd name="T6" fmla="*/ 42 w 17"/>
                  <a:gd name="T7" fmla="*/ 35 h 33"/>
                  <a:gd name="T8" fmla="*/ 6 w 17"/>
                  <a:gd name="T9" fmla="*/ 0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33">
                    <a:moveTo>
                      <a:pt x="6" y="0"/>
                    </a:moveTo>
                    <a:lnTo>
                      <a:pt x="0" y="23"/>
                    </a:lnTo>
                    <a:lnTo>
                      <a:pt x="6" y="32"/>
                    </a:lnTo>
                    <a:lnTo>
                      <a:pt x="16" y="7"/>
                    </a:lnTo>
                    <a:lnTo>
                      <a:pt x="6" y="0"/>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396" name="Freeform 587"/>
              <p:cNvSpPr>
                <a:spLocks/>
              </p:cNvSpPr>
              <p:nvPr/>
            </p:nvSpPr>
            <p:spPr bwMode="auto">
              <a:xfrm>
                <a:off x="1682" y="3140"/>
                <a:ext cx="27" cy="17"/>
              </a:xfrm>
              <a:custGeom>
                <a:avLst/>
                <a:gdLst>
                  <a:gd name="T0" fmla="*/ 0 w 26"/>
                  <a:gd name="T1" fmla="*/ 7 h 17"/>
                  <a:gd name="T2" fmla="*/ 34 w 26"/>
                  <a:gd name="T3" fmla="*/ 16 h 17"/>
                  <a:gd name="T4" fmla="*/ 47 w 26"/>
                  <a:gd name="T5" fmla="*/ 7 h 17"/>
                  <a:gd name="T6" fmla="*/ 9 w 26"/>
                  <a:gd name="T7" fmla="*/ 0 h 17"/>
                  <a:gd name="T8" fmla="*/ 0 w 26"/>
                  <a:gd name="T9" fmla="*/ 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7">
                    <a:moveTo>
                      <a:pt x="0" y="7"/>
                    </a:moveTo>
                    <a:lnTo>
                      <a:pt x="16" y="16"/>
                    </a:lnTo>
                    <a:lnTo>
                      <a:pt x="25" y="7"/>
                    </a:lnTo>
                    <a:lnTo>
                      <a:pt x="9" y="0"/>
                    </a:lnTo>
                    <a:lnTo>
                      <a:pt x="0" y="7"/>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397" name="Freeform 588"/>
              <p:cNvSpPr>
                <a:spLocks/>
              </p:cNvSpPr>
              <p:nvPr/>
            </p:nvSpPr>
            <p:spPr bwMode="auto">
              <a:xfrm>
                <a:off x="1597" y="3072"/>
                <a:ext cx="138" cy="52"/>
              </a:xfrm>
              <a:custGeom>
                <a:avLst/>
                <a:gdLst>
                  <a:gd name="T0" fmla="*/ 0 w 132"/>
                  <a:gd name="T1" fmla="*/ 46 h 50"/>
                  <a:gd name="T2" fmla="*/ 9 w 132"/>
                  <a:gd name="T3" fmla="*/ 46 h 50"/>
                  <a:gd name="T4" fmla="*/ 53 w 132"/>
                  <a:gd name="T5" fmla="*/ 8 h 50"/>
                  <a:gd name="T6" fmla="*/ 91 w 132"/>
                  <a:gd name="T7" fmla="*/ 33 h 50"/>
                  <a:gd name="T8" fmla="*/ 77 w 132"/>
                  <a:gd name="T9" fmla="*/ 33 h 50"/>
                  <a:gd name="T10" fmla="*/ 91 w 132"/>
                  <a:gd name="T11" fmla="*/ 33 h 50"/>
                  <a:gd name="T12" fmla="*/ 166 w 132"/>
                  <a:gd name="T13" fmla="*/ 46 h 50"/>
                  <a:gd name="T14" fmla="*/ 182 w 132"/>
                  <a:gd name="T15" fmla="*/ 82 h 50"/>
                  <a:gd name="T16" fmla="*/ 217 w 132"/>
                  <a:gd name="T17" fmla="*/ 82 h 50"/>
                  <a:gd name="T18" fmla="*/ 200 w 132"/>
                  <a:gd name="T19" fmla="*/ 98 h 50"/>
                  <a:gd name="T20" fmla="*/ 293 w 132"/>
                  <a:gd name="T21" fmla="*/ 98 h 50"/>
                  <a:gd name="T22" fmla="*/ 273 w 132"/>
                  <a:gd name="T23" fmla="*/ 82 h 50"/>
                  <a:gd name="T24" fmla="*/ 253 w 132"/>
                  <a:gd name="T25" fmla="*/ 82 h 50"/>
                  <a:gd name="T26" fmla="*/ 253 w 132"/>
                  <a:gd name="T27" fmla="*/ 60 h 50"/>
                  <a:gd name="T28" fmla="*/ 182 w 132"/>
                  <a:gd name="T29" fmla="*/ 33 h 50"/>
                  <a:gd name="T30" fmla="*/ 91 w 132"/>
                  <a:gd name="T31" fmla="*/ 0 h 50"/>
                  <a:gd name="T32" fmla="*/ 35 w 132"/>
                  <a:gd name="T33" fmla="*/ 8 h 50"/>
                  <a:gd name="T34" fmla="*/ 0 w 132"/>
                  <a:gd name="T35" fmla="*/ 46 h 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2" h="50">
                    <a:moveTo>
                      <a:pt x="0" y="24"/>
                    </a:moveTo>
                    <a:lnTo>
                      <a:pt x="9" y="24"/>
                    </a:lnTo>
                    <a:lnTo>
                      <a:pt x="25" y="8"/>
                    </a:lnTo>
                    <a:lnTo>
                      <a:pt x="41" y="15"/>
                    </a:lnTo>
                    <a:lnTo>
                      <a:pt x="34" y="15"/>
                    </a:lnTo>
                    <a:lnTo>
                      <a:pt x="41" y="15"/>
                    </a:lnTo>
                    <a:lnTo>
                      <a:pt x="74" y="24"/>
                    </a:lnTo>
                    <a:lnTo>
                      <a:pt x="81" y="40"/>
                    </a:lnTo>
                    <a:lnTo>
                      <a:pt x="97" y="40"/>
                    </a:lnTo>
                    <a:lnTo>
                      <a:pt x="90" y="49"/>
                    </a:lnTo>
                    <a:lnTo>
                      <a:pt x="131" y="49"/>
                    </a:lnTo>
                    <a:lnTo>
                      <a:pt x="122" y="40"/>
                    </a:lnTo>
                    <a:lnTo>
                      <a:pt x="114" y="40"/>
                    </a:lnTo>
                    <a:lnTo>
                      <a:pt x="114" y="31"/>
                    </a:lnTo>
                    <a:lnTo>
                      <a:pt x="81" y="15"/>
                    </a:lnTo>
                    <a:lnTo>
                      <a:pt x="41" y="0"/>
                    </a:lnTo>
                    <a:lnTo>
                      <a:pt x="16" y="8"/>
                    </a:lnTo>
                    <a:lnTo>
                      <a:pt x="0" y="24"/>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398" name="Freeform 589"/>
              <p:cNvSpPr>
                <a:spLocks/>
              </p:cNvSpPr>
              <p:nvPr/>
            </p:nvSpPr>
            <p:spPr bwMode="auto">
              <a:xfrm>
                <a:off x="1682" y="3046"/>
                <a:ext cx="17" cy="27"/>
              </a:xfrm>
              <a:custGeom>
                <a:avLst/>
                <a:gdLst>
                  <a:gd name="T0" fmla="*/ 0 w 17"/>
                  <a:gd name="T1" fmla="*/ 0 h 26"/>
                  <a:gd name="T2" fmla="*/ 0 w 17"/>
                  <a:gd name="T3" fmla="*/ 8 h 26"/>
                  <a:gd name="T4" fmla="*/ 16 w 17"/>
                  <a:gd name="T5" fmla="*/ 47 h 26"/>
                  <a:gd name="T6" fmla="*/ 16 w 17"/>
                  <a:gd name="T7" fmla="*/ 8 h 26"/>
                  <a:gd name="T8" fmla="*/ 0 w 17"/>
                  <a:gd name="T9" fmla="*/ 0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6">
                    <a:moveTo>
                      <a:pt x="0" y="0"/>
                    </a:moveTo>
                    <a:lnTo>
                      <a:pt x="0" y="8"/>
                    </a:lnTo>
                    <a:lnTo>
                      <a:pt x="16" y="25"/>
                    </a:lnTo>
                    <a:lnTo>
                      <a:pt x="16" y="8"/>
                    </a:lnTo>
                    <a:lnTo>
                      <a:pt x="0" y="0"/>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399" name="Freeform 590"/>
              <p:cNvSpPr>
                <a:spLocks/>
              </p:cNvSpPr>
              <p:nvPr/>
            </p:nvSpPr>
            <p:spPr bwMode="auto">
              <a:xfrm>
                <a:off x="1563" y="2214"/>
                <a:ext cx="95" cy="93"/>
              </a:xfrm>
              <a:custGeom>
                <a:avLst/>
                <a:gdLst>
                  <a:gd name="T0" fmla="*/ 0 w 89"/>
                  <a:gd name="T1" fmla="*/ 109 h 91"/>
                  <a:gd name="T2" fmla="*/ 45 w 89"/>
                  <a:gd name="T3" fmla="*/ 109 h 91"/>
                  <a:gd name="T4" fmla="*/ 45 w 89"/>
                  <a:gd name="T5" fmla="*/ 132 h 91"/>
                  <a:gd name="T6" fmla="*/ 97 w 89"/>
                  <a:gd name="T7" fmla="*/ 132 h 91"/>
                  <a:gd name="T8" fmla="*/ 151 w 89"/>
                  <a:gd name="T9" fmla="*/ 97 h 91"/>
                  <a:gd name="T10" fmla="*/ 181 w 89"/>
                  <a:gd name="T11" fmla="*/ 97 h 91"/>
                  <a:gd name="T12" fmla="*/ 234 w 89"/>
                  <a:gd name="T13" fmla="*/ 118 h 91"/>
                  <a:gd name="T14" fmla="*/ 285 w 89"/>
                  <a:gd name="T15" fmla="*/ 97 h 91"/>
                  <a:gd name="T16" fmla="*/ 234 w 89"/>
                  <a:gd name="T17" fmla="*/ 97 h 91"/>
                  <a:gd name="T18" fmla="*/ 181 w 89"/>
                  <a:gd name="T19" fmla="*/ 58 h 91"/>
                  <a:gd name="T20" fmla="*/ 97 w 89"/>
                  <a:gd name="T21" fmla="*/ 16 h 91"/>
                  <a:gd name="T22" fmla="*/ 80 w 89"/>
                  <a:gd name="T23" fmla="*/ 0 h 91"/>
                  <a:gd name="T24" fmla="*/ 45 w 89"/>
                  <a:gd name="T25" fmla="*/ 16 h 91"/>
                  <a:gd name="T26" fmla="*/ 6 w 89"/>
                  <a:gd name="T27" fmla="*/ 43 h 91"/>
                  <a:gd name="T28" fmla="*/ 45 w 89"/>
                  <a:gd name="T29" fmla="*/ 97 h 91"/>
                  <a:gd name="T30" fmla="*/ 0 w 89"/>
                  <a:gd name="T31" fmla="*/ 109 h 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9" h="91">
                    <a:moveTo>
                      <a:pt x="0" y="73"/>
                    </a:moveTo>
                    <a:lnTo>
                      <a:pt x="15" y="73"/>
                    </a:lnTo>
                    <a:lnTo>
                      <a:pt x="15" y="90"/>
                    </a:lnTo>
                    <a:lnTo>
                      <a:pt x="31" y="90"/>
                    </a:lnTo>
                    <a:lnTo>
                      <a:pt x="47" y="65"/>
                    </a:lnTo>
                    <a:lnTo>
                      <a:pt x="56" y="65"/>
                    </a:lnTo>
                    <a:lnTo>
                      <a:pt x="72" y="81"/>
                    </a:lnTo>
                    <a:lnTo>
                      <a:pt x="88" y="65"/>
                    </a:lnTo>
                    <a:lnTo>
                      <a:pt x="72" y="65"/>
                    </a:lnTo>
                    <a:lnTo>
                      <a:pt x="56" y="40"/>
                    </a:lnTo>
                    <a:lnTo>
                      <a:pt x="31" y="16"/>
                    </a:lnTo>
                    <a:lnTo>
                      <a:pt x="25" y="0"/>
                    </a:lnTo>
                    <a:lnTo>
                      <a:pt x="15" y="16"/>
                    </a:lnTo>
                    <a:lnTo>
                      <a:pt x="6" y="25"/>
                    </a:lnTo>
                    <a:lnTo>
                      <a:pt x="15" y="65"/>
                    </a:lnTo>
                    <a:lnTo>
                      <a:pt x="0" y="73"/>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400" name="Freeform 591"/>
              <p:cNvSpPr>
                <a:spLocks/>
              </p:cNvSpPr>
              <p:nvPr/>
            </p:nvSpPr>
            <p:spPr bwMode="auto">
              <a:xfrm>
                <a:off x="1699" y="2137"/>
                <a:ext cx="27" cy="43"/>
              </a:xfrm>
              <a:custGeom>
                <a:avLst/>
                <a:gdLst>
                  <a:gd name="T0" fmla="*/ 0 w 26"/>
                  <a:gd name="T1" fmla="*/ 56 h 41"/>
                  <a:gd name="T2" fmla="*/ 0 w 26"/>
                  <a:gd name="T3" fmla="*/ 93 h 41"/>
                  <a:gd name="T4" fmla="*/ 35 w 26"/>
                  <a:gd name="T5" fmla="*/ 74 h 41"/>
                  <a:gd name="T6" fmla="*/ 47 w 26"/>
                  <a:gd name="T7" fmla="*/ 56 h 41"/>
                  <a:gd name="T8" fmla="*/ 47 w 26"/>
                  <a:gd name="T9" fmla="*/ 37 h 41"/>
                  <a:gd name="T10" fmla="*/ 47 w 26"/>
                  <a:gd name="T11" fmla="*/ 0 h 41"/>
                  <a:gd name="T12" fmla="*/ 9 w 26"/>
                  <a:gd name="T13" fmla="*/ 0 h 41"/>
                  <a:gd name="T14" fmla="*/ 0 w 26"/>
                  <a:gd name="T15" fmla="*/ 56 h 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 h="41">
                    <a:moveTo>
                      <a:pt x="0" y="25"/>
                    </a:moveTo>
                    <a:lnTo>
                      <a:pt x="0" y="40"/>
                    </a:lnTo>
                    <a:lnTo>
                      <a:pt x="17" y="31"/>
                    </a:lnTo>
                    <a:lnTo>
                      <a:pt x="25" y="25"/>
                    </a:lnTo>
                    <a:lnTo>
                      <a:pt x="25" y="16"/>
                    </a:lnTo>
                    <a:lnTo>
                      <a:pt x="25" y="0"/>
                    </a:lnTo>
                    <a:lnTo>
                      <a:pt x="9" y="0"/>
                    </a:lnTo>
                    <a:lnTo>
                      <a:pt x="0" y="25"/>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401" name="Freeform 592"/>
              <p:cNvSpPr>
                <a:spLocks/>
              </p:cNvSpPr>
              <p:nvPr/>
            </p:nvSpPr>
            <p:spPr bwMode="auto">
              <a:xfrm>
                <a:off x="1648" y="1910"/>
                <a:ext cx="61" cy="44"/>
              </a:xfrm>
              <a:custGeom>
                <a:avLst/>
                <a:gdLst>
                  <a:gd name="T0" fmla="*/ 0 w 58"/>
                  <a:gd name="T1" fmla="*/ 0 h 43"/>
                  <a:gd name="T2" fmla="*/ 0 w 58"/>
                  <a:gd name="T3" fmla="*/ 17 h 43"/>
                  <a:gd name="T4" fmla="*/ 0 w 58"/>
                  <a:gd name="T5" fmla="*/ 60 h 43"/>
                  <a:gd name="T6" fmla="*/ 61 w 58"/>
                  <a:gd name="T7" fmla="*/ 60 h 43"/>
                  <a:gd name="T8" fmla="*/ 80 w 58"/>
                  <a:gd name="T9" fmla="*/ 60 h 43"/>
                  <a:gd name="T10" fmla="*/ 141 w 58"/>
                  <a:gd name="T11" fmla="*/ 60 h 43"/>
                  <a:gd name="T12" fmla="*/ 141 w 58"/>
                  <a:gd name="T13" fmla="*/ 52 h 43"/>
                  <a:gd name="T14" fmla="*/ 120 w 58"/>
                  <a:gd name="T15" fmla="*/ 9 h 43"/>
                  <a:gd name="T16" fmla="*/ 100 w 58"/>
                  <a:gd name="T17" fmla="*/ 0 h 43"/>
                  <a:gd name="T18" fmla="*/ 41 w 58"/>
                  <a:gd name="T19" fmla="*/ 0 h 43"/>
                  <a:gd name="T20" fmla="*/ 0 w 58"/>
                  <a:gd name="T21" fmla="*/ 0 h 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43">
                    <a:moveTo>
                      <a:pt x="0" y="0"/>
                    </a:moveTo>
                    <a:lnTo>
                      <a:pt x="0" y="17"/>
                    </a:lnTo>
                    <a:lnTo>
                      <a:pt x="0" y="42"/>
                    </a:lnTo>
                    <a:lnTo>
                      <a:pt x="25" y="42"/>
                    </a:lnTo>
                    <a:lnTo>
                      <a:pt x="32" y="42"/>
                    </a:lnTo>
                    <a:lnTo>
                      <a:pt x="57" y="42"/>
                    </a:lnTo>
                    <a:lnTo>
                      <a:pt x="57" y="34"/>
                    </a:lnTo>
                    <a:lnTo>
                      <a:pt x="48" y="9"/>
                    </a:lnTo>
                    <a:lnTo>
                      <a:pt x="41" y="0"/>
                    </a:lnTo>
                    <a:lnTo>
                      <a:pt x="17" y="0"/>
                    </a:lnTo>
                    <a:lnTo>
                      <a:pt x="0" y="0"/>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402" name="Freeform 593"/>
              <p:cNvSpPr>
                <a:spLocks/>
              </p:cNvSpPr>
              <p:nvPr/>
            </p:nvSpPr>
            <p:spPr bwMode="auto">
              <a:xfrm>
                <a:off x="1750" y="1195"/>
                <a:ext cx="834" cy="1206"/>
              </a:xfrm>
              <a:custGeom>
                <a:avLst/>
                <a:gdLst>
                  <a:gd name="T0" fmla="*/ 110 w 788"/>
                  <a:gd name="T1" fmla="*/ 948 h 1160"/>
                  <a:gd name="T2" fmla="*/ 70 w 788"/>
                  <a:gd name="T3" fmla="*/ 1066 h 1160"/>
                  <a:gd name="T4" fmla="*/ 159 w 788"/>
                  <a:gd name="T5" fmla="*/ 1160 h 1160"/>
                  <a:gd name="T6" fmla="*/ 409 w 788"/>
                  <a:gd name="T7" fmla="*/ 1160 h 1160"/>
                  <a:gd name="T8" fmla="*/ 583 w 788"/>
                  <a:gd name="T9" fmla="*/ 1323 h 1160"/>
                  <a:gd name="T10" fmla="*/ 611 w 788"/>
                  <a:gd name="T11" fmla="*/ 1502 h 1160"/>
                  <a:gd name="T12" fmla="*/ 632 w 788"/>
                  <a:gd name="T13" fmla="*/ 1597 h 1160"/>
                  <a:gd name="T14" fmla="*/ 724 w 788"/>
                  <a:gd name="T15" fmla="*/ 1616 h 1160"/>
                  <a:gd name="T16" fmla="*/ 677 w 788"/>
                  <a:gd name="T17" fmla="*/ 1647 h 1160"/>
                  <a:gd name="T18" fmla="*/ 706 w 788"/>
                  <a:gd name="T19" fmla="*/ 1757 h 1160"/>
                  <a:gd name="T20" fmla="*/ 812 w 788"/>
                  <a:gd name="T21" fmla="*/ 1757 h 1160"/>
                  <a:gd name="T22" fmla="*/ 706 w 788"/>
                  <a:gd name="T23" fmla="*/ 1839 h 1160"/>
                  <a:gd name="T24" fmla="*/ 766 w 788"/>
                  <a:gd name="T25" fmla="*/ 2090 h 1160"/>
                  <a:gd name="T26" fmla="*/ 971 w 788"/>
                  <a:gd name="T27" fmla="*/ 2290 h 1160"/>
                  <a:gd name="T28" fmla="*/ 1109 w 788"/>
                  <a:gd name="T29" fmla="*/ 2216 h 1160"/>
                  <a:gd name="T30" fmla="*/ 1177 w 788"/>
                  <a:gd name="T31" fmla="*/ 2074 h 1160"/>
                  <a:gd name="T32" fmla="*/ 1196 w 788"/>
                  <a:gd name="T33" fmla="*/ 2005 h 1160"/>
                  <a:gd name="T34" fmla="*/ 1488 w 788"/>
                  <a:gd name="T35" fmla="*/ 1839 h 1160"/>
                  <a:gd name="T36" fmla="*/ 1781 w 788"/>
                  <a:gd name="T37" fmla="*/ 1727 h 1160"/>
                  <a:gd name="T38" fmla="*/ 1665 w 788"/>
                  <a:gd name="T39" fmla="*/ 1697 h 1160"/>
                  <a:gd name="T40" fmla="*/ 1691 w 788"/>
                  <a:gd name="T41" fmla="*/ 1616 h 1160"/>
                  <a:gd name="T42" fmla="*/ 1781 w 788"/>
                  <a:gd name="T43" fmla="*/ 1683 h 1160"/>
                  <a:gd name="T44" fmla="*/ 1733 w 788"/>
                  <a:gd name="T45" fmla="*/ 1502 h 1160"/>
                  <a:gd name="T46" fmla="*/ 1781 w 788"/>
                  <a:gd name="T47" fmla="*/ 1454 h 1160"/>
                  <a:gd name="T48" fmla="*/ 1868 w 788"/>
                  <a:gd name="T49" fmla="*/ 1384 h 1160"/>
                  <a:gd name="T50" fmla="*/ 1940 w 788"/>
                  <a:gd name="T51" fmla="*/ 1309 h 1160"/>
                  <a:gd name="T52" fmla="*/ 1893 w 788"/>
                  <a:gd name="T53" fmla="*/ 1160 h 1160"/>
                  <a:gd name="T54" fmla="*/ 1868 w 788"/>
                  <a:gd name="T55" fmla="*/ 1079 h 1160"/>
                  <a:gd name="T56" fmla="*/ 1918 w 788"/>
                  <a:gd name="T57" fmla="*/ 948 h 1160"/>
                  <a:gd name="T58" fmla="*/ 2051 w 788"/>
                  <a:gd name="T59" fmla="*/ 605 h 1160"/>
                  <a:gd name="T60" fmla="*/ 2032 w 788"/>
                  <a:gd name="T61" fmla="*/ 376 h 1160"/>
                  <a:gd name="T62" fmla="*/ 1803 w 788"/>
                  <a:gd name="T63" fmla="*/ 508 h 1160"/>
                  <a:gd name="T64" fmla="*/ 1851 w 788"/>
                  <a:gd name="T65" fmla="*/ 376 h 1160"/>
                  <a:gd name="T66" fmla="*/ 1759 w 788"/>
                  <a:gd name="T67" fmla="*/ 393 h 1160"/>
                  <a:gd name="T68" fmla="*/ 1533 w 788"/>
                  <a:gd name="T69" fmla="*/ 324 h 1160"/>
                  <a:gd name="T70" fmla="*/ 1829 w 788"/>
                  <a:gd name="T71" fmla="*/ 276 h 1160"/>
                  <a:gd name="T72" fmla="*/ 1759 w 788"/>
                  <a:gd name="T73" fmla="*/ 148 h 1160"/>
                  <a:gd name="T74" fmla="*/ 1328 w 788"/>
                  <a:gd name="T75" fmla="*/ 0 h 1160"/>
                  <a:gd name="T76" fmla="*/ 923 w 788"/>
                  <a:gd name="T77" fmla="*/ 263 h 1160"/>
                  <a:gd name="T78" fmla="*/ 677 w 788"/>
                  <a:gd name="T79" fmla="*/ 276 h 1160"/>
                  <a:gd name="T80" fmla="*/ 430 w 788"/>
                  <a:gd name="T81" fmla="*/ 445 h 1160"/>
                  <a:gd name="T82" fmla="*/ 228 w 788"/>
                  <a:gd name="T83" fmla="*/ 591 h 1160"/>
                  <a:gd name="T84" fmla="*/ 321 w 788"/>
                  <a:gd name="T85" fmla="*/ 722 h 1160"/>
                  <a:gd name="T86" fmla="*/ 28 w 788"/>
                  <a:gd name="T87" fmla="*/ 862 h 11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88" h="1160">
                    <a:moveTo>
                      <a:pt x="0" y="463"/>
                    </a:moveTo>
                    <a:lnTo>
                      <a:pt x="25" y="478"/>
                    </a:lnTo>
                    <a:lnTo>
                      <a:pt x="40" y="470"/>
                    </a:lnTo>
                    <a:lnTo>
                      <a:pt x="40" y="495"/>
                    </a:lnTo>
                    <a:lnTo>
                      <a:pt x="65" y="510"/>
                    </a:lnTo>
                    <a:lnTo>
                      <a:pt x="25" y="528"/>
                    </a:lnTo>
                    <a:lnTo>
                      <a:pt x="57" y="551"/>
                    </a:lnTo>
                    <a:lnTo>
                      <a:pt x="50" y="560"/>
                    </a:lnTo>
                    <a:lnTo>
                      <a:pt x="57" y="575"/>
                    </a:lnTo>
                    <a:lnTo>
                      <a:pt x="90" y="584"/>
                    </a:lnTo>
                    <a:lnTo>
                      <a:pt x="99" y="575"/>
                    </a:lnTo>
                    <a:lnTo>
                      <a:pt x="147" y="575"/>
                    </a:lnTo>
                    <a:lnTo>
                      <a:pt x="196" y="600"/>
                    </a:lnTo>
                    <a:lnTo>
                      <a:pt x="196" y="615"/>
                    </a:lnTo>
                    <a:lnTo>
                      <a:pt x="211" y="657"/>
                    </a:lnTo>
                    <a:lnTo>
                      <a:pt x="211" y="681"/>
                    </a:lnTo>
                    <a:lnTo>
                      <a:pt x="227" y="697"/>
                    </a:lnTo>
                    <a:lnTo>
                      <a:pt x="221" y="746"/>
                    </a:lnTo>
                    <a:lnTo>
                      <a:pt x="227" y="762"/>
                    </a:lnTo>
                    <a:lnTo>
                      <a:pt x="227" y="777"/>
                    </a:lnTo>
                    <a:lnTo>
                      <a:pt x="227" y="794"/>
                    </a:lnTo>
                    <a:lnTo>
                      <a:pt x="244" y="794"/>
                    </a:lnTo>
                    <a:lnTo>
                      <a:pt x="252" y="777"/>
                    </a:lnTo>
                    <a:lnTo>
                      <a:pt x="261" y="802"/>
                    </a:lnTo>
                    <a:lnTo>
                      <a:pt x="276" y="811"/>
                    </a:lnTo>
                    <a:lnTo>
                      <a:pt x="284" y="827"/>
                    </a:lnTo>
                    <a:lnTo>
                      <a:pt x="244" y="818"/>
                    </a:lnTo>
                    <a:lnTo>
                      <a:pt x="236" y="836"/>
                    </a:lnTo>
                    <a:lnTo>
                      <a:pt x="236" y="859"/>
                    </a:lnTo>
                    <a:lnTo>
                      <a:pt x="252" y="874"/>
                    </a:lnTo>
                    <a:lnTo>
                      <a:pt x="268" y="867"/>
                    </a:lnTo>
                    <a:lnTo>
                      <a:pt x="284" y="851"/>
                    </a:lnTo>
                    <a:lnTo>
                      <a:pt x="293" y="874"/>
                    </a:lnTo>
                    <a:lnTo>
                      <a:pt x="284" y="899"/>
                    </a:lnTo>
                    <a:lnTo>
                      <a:pt x="268" y="899"/>
                    </a:lnTo>
                    <a:lnTo>
                      <a:pt x="252" y="914"/>
                    </a:lnTo>
                    <a:lnTo>
                      <a:pt x="252" y="980"/>
                    </a:lnTo>
                    <a:lnTo>
                      <a:pt x="268" y="996"/>
                    </a:lnTo>
                    <a:lnTo>
                      <a:pt x="276" y="1038"/>
                    </a:lnTo>
                    <a:lnTo>
                      <a:pt x="308" y="1119"/>
                    </a:lnTo>
                    <a:lnTo>
                      <a:pt x="324" y="1135"/>
                    </a:lnTo>
                    <a:lnTo>
                      <a:pt x="349" y="1135"/>
                    </a:lnTo>
                    <a:lnTo>
                      <a:pt x="373" y="1159"/>
                    </a:lnTo>
                    <a:lnTo>
                      <a:pt x="383" y="1150"/>
                    </a:lnTo>
                    <a:lnTo>
                      <a:pt x="398" y="1101"/>
                    </a:lnTo>
                    <a:lnTo>
                      <a:pt x="398" y="1085"/>
                    </a:lnTo>
                    <a:lnTo>
                      <a:pt x="414" y="1061"/>
                    </a:lnTo>
                    <a:lnTo>
                      <a:pt x="423" y="1029"/>
                    </a:lnTo>
                    <a:lnTo>
                      <a:pt x="414" y="1013"/>
                    </a:lnTo>
                    <a:lnTo>
                      <a:pt x="423" y="1013"/>
                    </a:lnTo>
                    <a:lnTo>
                      <a:pt x="430" y="996"/>
                    </a:lnTo>
                    <a:lnTo>
                      <a:pt x="463" y="996"/>
                    </a:lnTo>
                    <a:lnTo>
                      <a:pt x="479" y="980"/>
                    </a:lnTo>
                    <a:lnTo>
                      <a:pt x="537" y="914"/>
                    </a:lnTo>
                    <a:lnTo>
                      <a:pt x="553" y="914"/>
                    </a:lnTo>
                    <a:lnTo>
                      <a:pt x="585" y="899"/>
                    </a:lnTo>
                    <a:lnTo>
                      <a:pt x="641" y="859"/>
                    </a:lnTo>
                    <a:lnTo>
                      <a:pt x="650" y="843"/>
                    </a:lnTo>
                    <a:lnTo>
                      <a:pt x="618" y="836"/>
                    </a:lnTo>
                    <a:lnTo>
                      <a:pt x="600" y="843"/>
                    </a:lnTo>
                    <a:lnTo>
                      <a:pt x="600" y="836"/>
                    </a:lnTo>
                    <a:lnTo>
                      <a:pt x="618" y="818"/>
                    </a:lnTo>
                    <a:lnTo>
                      <a:pt x="609" y="802"/>
                    </a:lnTo>
                    <a:lnTo>
                      <a:pt x="625" y="794"/>
                    </a:lnTo>
                    <a:lnTo>
                      <a:pt x="634" y="827"/>
                    </a:lnTo>
                    <a:lnTo>
                      <a:pt x="641" y="836"/>
                    </a:lnTo>
                    <a:lnTo>
                      <a:pt x="659" y="827"/>
                    </a:lnTo>
                    <a:lnTo>
                      <a:pt x="659" y="794"/>
                    </a:lnTo>
                    <a:lnTo>
                      <a:pt x="625" y="746"/>
                    </a:lnTo>
                    <a:lnTo>
                      <a:pt x="659" y="762"/>
                    </a:lnTo>
                    <a:lnTo>
                      <a:pt x="659" y="730"/>
                    </a:lnTo>
                    <a:lnTo>
                      <a:pt x="641" y="722"/>
                    </a:lnTo>
                    <a:lnTo>
                      <a:pt x="666" y="705"/>
                    </a:lnTo>
                    <a:lnTo>
                      <a:pt x="674" y="705"/>
                    </a:lnTo>
                    <a:lnTo>
                      <a:pt x="674" y="688"/>
                    </a:lnTo>
                    <a:lnTo>
                      <a:pt x="666" y="681"/>
                    </a:lnTo>
                    <a:lnTo>
                      <a:pt x="690" y="672"/>
                    </a:lnTo>
                    <a:lnTo>
                      <a:pt x="699" y="649"/>
                    </a:lnTo>
                    <a:lnTo>
                      <a:pt x="682" y="649"/>
                    </a:lnTo>
                    <a:lnTo>
                      <a:pt x="690" y="625"/>
                    </a:lnTo>
                    <a:lnTo>
                      <a:pt x="682" y="575"/>
                    </a:lnTo>
                    <a:lnTo>
                      <a:pt x="666" y="568"/>
                    </a:lnTo>
                    <a:lnTo>
                      <a:pt x="666" y="544"/>
                    </a:lnTo>
                    <a:lnTo>
                      <a:pt x="674" y="535"/>
                    </a:lnTo>
                    <a:lnTo>
                      <a:pt x="699" y="544"/>
                    </a:lnTo>
                    <a:lnTo>
                      <a:pt x="706" y="528"/>
                    </a:lnTo>
                    <a:lnTo>
                      <a:pt x="690" y="470"/>
                    </a:lnTo>
                    <a:lnTo>
                      <a:pt x="690" y="445"/>
                    </a:lnTo>
                    <a:lnTo>
                      <a:pt x="690" y="413"/>
                    </a:lnTo>
                    <a:lnTo>
                      <a:pt x="739" y="301"/>
                    </a:lnTo>
                    <a:lnTo>
                      <a:pt x="787" y="227"/>
                    </a:lnTo>
                    <a:lnTo>
                      <a:pt x="771" y="202"/>
                    </a:lnTo>
                    <a:lnTo>
                      <a:pt x="731" y="187"/>
                    </a:lnTo>
                    <a:lnTo>
                      <a:pt x="706" y="221"/>
                    </a:lnTo>
                    <a:lnTo>
                      <a:pt x="690" y="211"/>
                    </a:lnTo>
                    <a:lnTo>
                      <a:pt x="650" y="252"/>
                    </a:lnTo>
                    <a:lnTo>
                      <a:pt x="618" y="268"/>
                    </a:lnTo>
                    <a:lnTo>
                      <a:pt x="634" y="227"/>
                    </a:lnTo>
                    <a:lnTo>
                      <a:pt x="666" y="187"/>
                    </a:lnTo>
                    <a:lnTo>
                      <a:pt x="659" y="162"/>
                    </a:lnTo>
                    <a:lnTo>
                      <a:pt x="634" y="171"/>
                    </a:lnTo>
                    <a:lnTo>
                      <a:pt x="634" y="196"/>
                    </a:lnTo>
                    <a:lnTo>
                      <a:pt x="618" y="202"/>
                    </a:lnTo>
                    <a:lnTo>
                      <a:pt x="618" y="162"/>
                    </a:lnTo>
                    <a:lnTo>
                      <a:pt x="553" y="162"/>
                    </a:lnTo>
                    <a:lnTo>
                      <a:pt x="577" y="146"/>
                    </a:lnTo>
                    <a:lnTo>
                      <a:pt x="609" y="155"/>
                    </a:lnTo>
                    <a:lnTo>
                      <a:pt x="659" y="137"/>
                    </a:lnTo>
                    <a:lnTo>
                      <a:pt x="682" y="114"/>
                    </a:lnTo>
                    <a:lnTo>
                      <a:pt x="659" y="90"/>
                    </a:lnTo>
                    <a:lnTo>
                      <a:pt x="634" y="74"/>
                    </a:lnTo>
                    <a:lnTo>
                      <a:pt x="618" y="50"/>
                    </a:lnTo>
                    <a:lnTo>
                      <a:pt x="585" y="16"/>
                    </a:lnTo>
                    <a:lnTo>
                      <a:pt x="479" y="0"/>
                    </a:lnTo>
                    <a:lnTo>
                      <a:pt x="373" y="50"/>
                    </a:lnTo>
                    <a:lnTo>
                      <a:pt x="341" y="90"/>
                    </a:lnTo>
                    <a:lnTo>
                      <a:pt x="333" y="130"/>
                    </a:lnTo>
                    <a:lnTo>
                      <a:pt x="293" y="130"/>
                    </a:lnTo>
                    <a:lnTo>
                      <a:pt x="284" y="171"/>
                    </a:lnTo>
                    <a:lnTo>
                      <a:pt x="244" y="137"/>
                    </a:lnTo>
                    <a:lnTo>
                      <a:pt x="179" y="162"/>
                    </a:lnTo>
                    <a:lnTo>
                      <a:pt x="147" y="196"/>
                    </a:lnTo>
                    <a:lnTo>
                      <a:pt x="155" y="221"/>
                    </a:lnTo>
                    <a:lnTo>
                      <a:pt x="147" y="243"/>
                    </a:lnTo>
                    <a:lnTo>
                      <a:pt x="122" y="243"/>
                    </a:lnTo>
                    <a:lnTo>
                      <a:pt x="82" y="292"/>
                    </a:lnTo>
                    <a:lnTo>
                      <a:pt x="74" y="333"/>
                    </a:lnTo>
                    <a:lnTo>
                      <a:pt x="106" y="333"/>
                    </a:lnTo>
                    <a:lnTo>
                      <a:pt x="115" y="358"/>
                    </a:lnTo>
                    <a:lnTo>
                      <a:pt x="99" y="389"/>
                    </a:lnTo>
                    <a:lnTo>
                      <a:pt x="57" y="405"/>
                    </a:lnTo>
                    <a:lnTo>
                      <a:pt x="9" y="429"/>
                    </a:lnTo>
                    <a:lnTo>
                      <a:pt x="0" y="463"/>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403" name="Freeform 594"/>
              <p:cNvSpPr>
                <a:spLocks/>
              </p:cNvSpPr>
              <p:nvPr/>
            </p:nvSpPr>
            <p:spPr bwMode="auto">
              <a:xfrm>
                <a:off x="4085" y="1583"/>
                <a:ext cx="79" cy="101"/>
              </a:xfrm>
              <a:custGeom>
                <a:avLst/>
                <a:gdLst>
                  <a:gd name="T0" fmla="*/ 0 w 75"/>
                  <a:gd name="T1" fmla="*/ 167 h 98"/>
                  <a:gd name="T2" fmla="*/ 62 w 75"/>
                  <a:gd name="T3" fmla="*/ 154 h 98"/>
                  <a:gd name="T4" fmla="*/ 125 w 75"/>
                  <a:gd name="T5" fmla="*/ 154 h 98"/>
                  <a:gd name="T6" fmla="*/ 189 w 75"/>
                  <a:gd name="T7" fmla="*/ 123 h 98"/>
                  <a:gd name="T8" fmla="*/ 189 w 75"/>
                  <a:gd name="T9" fmla="*/ 67 h 98"/>
                  <a:gd name="T10" fmla="*/ 101 w 75"/>
                  <a:gd name="T11" fmla="*/ 0 h 98"/>
                  <a:gd name="T12" fmla="*/ 62 w 75"/>
                  <a:gd name="T13" fmla="*/ 16 h 98"/>
                  <a:gd name="T14" fmla="*/ 0 w 75"/>
                  <a:gd name="T15" fmla="*/ 167 h 9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5" h="98">
                    <a:moveTo>
                      <a:pt x="0" y="97"/>
                    </a:moveTo>
                    <a:lnTo>
                      <a:pt x="25" y="90"/>
                    </a:lnTo>
                    <a:lnTo>
                      <a:pt x="49" y="90"/>
                    </a:lnTo>
                    <a:lnTo>
                      <a:pt x="74" y="72"/>
                    </a:lnTo>
                    <a:lnTo>
                      <a:pt x="74" y="40"/>
                    </a:lnTo>
                    <a:lnTo>
                      <a:pt x="40" y="0"/>
                    </a:lnTo>
                    <a:lnTo>
                      <a:pt x="25" y="16"/>
                    </a:lnTo>
                    <a:lnTo>
                      <a:pt x="0" y="97"/>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404" name="Freeform 595"/>
              <p:cNvSpPr>
                <a:spLocks/>
              </p:cNvSpPr>
              <p:nvPr/>
            </p:nvSpPr>
            <p:spPr bwMode="auto">
              <a:xfrm>
                <a:off x="3973" y="1440"/>
                <a:ext cx="130" cy="195"/>
              </a:xfrm>
              <a:custGeom>
                <a:avLst/>
                <a:gdLst>
                  <a:gd name="T0" fmla="*/ 0 w 122"/>
                  <a:gd name="T1" fmla="*/ 189 h 188"/>
                  <a:gd name="T2" fmla="*/ 29 w 122"/>
                  <a:gd name="T3" fmla="*/ 236 h 188"/>
                  <a:gd name="T4" fmla="*/ 126 w 122"/>
                  <a:gd name="T5" fmla="*/ 263 h 188"/>
                  <a:gd name="T6" fmla="*/ 152 w 122"/>
                  <a:gd name="T7" fmla="*/ 311 h 188"/>
                  <a:gd name="T8" fmla="*/ 308 w 122"/>
                  <a:gd name="T9" fmla="*/ 360 h 188"/>
                  <a:gd name="T10" fmla="*/ 356 w 122"/>
                  <a:gd name="T11" fmla="*/ 343 h 188"/>
                  <a:gd name="T12" fmla="*/ 356 w 122"/>
                  <a:gd name="T13" fmla="*/ 297 h 188"/>
                  <a:gd name="T14" fmla="*/ 379 w 122"/>
                  <a:gd name="T15" fmla="*/ 236 h 188"/>
                  <a:gd name="T16" fmla="*/ 329 w 122"/>
                  <a:gd name="T17" fmla="*/ 189 h 188"/>
                  <a:gd name="T18" fmla="*/ 253 w 122"/>
                  <a:gd name="T19" fmla="*/ 169 h 188"/>
                  <a:gd name="T20" fmla="*/ 253 w 122"/>
                  <a:gd name="T21" fmla="*/ 124 h 188"/>
                  <a:gd name="T22" fmla="*/ 253 w 122"/>
                  <a:gd name="T23" fmla="*/ 78 h 188"/>
                  <a:gd name="T24" fmla="*/ 174 w 122"/>
                  <a:gd name="T25" fmla="*/ 0 h 188"/>
                  <a:gd name="T26" fmla="*/ 103 w 122"/>
                  <a:gd name="T27" fmla="*/ 59 h 188"/>
                  <a:gd name="T28" fmla="*/ 80 w 122"/>
                  <a:gd name="T29" fmla="*/ 124 h 188"/>
                  <a:gd name="T30" fmla="*/ 0 w 122"/>
                  <a:gd name="T31" fmla="*/ 189 h 18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2" h="188">
                    <a:moveTo>
                      <a:pt x="0" y="97"/>
                    </a:moveTo>
                    <a:lnTo>
                      <a:pt x="8" y="122"/>
                    </a:lnTo>
                    <a:lnTo>
                      <a:pt x="40" y="137"/>
                    </a:lnTo>
                    <a:lnTo>
                      <a:pt x="49" y="162"/>
                    </a:lnTo>
                    <a:lnTo>
                      <a:pt x="98" y="187"/>
                    </a:lnTo>
                    <a:lnTo>
                      <a:pt x="114" y="177"/>
                    </a:lnTo>
                    <a:lnTo>
                      <a:pt x="114" y="153"/>
                    </a:lnTo>
                    <a:lnTo>
                      <a:pt x="121" y="122"/>
                    </a:lnTo>
                    <a:lnTo>
                      <a:pt x="105" y="97"/>
                    </a:lnTo>
                    <a:lnTo>
                      <a:pt x="80" y="88"/>
                    </a:lnTo>
                    <a:lnTo>
                      <a:pt x="80" y="65"/>
                    </a:lnTo>
                    <a:lnTo>
                      <a:pt x="80" y="40"/>
                    </a:lnTo>
                    <a:lnTo>
                      <a:pt x="56" y="0"/>
                    </a:lnTo>
                    <a:lnTo>
                      <a:pt x="33" y="32"/>
                    </a:lnTo>
                    <a:lnTo>
                      <a:pt x="25" y="65"/>
                    </a:lnTo>
                    <a:lnTo>
                      <a:pt x="0" y="97"/>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405" name="Freeform 596"/>
              <p:cNvSpPr>
                <a:spLocks/>
              </p:cNvSpPr>
              <p:nvPr/>
            </p:nvSpPr>
            <p:spPr bwMode="auto">
              <a:xfrm>
                <a:off x="3502" y="1425"/>
                <a:ext cx="121" cy="108"/>
              </a:xfrm>
              <a:custGeom>
                <a:avLst/>
                <a:gdLst>
                  <a:gd name="T0" fmla="*/ 0 w 114"/>
                  <a:gd name="T1" fmla="*/ 203 h 104"/>
                  <a:gd name="T2" fmla="*/ 75 w 114"/>
                  <a:gd name="T3" fmla="*/ 203 h 104"/>
                  <a:gd name="T4" fmla="*/ 122 w 114"/>
                  <a:gd name="T5" fmla="*/ 157 h 104"/>
                  <a:gd name="T6" fmla="*/ 213 w 114"/>
                  <a:gd name="T7" fmla="*/ 171 h 104"/>
                  <a:gd name="T8" fmla="*/ 239 w 114"/>
                  <a:gd name="T9" fmla="*/ 157 h 104"/>
                  <a:gd name="T10" fmla="*/ 239 w 114"/>
                  <a:gd name="T11" fmla="*/ 92 h 104"/>
                  <a:gd name="T12" fmla="*/ 287 w 114"/>
                  <a:gd name="T13" fmla="*/ 92 h 104"/>
                  <a:gd name="T14" fmla="*/ 330 w 114"/>
                  <a:gd name="T15" fmla="*/ 81 h 104"/>
                  <a:gd name="T16" fmla="*/ 311 w 114"/>
                  <a:gd name="T17" fmla="*/ 0 h 104"/>
                  <a:gd name="T18" fmla="*/ 256 w 114"/>
                  <a:gd name="T19" fmla="*/ 41 h 104"/>
                  <a:gd name="T20" fmla="*/ 239 w 114"/>
                  <a:gd name="T21" fmla="*/ 92 h 104"/>
                  <a:gd name="T22" fmla="*/ 140 w 114"/>
                  <a:gd name="T23" fmla="*/ 108 h 104"/>
                  <a:gd name="T24" fmla="*/ 122 w 114"/>
                  <a:gd name="T25" fmla="*/ 157 h 104"/>
                  <a:gd name="T26" fmla="*/ 44 w 114"/>
                  <a:gd name="T27" fmla="*/ 157 h 104"/>
                  <a:gd name="T28" fmla="*/ 0 w 114"/>
                  <a:gd name="T29" fmla="*/ 203 h 10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4" h="104">
                    <a:moveTo>
                      <a:pt x="0" y="103"/>
                    </a:moveTo>
                    <a:lnTo>
                      <a:pt x="25" y="103"/>
                    </a:lnTo>
                    <a:lnTo>
                      <a:pt x="41" y="80"/>
                    </a:lnTo>
                    <a:lnTo>
                      <a:pt x="73" y="87"/>
                    </a:lnTo>
                    <a:lnTo>
                      <a:pt x="81" y="80"/>
                    </a:lnTo>
                    <a:lnTo>
                      <a:pt x="81" y="47"/>
                    </a:lnTo>
                    <a:lnTo>
                      <a:pt x="97" y="47"/>
                    </a:lnTo>
                    <a:lnTo>
                      <a:pt x="113" y="40"/>
                    </a:lnTo>
                    <a:lnTo>
                      <a:pt x="106" y="0"/>
                    </a:lnTo>
                    <a:lnTo>
                      <a:pt x="88" y="22"/>
                    </a:lnTo>
                    <a:lnTo>
                      <a:pt x="81" y="47"/>
                    </a:lnTo>
                    <a:lnTo>
                      <a:pt x="48" y="55"/>
                    </a:lnTo>
                    <a:lnTo>
                      <a:pt x="41" y="80"/>
                    </a:lnTo>
                    <a:lnTo>
                      <a:pt x="16" y="80"/>
                    </a:lnTo>
                    <a:lnTo>
                      <a:pt x="0" y="103"/>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406" name="Freeform 597"/>
              <p:cNvSpPr>
                <a:spLocks/>
              </p:cNvSpPr>
              <p:nvPr/>
            </p:nvSpPr>
            <p:spPr bwMode="auto">
              <a:xfrm>
                <a:off x="3476" y="1399"/>
                <a:ext cx="61" cy="92"/>
              </a:xfrm>
              <a:custGeom>
                <a:avLst/>
                <a:gdLst>
                  <a:gd name="T0" fmla="*/ 0 w 57"/>
                  <a:gd name="T1" fmla="*/ 146 h 89"/>
                  <a:gd name="T2" fmla="*/ 82 w 57"/>
                  <a:gd name="T3" fmla="*/ 159 h 89"/>
                  <a:gd name="T4" fmla="*/ 188 w 57"/>
                  <a:gd name="T5" fmla="*/ 146 h 89"/>
                  <a:gd name="T6" fmla="*/ 164 w 57"/>
                  <a:gd name="T7" fmla="*/ 117 h 89"/>
                  <a:gd name="T8" fmla="*/ 188 w 57"/>
                  <a:gd name="T9" fmla="*/ 53 h 89"/>
                  <a:gd name="T10" fmla="*/ 188 w 57"/>
                  <a:gd name="T11" fmla="*/ 0 h 89"/>
                  <a:gd name="T12" fmla="*/ 108 w 57"/>
                  <a:gd name="T13" fmla="*/ 43 h 89"/>
                  <a:gd name="T14" fmla="*/ 108 w 57"/>
                  <a:gd name="T15" fmla="*/ 100 h 89"/>
                  <a:gd name="T16" fmla="*/ 7 w 57"/>
                  <a:gd name="T17" fmla="*/ 100 h 89"/>
                  <a:gd name="T18" fmla="*/ 0 w 57"/>
                  <a:gd name="T19" fmla="*/ 146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 h="89">
                    <a:moveTo>
                      <a:pt x="0" y="80"/>
                    </a:moveTo>
                    <a:lnTo>
                      <a:pt x="24" y="88"/>
                    </a:lnTo>
                    <a:lnTo>
                      <a:pt x="56" y="80"/>
                    </a:lnTo>
                    <a:lnTo>
                      <a:pt x="49" y="65"/>
                    </a:lnTo>
                    <a:lnTo>
                      <a:pt x="56" y="31"/>
                    </a:lnTo>
                    <a:lnTo>
                      <a:pt x="56" y="0"/>
                    </a:lnTo>
                    <a:lnTo>
                      <a:pt x="32" y="25"/>
                    </a:lnTo>
                    <a:lnTo>
                      <a:pt x="32" y="56"/>
                    </a:lnTo>
                    <a:lnTo>
                      <a:pt x="7" y="56"/>
                    </a:lnTo>
                    <a:lnTo>
                      <a:pt x="0" y="80"/>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407" name="Freeform 598"/>
              <p:cNvSpPr>
                <a:spLocks/>
              </p:cNvSpPr>
              <p:nvPr/>
            </p:nvSpPr>
            <p:spPr bwMode="auto">
              <a:xfrm>
                <a:off x="3460" y="1508"/>
                <a:ext cx="25" cy="17"/>
              </a:xfrm>
              <a:custGeom>
                <a:avLst/>
                <a:gdLst>
                  <a:gd name="T0" fmla="*/ 0 w 24"/>
                  <a:gd name="T1" fmla="*/ 16 h 17"/>
                  <a:gd name="T2" fmla="*/ 46 w 24"/>
                  <a:gd name="T3" fmla="*/ 16 h 17"/>
                  <a:gd name="T4" fmla="*/ 34 w 24"/>
                  <a:gd name="T5" fmla="*/ 0 h 17"/>
                  <a:gd name="T6" fmla="*/ 0 w 24"/>
                  <a:gd name="T7" fmla="*/ 16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17">
                    <a:moveTo>
                      <a:pt x="0" y="16"/>
                    </a:moveTo>
                    <a:lnTo>
                      <a:pt x="23" y="16"/>
                    </a:lnTo>
                    <a:lnTo>
                      <a:pt x="16" y="0"/>
                    </a:lnTo>
                    <a:lnTo>
                      <a:pt x="0" y="16"/>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408" name="Freeform 599"/>
              <p:cNvSpPr>
                <a:spLocks/>
              </p:cNvSpPr>
              <p:nvPr/>
            </p:nvSpPr>
            <p:spPr bwMode="auto">
              <a:xfrm>
                <a:off x="3347" y="1473"/>
                <a:ext cx="88" cy="69"/>
              </a:xfrm>
              <a:custGeom>
                <a:avLst/>
                <a:gdLst>
                  <a:gd name="T0" fmla="*/ 0 w 83"/>
                  <a:gd name="T1" fmla="*/ 51 h 66"/>
                  <a:gd name="T2" fmla="*/ 43 w 83"/>
                  <a:gd name="T3" fmla="*/ 76 h 66"/>
                  <a:gd name="T4" fmla="*/ 91 w 83"/>
                  <a:gd name="T5" fmla="*/ 76 h 66"/>
                  <a:gd name="T6" fmla="*/ 91 w 83"/>
                  <a:gd name="T7" fmla="*/ 127 h 66"/>
                  <a:gd name="T8" fmla="*/ 137 w 83"/>
                  <a:gd name="T9" fmla="*/ 145 h 66"/>
                  <a:gd name="T10" fmla="*/ 186 w 83"/>
                  <a:gd name="T11" fmla="*/ 127 h 66"/>
                  <a:gd name="T12" fmla="*/ 186 w 83"/>
                  <a:gd name="T13" fmla="*/ 89 h 66"/>
                  <a:gd name="T14" fmla="*/ 235 w 83"/>
                  <a:gd name="T15" fmla="*/ 35 h 66"/>
                  <a:gd name="T16" fmla="*/ 206 w 83"/>
                  <a:gd name="T17" fmla="*/ 8 h 66"/>
                  <a:gd name="T18" fmla="*/ 115 w 83"/>
                  <a:gd name="T19" fmla="*/ 51 h 66"/>
                  <a:gd name="T20" fmla="*/ 115 w 83"/>
                  <a:gd name="T21" fmla="*/ 8 h 66"/>
                  <a:gd name="T22" fmla="*/ 91 w 83"/>
                  <a:gd name="T23" fmla="*/ 0 h 66"/>
                  <a:gd name="T24" fmla="*/ 0 w 83"/>
                  <a:gd name="T25" fmla="*/ 51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66">
                    <a:moveTo>
                      <a:pt x="0" y="24"/>
                    </a:moveTo>
                    <a:lnTo>
                      <a:pt x="16" y="33"/>
                    </a:lnTo>
                    <a:lnTo>
                      <a:pt x="32" y="33"/>
                    </a:lnTo>
                    <a:lnTo>
                      <a:pt x="32" y="56"/>
                    </a:lnTo>
                    <a:lnTo>
                      <a:pt x="48" y="65"/>
                    </a:lnTo>
                    <a:lnTo>
                      <a:pt x="65" y="56"/>
                    </a:lnTo>
                    <a:lnTo>
                      <a:pt x="65" y="40"/>
                    </a:lnTo>
                    <a:lnTo>
                      <a:pt x="82" y="16"/>
                    </a:lnTo>
                    <a:lnTo>
                      <a:pt x="72" y="8"/>
                    </a:lnTo>
                    <a:lnTo>
                      <a:pt x="40" y="24"/>
                    </a:lnTo>
                    <a:lnTo>
                      <a:pt x="40" y="8"/>
                    </a:lnTo>
                    <a:lnTo>
                      <a:pt x="32" y="0"/>
                    </a:lnTo>
                    <a:lnTo>
                      <a:pt x="0" y="24"/>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409" name="Freeform 600"/>
              <p:cNvSpPr>
                <a:spLocks/>
              </p:cNvSpPr>
              <p:nvPr/>
            </p:nvSpPr>
            <p:spPr bwMode="auto">
              <a:xfrm>
                <a:off x="2892" y="1508"/>
                <a:ext cx="217" cy="269"/>
              </a:xfrm>
              <a:custGeom>
                <a:avLst/>
                <a:gdLst>
                  <a:gd name="T0" fmla="*/ 0 w 205"/>
                  <a:gd name="T1" fmla="*/ 103 h 260"/>
                  <a:gd name="T2" fmla="*/ 28 w 205"/>
                  <a:gd name="T3" fmla="*/ 226 h 260"/>
                  <a:gd name="T4" fmla="*/ 70 w 205"/>
                  <a:gd name="T5" fmla="*/ 280 h 260"/>
                  <a:gd name="T6" fmla="*/ 138 w 205"/>
                  <a:gd name="T7" fmla="*/ 280 h 260"/>
                  <a:gd name="T8" fmla="*/ 92 w 205"/>
                  <a:gd name="T9" fmla="*/ 310 h 260"/>
                  <a:gd name="T10" fmla="*/ 115 w 205"/>
                  <a:gd name="T11" fmla="*/ 371 h 260"/>
                  <a:gd name="T12" fmla="*/ 210 w 205"/>
                  <a:gd name="T13" fmla="*/ 478 h 260"/>
                  <a:gd name="T14" fmla="*/ 295 w 205"/>
                  <a:gd name="T15" fmla="*/ 267 h 260"/>
                  <a:gd name="T16" fmla="*/ 321 w 205"/>
                  <a:gd name="T17" fmla="*/ 236 h 260"/>
                  <a:gd name="T18" fmla="*/ 336 w 205"/>
                  <a:gd name="T19" fmla="*/ 280 h 260"/>
                  <a:gd name="T20" fmla="*/ 386 w 205"/>
                  <a:gd name="T21" fmla="*/ 310 h 260"/>
                  <a:gd name="T22" fmla="*/ 336 w 205"/>
                  <a:gd name="T23" fmla="*/ 371 h 260"/>
                  <a:gd name="T24" fmla="*/ 408 w 205"/>
                  <a:gd name="T25" fmla="*/ 384 h 260"/>
                  <a:gd name="T26" fmla="*/ 505 w 205"/>
                  <a:gd name="T27" fmla="*/ 342 h 260"/>
                  <a:gd name="T28" fmla="*/ 432 w 205"/>
                  <a:gd name="T29" fmla="*/ 299 h 260"/>
                  <a:gd name="T30" fmla="*/ 364 w 205"/>
                  <a:gd name="T31" fmla="*/ 206 h 260"/>
                  <a:gd name="T32" fmla="*/ 295 w 205"/>
                  <a:gd name="T33" fmla="*/ 179 h 260"/>
                  <a:gd name="T34" fmla="*/ 274 w 205"/>
                  <a:gd name="T35" fmla="*/ 103 h 260"/>
                  <a:gd name="T36" fmla="*/ 364 w 205"/>
                  <a:gd name="T37" fmla="*/ 150 h 260"/>
                  <a:gd name="T38" fmla="*/ 452 w 205"/>
                  <a:gd name="T39" fmla="*/ 179 h 260"/>
                  <a:gd name="T40" fmla="*/ 520 w 205"/>
                  <a:gd name="T41" fmla="*/ 132 h 260"/>
                  <a:gd name="T42" fmla="*/ 569 w 205"/>
                  <a:gd name="T43" fmla="*/ 72 h 260"/>
                  <a:gd name="T44" fmla="*/ 569 w 205"/>
                  <a:gd name="T45" fmla="*/ 41 h 260"/>
                  <a:gd name="T46" fmla="*/ 432 w 205"/>
                  <a:gd name="T47" fmla="*/ 0 h 260"/>
                  <a:gd name="T48" fmla="*/ 364 w 205"/>
                  <a:gd name="T49" fmla="*/ 41 h 260"/>
                  <a:gd name="T50" fmla="*/ 321 w 205"/>
                  <a:gd name="T51" fmla="*/ 0 h 260"/>
                  <a:gd name="T52" fmla="*/ 250 w 205"/>
                  <a:gd name="T53" fmla="*/ 33 h 260"/>
                  <a:gd name="T54" fmla="*/ 250 w 205"/>
                  <a:gd name="T55" fmla="*/ 72 h 260"/>
                  <a:gd name="T56" fmla="*/ 181 w 205"/>
                  <a:gd name="T57" fmla="*/ 56 h 260"/>
                  <a:gd name="T58" fmla="*/ 162 w 205"/>
                  <a:gd name="T59" fmla="*/ 103 h 260"/>
                  <a:gd name="T60" fmla="*/ 92 w 205"/>
                  <a:gd name="T61" fmla="*/ 89 h 260"/>
                  <a:gd name="T62" fmla="*/ 0 w 205"/>
                  <a:gd name="T63" fmla="*/ 103 h 2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05" h="260">
                    <a:moveTo>
                      <a:pt x="0" y="57"/>
                    </a:moveTo>
                    <a:lnTo>
                      <a:pt x="9" y="122"/>
                    </a:lnTo>
                    <a:lnTo>
                      <a:pt x="25" y="153"/>
                    </a:lnTo>
                    <a:lnTo>
                      <a:pt x="50" y="153"/>
                    </a:lnTo>
                    <a:lnTo>
                      <a:pt x="33" y="169"/>
                    </a:lnTo>
                    <a:lnTo>
                      <a:pt x="41" y="202"/>
                    </a:lnTo>
                    <a:lnTo>
                      <a:pt x="75" y="259"/>
                    </a:lnTo>
                    <a:lnTo>
                      <a:pt x="106" y="144"/>
                    </a:lnTo>
                    <a:lnTo>
                      <a:pt x="115" y="128"/>
                    </a:lnTo>
                    <a:lnTo>
                      <a:pt x="121" y="153"/>
                    </a:lnTo>
                    <a:lnTo>
                      <a:pt x="139" y="169"/>
                    </a:lnTo>
                    <a:lnTo>
                      <a:pt x="121" y="202"/>
                    </a:lnTo>
                    <a:lnTo>
                      <a:pt x="146" y="209"/>
                    </a:lnTo>
                    <a:lnTo>
                      <a:pt x="180" y="186"/>
                    </a:lnTo>
                    <a:lnTo>
                      <a:pt x="155" y="162"/>
                    </a:lnTo>
                    <a:lnTo>
                      <a:pt x="130" y="112"/>
                    </a:lnTo>
                    <a:lnTo>
                      <a:pt x="106" y="97"/>
                    </a:lnTo>
                    <a:lnTo>
                      <a:pt x="98" y="57"/>
                    </a:lnTo>
                    <a:lnTo>
                      <a:pt x="130" y="81"/>
                    </a:lnTo>
                    <a:lnTo>
                      <a:pt x="162" y="97"/>
                    </a:lnTo>
                    <a:lnTo>
                      <a:pt x="187" y="72"/>
                    </a:lnTo>
                    <a:lnTo>
                      <a:pt x="204" y="40"/>
                    </a:lnTo>
                    <a:lnTo>
                      <a:pt x="204" y="23"/>
                    </a:lnTo>
                    <a:lnTo>
                      <a:pt x="155" y="0"/>
                    </a:lnTo>
                    <a:lnTo>
                      <a:pt x="130" y="23"/>
                    </a:lnTo>
                    <a:lnTo>
                      <a:pt x="115" y="0"/>
                    </a:lnTo>
                    <a:lnTo>
                      <a:pt x="90" y="15"/>
                    </a:lnTo>
                    <a:lnTo>
                      <a:pt x="90" y="40"/>
                    </a:lnTo>
                    <a:lnTo>
                      <a:pt x="65" y="32"/>
                    </a:lnTo>
                    <a:lnTo>
                      <a:pt x="58" y="57"/>
                    </a:lnTo>
                    <a:lnTo>
                      <a:pt x="33" y="48"/>
                    </a:lnTo>
                    <a:lnTo>
                      <a:pt x="0" y="57"/>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410" name="Freeform 601"/>
              <p:cNvSpPr>
                <a:spLocks/>
              </p:cNvSpPr>
              <p:nvPr/>
            </p:nvSpPr>
            <p:spPr bwMode="auto">
              <a:xfrm>
                <a:off x="1435" y="1828"/>
                <a:ext cx="43" cy="42"/>
              </a:xfrm>
              <a:custGeom>
                <a:avLst/>
                <a:gdLst>
                  <a:gd name="T0" fmla="*/ 0 w 41"/>
                  <a:gd name="T1" fmla="*/ 41 h 41"/>
                  <a:gd name="T2" fmla="*/ 93 w 41"/>
                  <a:gd name="T3" fmla="*/ 58 h 41"/>
                  <a:gd name="T4" fmla="*/ 93 w 41"/>
                  <a:gd name="T5" fmla="*/ 16 h 41"/>
                  <a:gd name="T6" fmla="*/ 51 w 41"/>
                  <a:gd name="T7" fmla="*/ 0 h 41"/>
                  <a:gd name="T8" fmla="*/ 37 w 41"/>
                  <a:gd name="T9" fmla="*/ 0 h 41"/>
                  <a:gd name="T10" fmla="*/ 0 w 41"/>
                  <a:gd name="T11" fmla="*/ 41 h 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1" h="41">
                    <a:moveTo>
                      <a:pt x="0" y="23"/>
                    </a:moveTo>
                    <a:lnTo>
                      <a:pt x="40" y="40"/>
                    </a:lnTo>
                    <a:lnTo>
                      <a:pt x="40" y="16"/>
                    </a:lnTo>
                    <a:lnTo>
                      <a:pt x="23" y="0"/>
                    </a:lnTo>
                    <a:lnTo>
                      <a:pt x="16" y="0"/>
                    </a:lnTo>
                    <a:lnTo>
                      <a:pt x="0" y="23"/>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411" name="Freeform 602"/>
              <p:cNvSpPr>
                <a:spLocks/>
              </p:cNvSpPr>
              <p:nvPr/>
            </p:nvSpPr>
            <p:spPr bwMode="auto">
              <a:xfrm>
                <a:off x="1442" y="1744"/>
                <a:ext cx="226" cy="143"/>
              </a:xfrm>
              <a:custGeom>
                <a:avLst/>
                <a:gdLst>
                  <a:gd name="T0" fmla="*/ 0 w 212"/>
                  <a:gd name="T1" fmla="*/ 0 h 138"/>
                  <a:gd name="T2" fmla="*/ 0 w 212"/>
                  <a:gd name="T3" fmla="*/ 34 h 138"/>
                  <a:gd name="T4" fmla="*/ 45 w 212"/>
                  <a:gd name="T5" fmla="*/ 76 h 138"/>
                  <a:gd name="T6" fmla="*/ 102 w 212"/>
                  <a:gd name="T7" fmla="*/ 76 h 138"/>
                  <a:gd name="T8" fmla="*/ 152 w 212"/>
                  <a:gd name="T9" fmla="*/ 90 h 138"/>
                  <a:gd name="T10" fmla="*/ 152 w 212"/>
                  <a:gd name="T11" fmla="*/ 229 h 138"/>
                  <a:gd name="T12" fmla="*/ 378 w 212"/>
                  <a:gd name="T13" fmla="*/ 260 h 138"/>
                  <a:gd name="T14" fmla="*/ 458 w 212"/>
                  <a:gd name="T15" fmla="*/ 260 h 138"/>
                  <a:gd name="T16" fmla="*/ 513 w 212"/>
                  <a:gd name="T17" fmla="*/ 229 h 138"/>
                  <a:gd name="T18" fmla="*/ 564 w 212"/>
                  <a:gd name="T19" fmla="*/ 245 h 138"/>
                  <a:gd name="T20" fmla="*/ 637 w 212"/>
                  <a:gd name="T21" fmla="*/ 229 h 138"/>
                  <a:gd name="T22" fmla="*/ 666 w 212"/>
                  <a:gd name="T23" fmla="*/ 152 h 138"/>
                  <a:gd name="T24" fmla="*/ 586 w 212"/>
                  <a:gd name="T25" fmla="*/ 137 h 138"/>
                  <a:gd name="T26" fmla="*/ 458 w 212"/>
                  <a:gd name="T27" fmla="*/ 119 h 138"/>
                  <a:gd name="T28" fmla="*/ 378 w 212"/>
                  <a:gd name="T29" fmla="*/ 152 h 138"/>
                  <a:gd name="T30" fmla="*/ 306 w 212"/>
                  <a:gd name="T31" fmla="*/ 137 h 138"/>
                  <a:gd name="T32" fmla="*/ 231 w 212"/>
                  <a:gd name="T33" fmla="*/ 105 h 138"/>
                  <a:gd name="T34" fmla="*/ 253 w 212"/>
                  <a:gd name="T35" fmla="*/ 90 h 138"/>
                  <a:gd name="T36" fmla="*/ 200 w 212"/>
                  <a:gd name="T37" fmla="*/ 41 h 138"/>
                  <a:gd name="T38" fmla="*/ 126 w 212"/>
                  <a:gd name="T39" fmla="*/ 41 h 138"/>
                  <a:gd name="T40" fmla="*/ 79 w 212"/>
                  <a:gd name="T41" fmla="*/ 7 h 138"/>
                  <a:gd name="T42" fmla="*/ 0 w 212"/>
                  <a:gd name="T43" fmla="*/ 0 h 1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12" h="138">
                    <a:moveTo>
                      <a:pt x="0" y="0"/>
                    </a:moveTo>
                    <a:lnTo>
                      <a:pt x="0" y="16"/>
                    </a:lnTo>
                    <a:lnTo>
                      <a:pt x="15" y="40"/>
                    </a:lnTo>
                    <a:lnTo>
                      <a:pt x="32" y="40"/>
                    </a:lnTo>
                    <a:lnTo>
                      <a:pt x="49" y="47"/>
                    </a:lnTo>
                    <a:lnTo>
                      <a:pt x="49" y="121"/>
                    </a:lnTo>
                    <a:lnTo>
                      <a:pt x="120" y="137"/>
                    </a:lnTo>
                    <a:lnTo>
                      <a:pt x="145" y="137"/>
                    </a:lnTo>
                    <a:lnTo>
                      <a:pt x="161" y="121"/>
                    </a:lnTo>
                    <a:lnTo>
                      <a:pt x="179" y="129"/>
                    </a:lnTo>
                    <a:lnTo>
                      <a:pt x="202" y="121"/>
                    </a:lnTo>
                    <a:lnTo>
                      <a:pt x="211" y="81"/>
                    </a:lnTo>
                    <a:lnTo>
                      <a:pt x="186" y="72"/>
                    </a:lnTo>
                    <a:lnTo>
                      <a:pt x="145" y="63"/>
                    </a:lnTo>
                    <a:lnTo>
                      <a:pt x="120" y="81"/>
                    </a:lnTo>
                    <a:lnTo>
                      <a:pt x="96" y="72"/>
                    </a:lnTo>
                    <a:lnTo>
                      <a:pt x="73" y="56"/>
                    </a:lnTo>
                    <a:lnTo>
                      <a:pt x="80" y="47"/>
                    </a:lnTo>
                    <a:lnTo>
                      <a:pt x="64" y="23"/>
                    </a:lnTo>
                    <a:lnTo>
                      <a:pt x="40" y="23"/>
                    </a:lnTo>
                    <a:lnTo>
                      <a:pt x="24" y="7"/>
                    </a:lnTo>
                    <a:lnTo>
                      <a:pt x="0" y="0"/>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412" name="Freeform 603"/>
              <p:cNvSpPr>
                <a:spLocks/>
              </p:cNvSpPr>
              <p:nvPr/>
            </p:nvSpPr>
            <p:spPr bwMode="auto">
              <a:xfrm>
                <a:off x="1458" y="1440"/>
                <a:ext cx="122" cy="237"/>
              </a:xfrm>
              <a:custGeom>
                <a:avLst/>
                <a:gdLst>
                  <a:gd name="T0" fmla="*/ 0 w 115"/>
                  <a:gd name="T1" fmla="*/ 194 h 228"/>
                  <a:gd name="T2" fmla="*/ 74 w 115"/>
                  <a:gd name="T3" fmla="*/ 293 h 228"/>
                  <a:gd name="T4" fmla="*/ 46 w 115"/>
                  <a:gd name="T5" fmla="*/ 339 h 228"/>
                  <a:gd name="T6" fmla="*/ 46 w 115"/>
                  <a:gd name="T7" fmla="*/ 405 h 228"/>
                  <a:gd name="T8" fmla="*/ 97 w 115"/>
                  <a:gd name="T9" fmla="*/ 455 h 228"/>
                  <a:gd name="T10" fmla="*/ 215 w 115"/>
                  <a:gd name="T11" fmla="*/ 455 h 228"/>
                  <a:gd name="T12" fmla="*/ 289 w 115"/>
                  <a:gd name="T13" fmla="*/ 339 h 228"/>
                  <a:gd name="T14" fmla="*/ 329 w 115"/>
                  <a:gd name="T15" fmla="*/ 308 h 228"/>
                  <a:gd name="T16" fmla="*/ 329 w 115"/>
                  <a:gd name="T17" fmla="*/ 256 h 228"/>
                  <a:gd name="T18" fmla="*/ 259 w 115"/>
                  <a:gd name="T19" fmla="*/ 245 h 228"/>
                  <a:gd name="T20" fmla="*/ 289 w 115"/>
                  <a:gd name="T21" fmla="*/ 177 h 228"/>
                  <a:gd name="T22" fmla="*/ 259 w 115"/>
                  <a:gd name="T23" fmla="*/ 132 h 228"/>
                  <a:gd name="T24" fmla="*/ 170 w 115"/>
                  <a:gd name="T25" fmla="*/ 132 h 228"/>
                  <a:gd name="T26" fmla="*/ 116 w 115"/>
                  <a:gd name="T27" fmla="*/ 82 h 228"/>
                  <a:gd name="T28" fmla="*/ 97 w 115"/>
                  <a:gd name="T29" fmla="*/ 0 h 228"/>
                  <a:gd name="T30" fmla="*/ 46 w 115"/>
                  <a:gd name="T31" fmla="*/ 0 h 228"/>
                  <a:gd name="T32" fmla="*/ 46 w 115"/>
                  <a:gd name="T33" fmla="*/ 82 h 228"/>
                  <a:gd name="T34" fmla="*/ 0 w 115"/>
                  <a:gd name="T35" fmla="*/ 132 h 228"/>
                  <a:gd name="T36" fmla="*/ 0 w 115"/>
                  <a:gd name="T37" fmla="*/ 194 h 2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5" h="228">
                    <a:moveTo>
                      <a:pt x="0" y="97"/>
                    </a:moveTo>
                    <a:lnTo>
                      <a:pt x="25" y="146"/>
                    </a:lnTo>
                    <a:lnTo>
                      <a:pt x="17" y="169"/>
                    </a:lnTo>
                    <a:lnTo>
                      <a:pt x="17" y="202"/>
                    </a:lnTo>
                    <a:lnTo>
                      <a:pt x="34" y="227"/>
                    </a:lnTo>
                    <a:lnTo>
                      <a:pt x="74" y="227"/>
                    </a:lnTo>
                    <a:lnTo>
                      <a:pt x="99" y="169"/>
                    </a:lnTo>
                    <a:lnTo>
                      <a:pt x="114" y="153"/>
                    </a:lnTo>
                    <a:lnTo>
                      <a:pt x="114" y="128"/>
                    </a:lnTo>
                    <a:lnTo>
                      <a:pt x="90" y="122"/>
                    </a:lnTo>
                    <a:lnTo>
                      <a:pt x="99" y="88"/>
                    </a:lnTo>
                    <a:lnTo>
                      <a:pt x="90" y="65"/>
                    </a:lnTo>
                    <a:lnTo>
                      <a:pt x="58" y="65"/>
                    </a:lnTo>
                    <a:lnTo>
                      <a:pt x="40" y="40"/>
                    </a:lnTo>
                    <a:lnTo>
                      <a:pt x="34" y="0"/>
                    </a:lnTo>
                    <a:lnTo>
                      <a:pt x="17" y="0"/>
                    </a:lnTo>
                    <a:lnTo>
                      <a:pt x="17" y="40"/>
                    </a:lnTo>
                    <a:lnTo>
                      <a:pt x="0" y="65"/>
                    </a:lnTo>
                    <a:lnTo>
                      <a:pt x="0" y="97"/>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413" name="Freeform 604"/>
              <p:cNvSpPr>
                <a:spLocks/>
              </p:cNvSpPr>
              <p:nvPr/>
            </p:nvSpPr>
            <p:spPr bwMode="auto">
              <a:xfrm>
                <a:off x="1521" y="1263"/>
                <a:ext cx="395" cy="530"/>
              </a:xfrm>
              <a:custGeom>
                <a:avLst/>
                <a:gdLst>
                  <a:gd name="T0" fmla="*/ 0 w 374"/>
                  <a:gd name="T1" fmla="*/ 300 h 511"/>
                  <a:gd name="T2" fmla="*/ 7 w 374"/>
                  <a:gd name="T3" fmla="*/ 378 h 511"/>
                  <a:gd name="T4" fmla="*/ 60 w 374"/>
                  <a:gd name="T5" fmla="*/ 422 h 511"/>
                  <a:gd name="T6" fmla="*/ 176 w 374"/>
                  <a:gd name="T7" fmla="*/ 422 h 511"/>
                  <a:gd name="T8" fmla="*/ 238 w 374"/>
                  <a:gd name="T9" fmla="*/ 407 h 511"/>
                  <a:gd name="T10" fmla="*/ 436 w 374"/>
                  <a:gd name="T11" fmla="*/ 392 h 511"/>
                  <a:gd name="T12" fmla="*/ 371 w 374"/>
                  <a:gd name="T13" fmla="*/ 422 h 511"/>
                  <a:gd name="T14" fmla="*/ 258 w 374"/>
                  <a:gd name="T15" fmla="*/ 456 h 511"/>
                  <a:gd name="T16" fmla="*/ 238 w 374"/>
                  <a:gd name="T17" fmla="*/ 483 h 511"/>
                  <a:gd name="T18" fmla="*/ 148 w 374"/>
                  <a:gd name="T19" fmla="*/ 456 h 511"/>
                  <a:gd name="T20" fmla="*/ 126 w 374"/>
                  <a:gd name="T21" fmla="*/ 531 h 511"/>
                  <a:gd name="T22" fmla="*/ 176 w 374"/>
                  <a:gd name="T23" fmla="*/ 567 h 511"/>
                  <a:gd name="T24" fmla="*/ 192 w 374"/>
                  <a:gd name="T25" fmla="*/ 671 h 511"/>
                  <a:gd name="T26" fmla="*/ 148 w 374"/>
                  <a:gd name="T27" fmla="*/ 690 h 511"/>
                  <a:gd name="T28" fmla="*/ 84 w 374"/>
                  <a:gd name="T29" fmla="*/ 770 h 511"/>
                  <a:gd name="T30" fmla="*/ 176 w 374"/>
                  <a:gd name="T31" fmla="*/ 780 h 511"/>
                  <a:gd name="T32" fmla="*/ 84 w 374"/>
                  <a:gd name="T33" fmla="*/ 799 h 511"/>
                  <a:gd name="T34" fmla="*/ 84 w 374"/>
                  <a:gd name="T35" fmla="*/ 844 h 511"/>
                  <a:gd name="T36" fmla="*/ 110 w 374"/>
                  <a:gd name="T37" fmla="*/ 861 h 511"/>
                  <a:gd name="T38" fmla="*/ 7 w 374"/>
                  <a:gd name="T39" fmla="*/ 904 h 511"/>
                  <a:gd name="T40" fmla="*/ 7 w 374"/>
                  <a:gd name="T41" fmla="*/ 958 h 511"/>
                  <a:gd name="T42" fmla="*/ 176 w 374"/>
                  <a:gd name="T43" fmla="*/ 970 h 511"/>
                  <a:gd name="T44" fmla="*/ 217 w 374"/>
                  <a:gd name="T45" fmla="*/ 958 h 511"/>
                  <a:gd name="T46" fmla="*/ 258 w 374"/>
                  <a:gd name="T47" fmla="*/ 970 h 511"/>
                  <a:gd name="T48" fmla="*/ 301 w 374"/>
                  <a:gd name="T49" fmla="*/ 958 h 511"/>
                  <a:gd name="T50" fmla="*/ 323 w 374"/>
                  <a:gd name="T51" fmla="*/ 983 h 511"/>
                  <a:gd name="T52" fmla="*/ 392 w 374"/>
                  <a:gd name="T53" fmla="*/ 958 h 511"/>
                  <a:gd name="T54" fmla="*/ 436 w 374"/>
                  <a:gd name="T55" fmla="*/ 904 h 511"/>
                  <a:gd name="T56" fmla="*/ 392 w 374"/>
                  <a:gd name="T57" fmla="*/ 861 h 511"/>
                  <a:gd name="T58" fmla="*/ 436 w 374"/>
                  <a:gd name="T59" fmla="*/ 832 h 511"/>
                  <a:gd name="T60" fmla="*/ 436 w 374"/>
                  <a:gd name="T61" fmla="*/ 780 h 511"/>
                  <a:gd name="T62" fmla="*/ 495 w 374"/>
                  <a:gd name="T63" fmla="*/ 780 h 511"/>
                  <a:gd name="T64" fmla="*/ 558 w 374"/>
                  <a:gd name="T65" fmla="*/ 592 h 511"/>
                  <a:gd name="T66" fmla="*/ 650 w 374"/>
                  <a:gd name="T67" fmla="*/ 567 h 511"/>
                  <a:gd name="T68" fmla="*/ 733 w 374"/>
                  <a:gd name="T69" fmla="*/ 438 h 511"/>
                  <a:gd name="T70" fmla="*/ 890 w 374"/>
                  <a:gd name="T71" fmla="*/ 300 h 511"/>
                  <a:gd name="T72" fmla="*/ 890 w 374"/>
                  <a:gd name="T73" fmla="*/ 263 h 511"/>
                  <a:gd name="T74" fmla="*/ 997 w 374"/>
                  <a:gd name="T75" fmla="*/ 173 h 511"/>
                  <a:gd name="T76" fmla="*/ 997 w 374"/>
                  <a:gd name="T77" fmla="*/ 124 h 511"/>
                  <a:gd name="T78" fmla="*/ 935 w 374"/>
                  <a:gd name="T79" fmla="*/ 108 h 511"/>
                  <a:gd name="T80" fmla="*/ 890 w 374"/>
                  <a:gd name="T81" fmla="*/ 45 h 511"/>
                  <a:gd name="T82" fmla="*/ 718 w 374"/>
                  <a:gd name="T83" fmla="*/ 0 h 511"/>
                  <a:gd name="T84" fmla="*/ 608 w 374"/>
                  <a:gd name="T85" fmla="*/ 0 h 511"/>
                  <a:gd name="T86" fmla="*/ 544 w 374"/>
                  <a:gd name="T87" fmla="*/ 9 h 511"/>
                  <a:gd name="T88" fmla="*/ 449 w 374"/>
                  <a:gd name="T89" fmla="*/ 0 h 511"/>
                  <a:gd name="T90" fmla="*/ 323 w 374"/>
                  <a:gd name="T91" fmla="*/ 35 h 511"/>
                  <a:gd name="T92" fmla="*/ 258 w 374"/>
                  <a:gd name="T93" fmla="*/ 93 h 511"/>
                  <a:gd name="T94" fmla="*/ 126 w 374"/>
                  <a:gd name="T95" fmla="*/ 173 h 511"/>
                  <a:gd name="T96" fmla="*/ 126 w 374"/>
                  <a:gd name="T97" fmla="*/ 216 h 511"/>
                  <a:gd name="T98" fmla="*/ 41 w 374"/>
                  <a:gd name="T99" fmla="*/ 216 h 511"/>
                  <a:gd name="T100" fmla="*/ 0 w 374"/>
                  <a:gd name="T101" fmla="*/ 300 h 51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74" h="511">
                    <a:moveTo>
                      <a:pt x="0" y="156"/>
                    </a:moveTo>
                    <a:lnTo>
                      <a:pt x="7" y="196"/>
                    </a:lnTo>
                    <a:lnTo>
                      <a:pt x="23" y="219"/>
                    </a:lnTo>
                    <a:lnTo>
                      <a:pt x="66" y="219"/>
                    </a:lnTo>
                    <a:lnTo>
                      <a:pt x="88" y="211"/>
                    </a:lnTo>
                    <a:lnTo>
                      <a:pt x="162" y="203"/>
                    </a:lnTo>
                    <a:lnTo>
                      <a:pt x="138" y="219"/>
                    </a:lnTo>
                    <a:lnTo>
                      <a:pt x="97" y="236"/>
                    </a:lnTo>
                    <a:lnTo>
                      <a:pt x="88" y="251"/>
                    </a:lnTo>
                    <a:lnTo>
                      <a:pt x="56" y="236"/>
                    </a:lnTo>
                    <a:lnTo>
                      <a:pt x="47" y="276"/>
                    </a:lnTo>
                    <a:lnTo>
                      <a:pt x="66" y="293"/>
                    </a:lnTo>
                    <a:lnTo>
                      <a:pt x="72" y="348"/>
                    </a:lnTo>
                    <a:lnTo>
                      <a:pt x="56" y="358"/>
                    </a:lnTo>
                    <a:lnTo>
                      <a:pt x="32" y="398"/>
                    </a:lnTo>
                    <a:lnTo>
                      <a:pt x="66" y="405"/>
                    </a:lnTo>
                    <a:lnTo>
                      <a:pt x="32" y="413"/>
                    </a:lnTo>
                    <a:lnTo>
                      <a:pt x="32" y="438"/>
                    </a:lnTo>
                    <a:lnTo>
                      <a:pt x="41" y="445"/>
                    </a:lnTo>
                    <a:lnTo>
                      <a:pt x="7" y="470"/>
                    </a:lnTo>
                    <a:lnTo>
                      <a:pt x="7" y="495"/>
                    </a:lnTo>
                    <a:lnTo>
                      <a:pt x="66" y="503"/>
                    </a:lnTo>
                    <a:lnTo>
                      <a:pt x="81" y="495"/>
                    </a:lnTo>
                    <a:lnTo>
                      <a:pt x="97" y="503"/>
                    </a:lnTo>
                    <a:lnTo>
                      <a:pt x="113" y="495"/>
                    </a:lnTo>
                    <a:lnTo>
                      <a:pt x="121" y="510"/>
                    </a:lnTo>
                    <a:lnTo>
                      <a:pt x="146" y="495"/>
                    </a:lnTo>
                    <a:lnTo>
                      <a:pt x="162" y="470"/>
                    </a:lnTo>
                    <a:lnTo>
                      <a:pt x="146" y="445"/>
                    </a:lnTo>
                    <a:lnTo>
                      <a:pt x="162" y="430"/>
                    </a:lnTo>
                    <a:lnTo>
                      <a:pt x="162" y="405"/>
                    </a:lnTo>
                    <a:lnTo>
                      <a:pt x="186" y="405"/>
                    </a:lnTo>
                    <a:lnTo>
                      <a:pt x="209" y="308"/>
                    </a:lnTo>
                    <a:lnTo>
                      <a:pt x="243" y="293"/>
                    </a:lnTo>
                    <a:lnTo>
                      <a:pt x="275" y="227"/>
                    </a:lnTo>
                    <a:lnTo>
                      <a:pt x="333" y="156"/>
                    </a:lnTo>
                    <a:lnTo>
                      <a:pt x="333" y="137"/>
                    </a:lnTo>
                    <a:lnTo>
                      <a:pt x="373" y="90"/>
                    </a:lnTo>
                    <a:lnTo>
                      <a:pt x="373" y="65"/>
                    </a:lnTo>
                    <a:lnTo>
                      <a:pt x="349" y="57"/>
                    </a:lnTo>
                    <a:lnTo>
                      <a:pt x="333" y="25"/>
                    </a:lnTo>
                    <a:lnTo>
                      <a:pt x="268" y="0"/>
                    </a:lnTo>
                    <a:lnTo>
                      <a:pt x="227" y="0"/>
                    </a:lnTo>
                    <a:lnTo>
                      <a:pt x="203" y="9"/>
                    </a:lnTo>
                    <a:lnTo>
                      <a:pt x="169" y="0"/>
                    </a:lnTo>
                    <a:lnTo>
                      <a:pt x="121" y="17"/>
                    </a:lnTo>
                    <a:lnTo>
                      <a:pt x="97" y="49"/>
                    </a:lnTo>
                    <a:lnTo>
                      <a:pt x="47" y="90"/>
                    </a:lnTo>
                    <a:lnTo>
                      <a:pt x="47" y="113"/>
                    </a:lnTo>
                    <a:lnTo>
                      <a:pt x="16" y="113"/>
                    </a:lnTo>
                    <a:lnTo>
                      <a:pt x="0" y="156"/>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414" name="Freeform 605"/>
              <p:cNvSpPr>
                <a:spLocks/>
              </p:cNvSpPr>
              <p:nvPr/>
            </p:nvSpPr>
            <p:spPr bwMode="auto">
              <a:xfrm>
                <a:off x="1305" y="1592"/>
                <a:ext cx="148" cy="110"/>
              </a:xfrm>
              <a:custGeom>
                <a:avLst/>
                <a:gdLst>
                  <a:gd name="T0" fmla="*/ 0 w 140"/>
                  <a:gd name="T1" fmla="*/ 7 h 106"/>
                  <a:gd name="T2" fmla="*/ 0 w 140"/>
                  <a:gd name="T3" fmla="*/ 42 h 106"/>
                  <a:gd name="T4" fmla="*/ 63 w 140"/>
                  <a:gd name="T5" fmla="*/ 58 h 106"/>
                  <a:gd name="T6" fmla="*/ 45 w 140"/>
                  <a:gd name="T7" fmla="*/ 107 h 106"/>
                  <a:gd name="T8" fmla="*/ 63 w 140"/>
                  <a:gd name="T9" fmla="*/ 141 h 106"/>
                  <a:gd name="T10" fmla="*/ 177 w 140"/>
                  <a:gd name="T11" fmla="*/ 158 h 106"/>
                  <a:gd name="T12" fmla="*/ 226 w 140"/>
                  <a:gd name="T13" fmla="*/ 204 h 106"/>
                  <a:gd name="T14" fmla="*/ 267 w 140"/>
                  <a:gd name="T15" fmla="*/ 171 h 106"/>
                  <a:gd name="T16" fmla="*/ 354 w 140"/>
                  <a:gd name="T17" fmla="*/ 171 h 106"/>
                  <a:gd name="T18" fmla="*/ 375 w 140"/>
                  <a:gd name="T19" fmla="*/ 141 h 106"/>
                  <a:gd name="T20" fmla="*/ 354 w 140"/>
                  <a:gd name="T21" fmla="*/ 107 h 106"/>
                  <a:gd name="T22" fmla="*/ 288 w 140"/>
                  <a:gd name="T23" fmla="*/ 58 h 106"/>
                  <a:gd name="T24" fmla="*/ 267 w 140"/>
                  <a:gd name="T25" fmla="*/ 158 h 106"/>
                  <a:gd name="T26" fmla="*/ 226 w 140"/>
                  <a:gd name="T27" fmla="*/ 158 h 106"/>
                  <a:gd name="T28" fmla="*/ 226 w 140"/>
                  <a:gd name="T29" fmla="*/ 58 h 106"/>
                  <a:gd name="T30" fmla="*/ 177 w 140"/>
                  <a:gd name="T31" fmla="*/ 7 h 106"/>
                  <a:gd name="T32" fmla="*/ 27 w 140"/>
                  <a:gd name="T33" fmla="*/ 0 h 106"/>
                  <a:gd name="T34" fmla="*/ 0 w 140"/>
                  <a:gd name="T35" fmla="*/ 7 h 10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40" h="106">
                    <a:moveTo>
                      <a:pt x="0" y="7"/>
                    </a:moveTo>
                    <a:lnTo>
                      <a:pt x="0" y="23"/>
                    </a:lnTo>
                    <a:lnTo>
                      <a:pt x="24" y="31"/>
                    </a:lnTo>
                    <a:lnTo>
                      <a:pt x="18" y="56"/>
                    </a:lnTo>
                    <a:lnTo>
                      <a:pt x="24" y="72"/>
                    </a:lnTo>
                    <a:lnTo>
                      <a:pt x="65" y="81"/>
                    </a:lnTo>
                    <a:lnTo>
                      <a:pt x="83" y="105"/>
                    </a:lnTo>
                    <a:lnTo>
                      <a:pt x="98" y="88"/>
                    </a:lnTo>
                    <a:lnTo>
                      <a:pt x="131" y="88"/>
                    </a:lnTo>
                    <a:lnTo>
                      <a:pt x="139" y="72"/>
                    </a:lnTo>
                    <a:lnTo>
                      <a:pt x="131" y="56"/>
                    </a:lnTo>
                    <a:lnTo>
                      <a:pt x="106" y="31"/>
                    </a:lnTo>
                    <a:lnTo>
                      <a:pt x="98" y="81"/>
                    </a:lnTo>
                    <a:lnTo>
                      <a:pt x="83" y="81"/>
                    </a:lnTo>
                    <a:lnTo>
                      <a:pt x="83" y="31"/>
                    </a:lnTo>
                    <a:lnTo>
                      <a:pt x="65" y="7"/>
                    </a:lnTo>
                    <a:lnTo>
                      <a:pt x="9" y="0"/>
                    </a:lnTo>
                    <a:lnTo>
                      <a:pt x="0" y="7"/>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415" name="Freeform 606"/>
              <p:cNvSpPr>
                <a:spLocks/>
              </p:cNvSpPr>
              <p:nvPr/>
            </p:nvSpPr>
            <p:spPr bwMode="auto">
              <a:xfrm>
                <a:off x="1435" y="1691"/>
                <a:ext cx="61" cy="35"/>
              </a:xfrm>
              <a:custGeom>
                <a:avLst/>
                <a:gdLst>
                  <a:gd name="T0" fmla="*/ 0 w 58"/>
                  <a:gd name="T1" fmla="*/ 29 h 33"/>
                  <a:gd name="T2" fmla="*/ 120 w 58"/>
                  <a:gd name="T3" fmla="*/ 91 h 33"/>
                  <a:gd name="T4" fmla="*/ 141 w 58"/>
                  <a:gd name="T5" fmla="*/ 46 h 33"/>
                  <a:gd name="T6" fmla="*/ 141 w 58"/>
                  <a:gd name="T7" fmla="*/ 0 h 33"/>
                  <a:gd name="T8" fmla="*/ 55 w 58"/>
                  <a:gd name="T9" fmla="*/ 0 h 33"/>
                  <a:gd name="T10" fmla="*/ 0 w 58"/>
                  <a:gd name="T11" fmla="*/ 29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8" h="33">
                    <a:moveTo>
                      <a:pt x="0" y="9"/>
                    </a:moveTo>
                    <a:lnTo>
                      <a:pt x="48" y="32"/>
                    </a:lnTo>
                    <a:lnTo>
                      <a:pt x="57" y="17"/>
                    </a:lnTo>
                    <a:lnTo>
                      <a:pt x="57" y="0"/>
                    </a:lnTo>
                    <a:lnTo>
                      <a:pt x="23" y="0"/>
                    </a:lnTo>
                    <a:lnTo>
                      <a:pt x="0" y="9"/>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416" name="Freeform 607"/>
              <p:cNvSpPr>
                <a:spLocks/>
              </p:cNvSpPr>
              <p:nvPr/>
            </p:nvSpPr>
            <p:spPr bwMode="auto">
              <a:xfrm>
                <a:off x="1314" y="1701"/>
                <a:ext cx="28" cy="44"/>
              </a:xfrm>
              <a:custGeom>
                <a:avLst/>
                <a:gdLst>
                  <a:gd name="T0" fmla="*/ 0 w 26"/>
                  <a:gd name="T1" fmla="*/ 0 h 42"/>
                  <a:gd name="T2" fmla="*/ 0 w 26"/>
                  <a:gd name="T3" fmla="*/ 78 h 42"/>
                  <a:gd name="T4" fmla="*/ 94 w 26"/>
                  <a:gd name="T5" fmla="*/ 94 h 42"/>
                  <a:gd name="T6" fmla="*/ 34 w 26"/>
                  <a:gd name="T7" fmla="*/ 0 h 42"/>
                  <a:gd name="T8" fmla="*/ 0 w 26"/>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42">
                    <a:moveTo>
                      <a:pt x="0" y="0"/>
                    </a:moveTo>
                    <a:lnTo>
                      <a:pt x="0" y="33"/>
                    </a:lnTo>
                    <a:lnTo>
                      <a:pt x="25" y="41"/>
                    </a:lnTo>
                    <a:lnTo>
                      <a:pt x="9" y="0"/>
                    </a:lnTo>
                    <a:lnTo>
                      <a:pt x="0" y="0"/>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417" name="Freeform 608"/>
              <p:cNvSpPr>
                <a:spLocks/>
              </p:cNvSpPr>
              <p:nvPr/>
            </p:nvSpPr>
            <p:spPr bwMode="auto">
              <a:xfrm>
                <a:off x="1323" y="1760"/>
                <a:ext cx="94" cy="93"/>
              </a:xfrm>
              <a:custGeom>
                <a:avLst/>
                <a:gdLst>
                  <a:gd name="T0" fmla="*/ 0 w 89"/>
                  <a:gd name="T1" fmla="*/ 7 h 89"/>
                  <a:gd name="T2" fmla="*/ 63 w 89"/>
                  <a:gd name="T3" fmla="*/ 155 h 89"/>
                  <a:gd name="T4" fmla="*/ 105 w 89"/>
                  <a:gd name="T5" fmla="*/ 124 h 89"/>
                  <a:gd name="T6" fmla="*/ 148 w 89"/>
                  <a:gd name="T7" fmla="*/ 193 h 89"/>
                  <a:gd name="T8" fmla="*/ 214 w 89"/>
                  <a:gd name="T9" fmla="*/ 193 h 89"/>
                  <a:gd name="T10" fmla="*/ 238 w 89"/>
                  <a:gd name="T11" fmla="*/ 142 h 89"/>
                  <a:gd name="T12" fmla="*/ 238 w 89"/>
                  <a:gd name="T13" fmla="*/ 34 h 89"/>
                  <a:gd name="T14" fmla="*/ 191 w 89"/>
                  <a:gd name="T15" fmla="*/ 0 h 89"/>
                  <a:gd name="T16" fmla="*/ 126 w 89"/>
                  <a:gd name="T17" fmla="*/ 0 h 89"/>
                  <a:gd name="T18" fmla="*/ 105 w 89"/>
                  <a:gd name="T19" fmla="*/ 88 h 89"/>
                  <a:gd name="T20" fmla="*/ 41 w 89"/>
                  <a:gd name="T21" fmla="*/ 7 h 89"/>
                  <a:gd name="T22" fmla="*/ 0 w 89"/>
                  <a:gd name="T23" fmla="*/ 7 h 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9" h="89">
                    <a:moveTo>
                      <a:pt x="0" y="7"/>
                    </a:moveTo>
                    <a:lnTo>
                      <a:pt x="24" y="71"/>
                    </a:lnTo>
                    <a:lnTo>
                      <a:pt x="40" y="56"/>
                    </a:lnTo>
                    <a:lnTo>
                      <a:pt x="56" y="88"/>
                    </a:lnTo>
                    <a:lnTo>
                      <a:pt x="80" y="88"/>
                    </a:lnTo>
                    <a:lnTo>
                      <a:pt x="88" y="65"/>
                    </a:lnTo>
                    <a:lnTo>
                      <a:pt x="88" y="16"/>
                    </a:lnTo>
                    <a:lnTo>
                      <a:pt x="71" y="0"/>
                    </a:lnTo>
                    <a:lnTo>
                      <a:pt x="47" y="0"/>
                    </a:lnTo>
                    <a:lnTo>
                      <a:pt x="40" y="40"/>
                    </a:lnTo>
                    <a:lnTo>
                      <a:pt x="16" y="7"/>
                    </a:lnTo>
                    <a:lnTo>
                      <a:pt x="0" y="7"/>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418" name="Freeform 609"/>
              <p:cNvSpPr>
                <a:spLocks/>
              </p:cNvSpPr>
              <p:nvPr/>
            </p:nvSpPr>
            <p:spPr bwMode="auto">
              <a:xfrm>
                <a:off x="1201" y="1641"/>
                <a:ext cx="72" cy="27"/>
              </a:xfrm>
              <a:custGeom>
                <a:avLst/>
                <a:gdLst>
                  <a:gd name="T0" fmla="*/ 0 w 67"/>
                  <a:gd name="T1" fmla="*/ 47 h 26"/>
                  <a:gd name="T2" fmla="*/ 203 w 67"/>
                  <a:gd name="T3" fmla="*/ 47 h 26"/>
                  <a:gd name="T4" fmla="*/ 244 w 67"/>
                  <a:gd name="T5" fmla="*/ 34 h 26"/>
                  <a:gd name="T6" fmla="*/ 149 w 67"/>
                  <a:gd name="T7" fmla="*/ 0 h 26"/>
                  <a:gd name="T8" fmla="*/ 33 w 67"/>
                  <a:gd name="T9" fmla="*/ 9 h 26"/>
                  <a:gd name="T10" fmla="*/ 0 w 67"/>
                  <a:gd name="T11" fmla="*/ 47 h 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 h="26">
                    <a:moveTo>
                      <a:pt x="0" y="25"/>
                    </a:moveTo>
                    <a:lnTo>
                      <a:pt x="56" y="25"/>
                    </a:lnTo>
                    <a:lnTo>
                      <a:pt x="66" y="16"/>
                    </a:lnTo>
                    <a:lnTo>
                      <a:pt x="41" y="0"/>
                    </a:lnTo>
                    <a:lnTo>
                      <a:pt x="9" y="9"/>
                    </a:lnTo>
                    <a:lnTo>
                      <a:pt x="0" y="25"/>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419" name="Freeform 610"/>
              <p:cNvSpPr>
                <a:spLocks/>
              </p:cNvSpPr>
              <p:nvPr/>
            </p:nvSpPr>
            <p:spPr bwMode="auto">
              <a:xfrm>
                <a:off x="1176" y="1675"/>
                <a:ext cx="26" cy="27"/>
              </a:xfrm>
              <a:custGeom>
                <a:avLst/>
                <a:gdLst>
                  <a:gd name="T0" fmla="*/ 0 w 25"/>
                  <a:gd name="T1" fmla="*/ 31 h 25"/>
                  <a:gd name="T2" fmla="*/ 8 w 25"/>
                  <a:gd name="T3" fmla="*/ 96 h 25"/>
                  <a:gd name="T4" fmla="*/ 46 w 25"/>
                  <a:gd name="T5" fmla="*/ 96 h 25"/>
                  <a:gd name="T6" fmla="*/ 34 w 25"/>
                  <a:gd name="T7" fmla="*/ 0 h 25"/>
                  <a:gd name="T8" fmla="*/ 0 w 25"/>
                  <a:gd name="T9" fmla="*/ 31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5">
                    <a:moveTo>
                      <a:pt x="0" y="7"/>
                    </a:moveTo>
                    <a:lnTo>
                      <a:pt x="8" y="24"/>
                    </a:lnTo>
                    <a:lnTo>
                      <a:pt x="24" y="24"/>
                    </a:lnTo>
                    <a:lnTo>
                      <a:pt x="16" y="0"/>
                    </a:lnTo>
                    <a:lnTo>
                      <a:pt x="0" y="7"/>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420" name="Freeform 611"/>
              <p:cNvSpPr>
                <a:spLocks/>
              </p:cNvSpPr>
              <p:nvPr/>
            </p:nvSpPr>
            <p:spPr bwMode="auto">
              <a:xfrm>
                <a:off x="1201" y="1683"/>
                <a:ext cx="53" cy="43"/>
              </a:xfrm>
              <a:custGeom>
                <a:avLst/>
                <a:gdLst>
                  <a:gd name="T0" fmla="*/ 0 w 50"/>
                  <a:gd name="T1" fmla="*/ 39 h 41"/>
                  <a:gd name="T2" fmla="*/ 29 w 50"/>
                  <a:gd name="T3" fmla="*/ 78 h 41"/>
                  <a:gd name="T4" fmla="*/ 69 w 50"/>
                  <a:gd name="T5" fmla="*/ 93 h 41"/>
                  <a:gd name="T6" fmla="*/ 139 w 50"/>
                  <a:gd name="T7" fmla="*/ 56 h 41"/>
                  <a:gd name="T8" fmla="*/ 139 w 50"/>
                  <a:gd name="T9" fmla="*/ 0 h 41"/>
                  <a:gd name="T10" fmla="*/ 0 w 50"/>
                  <a:gd name="T11" fmla="*/ 39 h 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 h="41">
                    <a:moveTo>
                      <a:pt x="0" y="17"/>
                    </a:moveTo>
                    <a:lnTo>
                      <a:pt x="9" y="33"/>
                    </a:lnTo>
                    <a:lnTo>
                      <a:pt x="24" y="40"/>
                    </a:lnTo>
                    <a:lnTo>
                      <a:pt x="49" y="25"/>
                    </a:lnTo>
                    <a:lnTo>
                      <a:pt x="49" y="0"/>
                    </a:lnTo>
                    <a:lnTo>
                      <a:pt x="0" y="17"/>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421" name="Freeform 612"/>
              <p:cNvSpPr>
                <a:spLocks/>
              </p:cNvSpPr>
              <p:nvPr/>
            </p:nvSpPr>
            <p:spPr bwMode="auto">
              <a:xfrm>
                <a:off x="1064" y="1710"/>
                <a:ext cx="113" cy="100"/>
              </a:xfrm>
              <a:custGeom>
                <a:avLst/>
                <a:gdLst>
                  <a:gd name="T0" fmla="*/ 0 w 107"/>
                  <a:gd name="T1" fmla="*/ 126 h 97"/>
                  <a:gd name="T2" fmla="*/ 27 w 107"/>
                  <a:gd name="T3" fmla="*/ 166 h 97"/>
                  <a:gd name="T4" fmla="*/ 105 w 107"/>
                  <a:gd name="T5" fmla="*/ 166 h 97"/>
                  <a:gd name="T6" fmla="*/ 174 w 107"/>
                  <a:gd name="T7" fmla="*/ 111 h 97"/>
                  <a:gd name="T8" fmla="*/ 216 w 107"/>
                  <a:gd name="T9" fmla="*/ 126 h 97"/>
                  <a:gd name="T10" fmla="*/ 266 w 107"/>
                  <a:gd name="T11" fmla="*/ 87 h 97"/>
                  <a:gd name="T12" fmla="*/ 266 w 107"/>
                  <a:gd name="T13" fmla="*/ 53 h 97"/>
                  <a:gd name="T14" fmla="*/ 282 w 107"/>
                  <a:gd name="T15" fmla="*/ 15 h 97"/>
                  <a:gd name="T16" fmla="*/ 240 w 107"/>
                  <a:gd name="T17" fmla="*/ 0 h 97"/>
                  <a:gd name="T18" fmla="*/ 216 w 107"/>
                  <a:gd name="T19" fmla="*/ 15 h 97"/>
                  <a:gd name="T20" fmla="*/ 154 w 107"/>
                  <a:gd name="T21" fmla="*/ 15 h 97"/>
                  <a:gd name="T22" fmla="*/ 0 w 107"/>
                  <a:gd name="T23" fmla="*/ 126 h 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7" h="97">
                    <a:moveTo>
                      <a:pt x="0" y="73"/>
                    </a:moveTo>
                    <a:lnTo>
                      <a:pt x="9" y="96"/>
                    </a:lnTo>
                    <a:lnTo>
                      <a:pt x="40" y="96"/>
                    </a:lnTo>
                    <a:lnTo>
                      <a:pt x="65" y="65"/>
                    </a:lnTo>
                    <a:lnTo>
                      <a:pt x="81" y="73"/>
                    </a:lnTo>
                    <a:lnTo>
                      <a:pt x="99" y="49"/>
                    </a:lnTo>
                    <a:lnTo>
                      <a:pt x="99" y="33"/>
                    </a:lnTo>
                    <a:lnTo>
                      <a:pt x="106" y="15"/>
                    </a:lnTo>
                    <a:lnTo>
                      <a:pt x="90" y="0"/>
                    </a:lnTo>
                    <a:lnTo>
                      <a:pt x="81" y="15"/>
                    </a:lnTo>
                    <a:lnTo>
                      <a:pt x="58" y="15"/>
                    </a:lnTo>
                    <a:lnTo>
                      <a:pt x="0" y="73"/>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422" name="Freeform 613"/>
              <p:cNvSpPr>
                <a:spLocks/>
              </p:cNvSpPr>
              <p:nvPr/>
            </p:nvSpPr>
            <p:spPr bwMode="auto">
              <a:xfrm>
                <a:off x="1150" y="1760"/>
                <a:ext cx="165" cy="127"/>
              </a:xfrm>
              <a:custGeom>
                <a:avLst/>
                <a:gdLst>
                  <a:gd name="T0" fmla="*/ 0 w 156"/>
                  <a:gd name="T1" fmla="*/ 167 h 122"/>
                  <a:gd name="T2" fmla="*/ 89 w 156"/>
                  <a:gd name="T3" fmla="*/ 182 h 122"/>
                  <a:gd name="T4" fmla="*/ 111 w 156"/>
                  <a:gd name="T5" fmla="*/ 167 h 122"/>
                  <a:gd name="T6" fmla="*/ 160 w 156"/>
                  <a:gd name="T7" fmla="*/ 197 h 122"/>
                  <a:gd name="T8" fmla="*/ 111 w 156"/>
                  <a:gd name="T9" fmla="*/ 215 h 122"/>
                  <a:gd name="T10" fmla="*/ 135 w 156"/>
                  <a:gd name="T11" fmla="*/ 233 h 122"/>
                  <a:gd name="T12" fmla="*/ 179 w 156"/>
                  <a:gd name="T13" fmla="*/ 249 h 122"/>
                  <a:gd name="T14" fmla="*/ 288 w 156"/>
                  <a:gd name="T15" fmla="*/ 182 h 122"/>
                  <a:gd name="T16" fmla="*/ 401 w 156"/>
                  <a:gd name="T17" fmla="*/ 182 h 122"/>
                  <a:gd name="T18" fmla="*/ 428 w 156"/>
                  <a:gd name="T19" fmla="*/ 96 h 122"/>
                  <a:gd name="T20" fmla="*/ 315 w 156"/>
                  <a:gd name="T21" fmla="*/ 47 h 122"/>
                  <a:gd name="T22" fmla="*/ 288 w 156"/>
                  <a:gd name="T23" fmla="*/ 0 h 122"/>
                  <a:gd name="T24" fmla="*/ 246 w 156"/>
                  <a:gd name="T25" fmla="*/ 47 h 122"/>
                  <a:gd name="T26" fmla="*/ 270 w 156"/>
                  <a:gd name="T27" fmla="*/ 61 h 122"/>
                  <a:gd name="T28" fmla="*/ 270 w 156"/>
                  <a:gd name="T29" fmla="*/ 96 h 122"/>
                  <a:gd name="T30" fmla="*/ 288 w 156"/>
                  <a:gd name="T31" fmla="*/ 135 h 122"/>
                  <a:gd name="T32" fmla="*/ 224 w 156"/>
                  <a:gd name="T33" fmla="*/ 135 h 122"/>
                  <a:gd name="T34" fmla="*/ 179 w 156"/>
                  <a:gd name="T35" fmla="*/ 61 h 122"/>
                  <a:gd name="T36" fmla="*/ 70 w 156"/>
                  <a:gd name="T37" fmla="*/ 34 h 122"/>
                  <a:gd name="T38" fmla="*/ 0 w 156"/>
                  <a:gd name="T39" fmla="*/ 167 h 1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6" h="122">
                    <a:moveTo>
                      <a:pt x="0" y="81"/>
                    </a:moveTo>
                    <a:lnTo>
                      <a:pt x="33" y="88"/>
                    </a:lnTo>
                    <a:lnTo>
                      <a:pt x="41" y="81"/>
                    </a:lnTo>
                    <a:lnTo>
                      <a:pt x="58" y="96"/>
                    </a:lnTo>
                    <a:lnTo>
                      <a:pt x="41" y="105"/>
                    </a:lnTo>
                    <a:lnTo>
                      <a:pt x="49" y="113"/>
                    </a:lnTo>
                    <a:lnTo>
                      <a:pt x="65" y="121"/>
                    </a:lnTo>
                    <a:lnTo>
                      <a:pt x="105" y="88"/>
                    </a:lnTo>
                    <a:lnTo>
                      <a:pt x="146" y="88"/>
                    </a:lnTo>
                    <a:lnTo>
                      <a:pt x="155" y="47"/>
                    </a:lnTo>
                    <a:lnTo>
                      <a:pt x="115" y="24"/>
                    </a:lnTo>
                    <a:lnTo>
                      <a:pt x="105" y="0"/>
                    </a:lnTo>
                    <a:lnTo>
                      <a:pt x="90" y="24"/>
                    </a:lnTo>
                    <a:lnTo>
                      <a:pt x="98" y="31"/>
                    </a:lnTo>
                    <a:lnTo>
                      <a:pt x="98" y="47"/>
                    </a:lnTo>
                    <a:lnTo>
                      <a:pt x="105" y="65"/>
                    </a:lnTo>
                    <a:lnTo>
                      <a:pt x="81" y="65"/>
                    </a:lnTo>
                    <a:lnTo>
                      <a:pt x="65" y="31"/>
                    </a:lnTo>
                    <a:lnTo>
                      <a:pt x="25" y="16"/>
                    </a:lnTo>
                    <a:lnTo>
                      <a:pt x="0" y="81"/>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423" name="Freeform 614"/>
              <p:cNvSpPr>
                <a:spLocks/>
              </p:cNvSpPr>
              <p:nvPr/>
            </p:nvSpPr>
            <p:spPr bwMode="auto">
              <a:xfrm>
                <a:off x="1349" y="1893"/>
                <a:ext cx="95" cy="127"/>
              </a:xfrm>
              <a:custGeom>
                <a:avLst/>
                <a:gdLst>
                  <a:gd name="T0" fmla="*/ 0 w 90"/>
                  <a:gd name="T1" fmla="*/ 102 h 123"/>
                  <a:gd name="T2" fmla="*/ 41 w 90"/>
                  <a:gd name="T3" fmla="*/ 160 h 123"/>
                  <a:gd name="T4" fmla="*/ 60 w 90"/>
                  <a:gd name="T5" fmla="*/ 160 h 123"/>
                  <a:gd name="T6" fmla="*/ 126 w 90"/>
                  <a:gd name="T7" fmla="*/ 216 h 123"/>
                  <a:gd name="T8" fmla="*/ 172 w 90"/>
                  <a:gd name="T9" fmla="*/ 202 h 123"/>
                  <a:gd name="T10" fmla="*/ 216 w 90"/>
                  <a:gd name="T11" fmla="*/ 188 h 123"/>
                  <a:gd name="T12" fmla="*/ 239 w 90"/>
                  <a:gd name="T13" fmla="*/ 145 h 123"/>
                  <a:gd name="T14" fmla="*/ 216 w 90"/>
                  <a:gd name="T15" fmla="*/ 102 h 123"/>
                  <a:gd name="T16" fmla="*/ 172 w 90"/>
                  <a:gd name="T17" fmla="*/ 90 h 123"/>
                  <a:gd name="T18" fmla="*/ 192 w 90"/>
                  <a:gd name="T19" fmla="*/ 43 h 123"/>
                  <a:gd name="T20" fmla="*/ 172 w 90"/>
                  <a:gd name="T21" fmla="*/ 0 h 123"/>
                  <a:gd name="T22" fmla="*/ 148 w 90"/>
                  <a:gd name="T23" fmla="*/ 34 h 123"/>
                  <a:gd name="T24" fmla="*/ 84 w 90"/>
                  <a:gd name="T25" fmla="*/ 9 h 123"/>
                  <a:gd name="T26" fmla="*/ 60 w 90"/>
                  <a:gd name="T27" fmla="*/ 34 h 123"/>
                  <a:gd name="T28" fmla="*/ 41 w 90"/>
                  <a:gd name="T29" fmla="*/ 55 h 123"/>
                  <a:gd name="T30" fmla="*/ 84 w 90"/>
                  <a:gd name="T31" fmla="*/ 90 h 123"/>
                  <a:gd name="T32" fmla="*/ 41 w 90"/>
                  <a:gd name="T33" fmla="*/ 90 h 123"/>
                  <a:gd name="T34" fmla="*/ 0 w 90"/>
                  <a:gd name="T35" fmla="*/ 102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0" h="123">
                    <a:moveTo>
                      <a:pt x="0" y="58"/>
                    </a:moveTo>
                    <a:lnTo>
                      <a:pt x="16" y="90"/>
                    </a:lnTo>
                    <a:lnTo>
                      <a:pt x="23" y="90"/>
                    </a:lnTo>
                    <a:lnTo>
                      <a:pt x="47" y="122"/>
                    </a:lnTo>
                    <a:lnTo>
                      <a:pt x="64" y="114"/>
                    </a:lnTo>
                    <a:lnTo>
                      <a:pt x="81" y="105"/>
                    </a:lnTo>
                    <a:lnTo>
                      <a:pt x="89" y="81"/>
                    </a:lnTo>
                    <a:lnTo>
                      <a:pt x="81" y="58"/>
                    </a:lnTo>
                    <a:lnTo>
                      <a:pt x="64" y="50"/>
                    </a:lnTo>
                    <a:lnTo>
                      <a:pt x="72" y="25"/>
                    </a:lnTo>
                    <a:lnTo>
                      <a:pt x="64" y="0"/>
                    </a:lnTo>
                    <a:lnTo>
                      <a:pt x="56" y="16"/>
                    </a:lnTo>
                    <a:lnTo>
                      <a:pt x="32" y="9"/>
                    </a:lnTo>
                    <a:lnTo>
                      <a:pt x="23" y="16"/>
                    </a:lnTo>
                    <a:lnTo>
                      <a:pt x="16" y="33"/>
                    </a:lnTo>
                    <a:lnTo>
                      <a:pt x="32" y="50"/>
                    </a:lnTo>
                    <a:lnTo>
                      <a:pt x="16" y="50"/>
                    </a:lnTo>
                    <a:lnTo>
                      <a:pt x="0" y="58"/>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424" name="Freeform 615"/>
              <p:cNvSpPr>
                <a:spLocks/>
              </p:cNvSpPr>
              <p:nvPr/>
            </p:nvSpPr>
            <p:spPr bwMode="auto">
              <a:xfrm>
                <a:off x="1047" y="1877"/>
                <a:ext cx="140" cy="153"/>
              </a:xfrm>
              <a:custGeom>
                <a:avLst/>
                <a:gdLst>
                  <a:gd name="T0" fmla="*/ 0 w 131"/>
                  <a:gd name="T1" fmla="*/ 244 h 146"/>
                  <a:gd name="T2" fmla="*/ 50 w 131"/>
                  <a:gd name="T3" fmla="*/ 298 h 146"/>
                  <a:gd name="T4" fmla="*/ 83 w 131"/>
                  <a:gd name="T5" fmla="*/ 337 h 146"/>
                  <a:gd name="T6" fmla="*/ 185 w 131"/>
                  <a:gd name="T7" fmla="*/ 321 h 146"/>
                  <a:gd name="T8" fmla="*/ 246 w 131"/>
                  <a:gd name="T9" fmla="*/ 266 h 146"/>
                  <a:gd name="T10" fmla="*/ 246 w 131"/>
                  <a:gd name="T11" fmla="*/ 205 h 146"/>
                  <a:gd name="T12" fmla="*/ 431 w 131"/>
                  <a:gd name="T13" fmla="*/ 110 h 146"/>
                  <a:gd name="T14" fmla="*/ 378 w 131"/>
                  <a:gd name="T15" fmla="*/ 72 h 146"/>
                  <a:gd name="T16" fmla="*/ 322 w 131"/>
                  <a:gd name="T17" fmla="*/ 34 h 146"/>
                  <a:gd name="T18" fmla="*/ 246 w 131"/>
                  <a:gd name="T19" fmla="*/ 34 h 146"/>
                  <a:gd name="T20" fmla="*/ 165 w 131"/>
                  <a:gd name="T21" fmla="*/ 0 h 146"/>
                  <a:gd name="T22" fmla="*/ 32 w 131"/>
                  <a:gd name="T23" fmla="*/ 52 h 146"/>
                  <a:gd name="T24" fmla="*/ 50 w 131"/>
                  <a:gd name="T25" fmla="*/ 110 h 146"/>
                  <a:gd name="T26" fmla="*/ 50 w 131"/>
                  <a:gd name="T27" fmla="*/ 170 h 146"/>
                  <a:gd name="T28" fmla="*/ 0 w 131"/>
                  <a:gd name="T29" fmla="*/ 244 h 14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31" h="146">
                    <a:moveTo>
                      <a:pt x="0" y="105"/>
                    </a:moveTo>
                    <a:lnTo>
                      <a:pt x="16" y="129"/>
                    </a:lnTo>
                    <a:lnTo>
                      <a:pt x="25" y="145"/>
                    </a:lnTo>
                    <a:lnTo>
                      <a:pt x="56" y="137"/>
                    </a:lnTo>
                    <a:lnTo>
                      <a:pt x="74" y="114"/>
                    </a:lnTo>
                    <a:lnTo>
                      <a:pt x="74" y="89"/>
                    </a:lnTo>
                    <a:lnTo>
                      <a:pt x="130" y="48"/>
                    </a:lnTo>
                    <a:lnTo>
                      <a:pt x="115" y="31"/>
                    </a:lnTo>
                    <a:lnTo>
                      <a:pt x="97" y="15"/>
                    </a:lnTo>
                    <a:lnTo>
                      <a:pt x="74" y="15"/>
                    </a:lnTo>
                    <a:lnTo>
                      <a:pt x="50" y="0"/>
                    </a:lnTo>
                    <a:lnTo>
                      <a:pt x="9" y="24"/>
                    </a:lnTo>
                    <a:lnTo>
                      <a:pt x="16" y="48"/>
                    </a:lnTo>
                    <a:lnTo>
                      <a:pt x="16" y="73"/>
                    </a:lnTo>
                    <a:lnTo>
                      <a:pt x="0" y="105"/>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425" name="Freeform 616"/>
              <p:cNvSpPr>
                <a:spLocks/>
              </p:cNvSpPr>
              <p:nvPr/>
            </p:nvSpPr>
            <p:spPr bwMode="auto">
              <a:xfrm>
                <a:off x="5294" y="2288"/>
                <a:ext cx="28" cy="19"/>
              </a:xfrm>
              <a:custGeom>
                <a:avLst/>
                <a:gdLst>
                  <a:gd name="T0" fmla="*/ 0 w 26"/>
                  <a:gd name="T1" fmla="*/ 0 h 18"/>
                  <a:gd name="T2" fmla="*/ 34 w 26"/>
                  <a:gd name="T3" fmla="*/ 0 h 18"/>
                  <a:gd name="T4" fmla="*/ 94 w 26"/>
                  <a:gd name="T5" fmla="*/ 8 h 18"/>
                  <a:gd name="T6" fmla="*/ 94 w 26"/>
                  <a:gd name="T7" fmla="*/ 43 h 18"/>
                  <a:gd name="T8" fmla="*/ 34 w 26"/>
                  <a:gd name="T9" fmla="*/ 8 h 18"/>
                  <a:gd name="T10" fmla="*/ 0 w 26"/>
                  <a:gd name="T11" fmla="*/ 8 h 18"/>
                  <a:gd name="T12" fmla="*/ 0 w 26"/>
                  <a:gd name="T13" fmla="*/ 0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18">
                    <a:moveTo>
                      <a:pt x="0" y="0"/>
                    </a:moveTo>
                    <a:lnTo>
                      <a:pt x="9" y="0"/>
                    </a:lnTo>
                    <a:lnTo>
                      <a:pt x="25" y="8"/>
                    </a:lnTo>
                    <a:lnTo>
                      <a:pt x="25" y="17"/>
                    </a:lnTo>
                    <a:lnTo>
                      <a:pt x="9" y="8"/>
                    </a:lnTo>
                    <a:lnTo>
                      <a:pt x="0" y="8"/>
                    </a:lnTo>
                    <a:lnTo>
                      <a:pt x="0" y="0"/>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426" name="Freeform 617"/>
              <p:cNvSpPr>
                <a:spLocks/>
              </p:cNvSpPr>
              <p:nvPr/>
            </p:nvSpPr>
            <p:spPr bwMode="auto">
              <a:xfrm>
                <a:off x="472" y="2381"/>
                <a:ext cx="28" cy="20"/>
              </a:xfrm>
              <a:custGeom>
                <a:avLst/>
                <a:gdLst>
                  <a:gd name="T0" fmla="*/ 0 w 26"/>
                  <a:gd name="T1" fmla="*/ 51 h 18"/>
                  <a:gd name="T2" fmla="*/ 67 w 26"/>
                  <a:gd name="T3" fmla="*/ 112 h 18"/>
                  <a:gd name="T4" fmla="*/ 94 w 26"/>
                  <a:gd name="T5" fmla="*/ 51 h 18"/>
                  <a:gd name="T6" fmla="*/ 67 w 26"/>
                  <a:gd name="T7" fmla="*/ 0 h 18"/>
                  <a:gd name="T8" fmla="*/ 0 w 26"/>
                  <a:gd name="T9" fmla="*/ 51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8">
                    <a:moveTo>
                      <a:pt x="0" y="8"/>
                    </a:moveTo>
                    <a:lnTo>
                      <a:pt x="18" y="17"/>
                    </a:lnTo>
                    <a:lnTo>
                      <a:pt x="25" y="8"/>
                    </a:lnTo>
                    <a:lnTo>
                      <a:pt x="18" y="0"/>
                    </a:lnTo>
                    <a:lnTo>
                      <a:pt x="0" y="8"/>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427" name="Freeform 618"/>
              <p:cNvSpPr>
                <a:spLocks/>
              </p:cNvSpPr>
              <p:nvPr/>
            </p:nvSpPr>
            <p:spPr bwMode="auto">
              <a:xfrm>
                <a:off x="472" y="2381"/>
                <a:ext cx="28" cy="20"/>
              </a:xfrm>
              <a:custGeom>
                <a:avLst/>
                <a:gdLst>
                  <a:gd name="T0" fmla="*/ 0 w 26"/>
                  <a:gd name="T1" fmla="*/ 51 h 18"/>
                  <a:gd name="T2" fmla="*/ 67 w 26"/>
                  <a:gd name="T3" fmla="*/ 112 h 18"/>
                  <a:gd name="T4" fmla="*/ 94 w 26"/>
                  <a:gd name="T5" fmla="*/ 51 h 18"/>
                  <a:gd name="T6" fmla="*/ 67 w 26"/>
                  <a:gd name="T7" fmla="*/ 0 h 18"/>
                  <a:gd name="T8" fmla="*/ 0 w 26"/>
                  <a:gd name="T9" fmla="*/ 51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8">
                    <a:moveTo>
                      <a:pt x="0" y="8"/>
                    </a:moveTo>
                    <a:lnTo>
                      <a:pt x="18" y="17"/>
                    </a:lnTo>
                    <a:lnTo>
                      <a:pt x="25" y="8"/>
                    </a:lnTo>
                    <a:lnTo>
                      <a:pt x="18" y="0"/>
                    </a:lnTo>
                    <a:lnTo>
                      <a:pt x="0" y="8"/>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428" name="Freeform 619"/>
              <p:cNvSpPr>
                <a:spLocks/>
              </p:cNvSpPr>
              <p:nvPr/>
            </p:nvSpPr>
            <p:spPr bwMode="auto">
              <a:xfrm>
                <a:off x="644" y="2432"/>
                <a:ext cx="43" cy="43"/>
              </a:xfrm>
              <a:custGeom>
                <a:avLst/>
                <a:gdLst>
                  <a:gd name="T0" fmla="*/ 0 w 41"/>
                  <a:gd name="T1" fmla="*/ 33 h 43"/>
                  <a:gd name="T2" fmla="*/ 9 w 41"/>
                  <a:gd name="T3" fmla="*/ 42 h 43"/>
                  <a:gd name="T4" fmla="*/ 56 w 41"/>
                  <a:gd name="T5" fmla="*/ 25 h 43"/>
                  <a:gd name="T6" fmla="*/ 81 w 41"/>
                  <a:gd name="T7" fmla="*/ 25 h 43"/>
                  <a:gd name="T8" fmla="*/ 81 w 41"/>
                  <a:gd name="T9" fmla="*/ 17 h 43"/>
                  <a:gd name="T10" fmla="*/ 56 w 41"/>
                  <a:gd name="T11" fmla="*/ 17 h 43"/>
                  <a:gd name="T12" fmla="*/ 93 w 41"/>
                  <a:gd name="T13" fmla="*/ 10 h 43"/>
                  <a:gd name="T14" fmla="*/ 81 w 41"/>
                  <a:gd name="T15" fmla="*/ 0 h 43"/>
                  <a:gd name="T16" fmla="*/ 0 w 41"/>
                  <a:gd name="T17" fmla="*/ 33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 h="43">
                    <a:moveTo>
                      <a:pt x="0" y="33"/>
                    </a:moveTo>
                    <a:lnTo>
                      <a:pt x="9" y="42"/>
                    </a:lnTo>
                    <a:lnTo>
                      <a:pt x="25" y="25"/>
                    </a:lnTo>
                    <a:lnTo>
                      <a:pt x="34" y="25"/>
                    </a:lnTo>
                    <a:lnTo>
                      <a:pt x="34" y="17"/>
                    </a:lnTo>
                    <a:lnTo>
                      <a:pt x="25" y="17"/>
                    </a:lnTo>
                    <a:lnTo>
                      <a:pt x="40" y="10"/>
                    </a:lnTo>
                    <a:lnTo>
                      <a:pt x="34" y="0"/>
                    </a:lnTo>
                    <a:lnTo>
                      <a:pt x="0" y="33"/>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429" name="Freeform 620"/>
              <p:cNvSpPr>
                <a:spLocks/>
              </p:cNvSpPr>
              <p:nvPr/>
            </p:nvSpPr>
            <p:spPr bwMode="auto">
              <a:xfrm>
                <a:off x="644" y="2432"/>
                <a:ext cx="43" cy="43"/>
              </a:xfrm>
              <a:custGeom>
                <a:avLst/>
                <a:gdLst>
                  <a:gd name="T0" fmla="*/ 0 w 41"/>
                  <a:gd name="T1" fmla="*/ 33 h 43"/>
                  <a:gd name="T2" fmla="*/ 9 w 41"/>
                  <a:gd name="T3" fmla="*/ 42 h 43"/>
                  <a:gd name="T4" fmla="*/ 56 w 41"/>
                  <a:gd name="T5" fmla="*/ 25 h 43"/>
                  <a:gd name="T6" fmla="*/ 81 w 41"/>
                  <a:gd name="T7" fmla="*/ 25 h 43"/>
                  <a:gd name="T8" fmla="*/ 81 w 41"/>
                  <a:gd name="T9" fmla="*/ 17 h 43"/>
                  <a:gd name="T10" fmla="*/ 56 w 41"/>
                  <a:gd name="T11" fmla="*/ 17 h 43"/>
                  <a:gd name="T12" fmla="*/ 93 w 41"/>
                  <a:gd name="T13" fmla="*/ 10 h 43"/>
                  <a:gd name="T14" fmla="*/ 81 w 41"/>
                  <a:gd name="T15" fmla="*/ 0 h 43"/>
                  <a:gd name="T16" fmla="*/ 0 w 41"/>
                  <a:gd name="T17" fmla="*/ 33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 h="43">
                    <a:moveTo>
                      <a:pt x="0" y="33"/>
                    </a:moveTo>
                    <a:lnTo>
                      <a:pt x="9" y="42"/>
                    </a:lnTo>
                    <a:lnTo>
                      <a:pt x="25" y="25"/>
                    </a:lnTo>
                    <a:lnTo>
                      <a:pt x="34" y="25"/>
                    </a:lnTo>
                    <a:lnTo>
                      <a:pt x="34" y="17"/>
                    </a:lnTo>
                    <a:lnTo>
                      <a:pt x="25" y="17"/>
                    </a:lnTo>
                    <a:lnTo>
                      <a:pt x="40" y="10"/>
                    </a:lnTo>
                    <a:lnTo>
                      <a:pt x="34" y="0"/>
                    </a:lnTo>
                    <a:lnTo>
                      <a:pt x="0" y="33"/>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430" name="Freeform 621"/>
              <p:cNvSpPr>
                <a:spLocks/>
              </p:cNvSpPr>
              <p:nvPr/>
            </p:nvSpPr>
            <p:spPr bwMode="auto">
              <a:xfrm>
                <a:off x="945" y="2532"/>
                <a:ext cx="27" cy="52"/>
              </a:xfrm>
              <a:custGeom>
                <a:avLst/>
                <a:gdLst>
                  <a:gd name="T0" fmla="*/ 0 w 26"/>
                  <a:gd name="T1" fmla="*/ 0 h 51"/>
                  <a:gd name="T2" fmla="*/ 0 w 26"/>
                  <a:gd name="T3" fmla="*/ 18 h 51"/>
                  <a:gd name="T4" fmla="*/ 8 w 26"/>
                  <a:gd name="T5" fmla="*/ 59 h 51"/>
                  <a:gd name="T6" fmla="*/ 47 w 26"/>
                  <a:gd name="T7" fmla="*/ 68 h 51"/>
                  <a:gd name="T8" fmla="*/ 8 w 26"/>
                  <a:gd name="T9" fmla="*/ 52 h 51"/>
                  <a:gd name="T10" fmla="*/ 34 w 26"/>
                  <a:gd name="T11" fmla="*/ 25 h 51"/>
                  <a:gd name="T12" fmla="*/ 8 w 26"/>
                  <a:gd name="T13" fmla="*/ 18 h 51"/>
                  <a:gd name="T14" fmla="*/ 34 w 26"/>
                  <a:gd name="T15" fmla="*/ 0 h 51"/>
                  <a:gd name="T16" fmla="*/ 0 w 26"/>
                  <a:gd name="T17" fmla="*/ 0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 h="51">
                    <a:moveTo>
                      <a:pt x="0" y="0"/>
                    </a:moveTo>
                    <a:lnTo>
                      <a:pt x="0" y="18"/>
                    </a:lnTo>
                    <a:lnTo>
                      <a:pt x="8" y="41"/>
                    </a:lnTo>
                    <a:lnTo>
                      <a:pt x="25" y="50"/>
                    </a:lnTo>
                    <a:lnTo>
                      <a:pt x="8" y="34"/>
                    </a:lnTo>
                    <a:lnTo>
                      <a:pt x="16" y="25"/>
                    </a:lnTo>
                    <a:lnTo>
                      <a:pt x="8" y="18"/>
                    </a:lnTo>
                    <a:lnTo>
                      <a:pt x="16" y="0"/>
                    </a:lnTo>
                    <a:lnTo>
                      <a:pt x="0" y="0"/>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431" name="Freeform 622"/>
              <p:cNvSpPr>
                <a:spLocks/>
              </p:cNvSpPr>
              <p:nvPr/>
            </p:nvSpPr>
            <p:spPr bwMode="auto">
              <a:xfrm>
                <a:off x="1004" y="2608"/>
                <a:ext cx="70" cy="52"/>
              </a:xfrm>
              <a:custGeom>
                <a:avLst/>
                <a:gdLst>
                  <a:gd name="T0" fmla="*/ 0 w 67"/>
                  <a:gd name="T1" fmla="*/ 0 h 49"/>
                  <a:gd name="T2" fmla="*/ 9 w 67"/>
                  <a:gd name="T3" fmla="*/ 44 h 49"/>
                  <a:gd name="T4" fmla="*/ 52 w 67"/>
                  <a:gd name="T5" fmla="*/ 75 h 49"/>
                  <a:gd name="T6" fmla="*/ 89 w 67"/>
                  <a:gd name="T7" fmla="*/ 96 h 49"/>
                  <a:gd name="T8" fmla="*/ 89 w 67"/>
                  <a:gd name="T9" fmla="*/ 122 h 49"/>
                  <a:gd name="T10" fmla="*/ 126 w 67"/>
                  <a:gd name="T11" fmla="*/ 139 h 49"/>
                  <a:gd name="T12" fmla="*/ 144 w 67"/>
                  <a:gd name="T13" fmla="*/ 139 h 49"/>
                  <a:gd name="T14" fmla="*/ 77 w 67"/>
                  <a:gd name="T15" fmla="*/ 8 h 49"/>
                  <a:gd name="T16" fmla="*/ 9 w 67"/>
                  <a:gd name="T17" fmla="*/ 0 h 49"/>
                  <a:gd name="T18" fmla="*/ 0 w 67"/>
                  <a:gd name="T19" fmla="*/ 0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7" h="49">
                    <a:moveTo>
                      <a:pt x="0" y="0"/>
                    </a:moveTo>
                    <a:lnTo>
                      <a:pt x="9" y="16"/>
                    </a:lnTo>
                    <a:lnTo>
                      <a:pt x="25" y="25"/>
                    </a:lnTo>
                    <a:lnTo>
                      <a:pt x="41" y="33"/>
                    </a:lnTo>
                    <a:lnTo>
                      <a:pt x="41" y="41"/>
                    </a:lnTo>
                    <a:lnTo>
                      <a:pt x="57" y="48"/>
                    </a:lnTo>
                    <a:lnTo>
                      <a:pt x="66" y="48"/>
                    </a:lnTo>
                    <a:lnTo>
                      <a:pt x="34" y="8"/>
                    </a:lnTo>
                    <a:lnTo>
                      <a:pt x="9" y="0"/>
                    </a:lnTo>
                    <a:lnTo>
                      <a:pt x="0" y="0"/>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432" name="Freeform 623"/>
              <p:cNvSpPr>
                <a:spLocks/>
              </p:cNvSpPr>
              <p:nvPr/>
            </p:nvSpPr>
            <p:spPr bwMode="auto">
              <a:xfrm>
                <a:off x="1004" y="2608"/>
                <a:ext cx="70" cy="52"/>
              </a:xfrm>
              <a:custGeom>
                <a:avLst/>
                <a:gdLst>
                  <a:gd name="T0" fmla="*/ 0 w 67"/>
                  <a:gd name="T1" fmla="*/ 0 h 49"/>
                  <a:gd name="T2" fmla="*/ 9 w 67"/>
                  <a:gd name="T3" fmla="*/ 44 h 49"/>
                  <a:gd name="T4" fmla="*/ 52 w 67"/>
                  <a:gd name="T5" fmla="*/ 75 h 49"/>
                  <a:gd name="T6" fmla="*/ 89 w 67"/>
                  <a:gd name="T7" fmla="*/ 96 h 49"/>
                  <a:gd name="T8" fmla="*/ 89 w 67"/>
                  <a:gd name="T9" fmla="*/ 122 h 49"/>
                  <a:gd name="T10" fmla="*/ 126 w 67"/>
                  <a:gd name="T11" fmla="*/ 139 h 49"/>
                  <a:gd name="T12" fmla="*/ 144 w 67"/>
                  <a:gd name="T13" fmla="*/ 139 h 49"/>
                  <a:gd name="T14" fmla="*/ 77 w 67"/>
                  <a:gd name="T15" fmla="*/ 8 h 49"/>
                  <a:gd name="T16" fmla="*/ 9 w 67"/>
                  <a:gd name="T17" fmla="*/ 0 h 49"/>
                  <a:gd name="T18" fmla="*/ 0 w 67"/>
                  <a:gd name="T19" fmla="*/ 0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7" h="49">
                    <a:moveTo>
                      <a:pt x="0" y="0"/>
                    </a:moveTo>
                    <a:lnTo>
                      <a:pt x="9" y="16"/>
                    </a:lnTo>
                    <a:lnTo>
                      <a:pt x="25" y="25"/>
                    </a:lnTo>
                    <a:lnTo>
                      <a:pt x="41" y="33"/>
                    </a:lnTo>
                    <a:lnTo>
                      <a:pt x="41" y="41"/>
                    </a:lnTo>
                    <a:lnTo>
                      <a:pt x="57" y="48"/>
                    </a:lnTo>
                    <a:lnTo>
                      <a:pt x="66" y="48"/>
                    </a:lnTo>
                    <a:lnTo>
                      <a:pt x="34" y="8"/>
                    </a:lnTo>
                    <a:lnTo>
                      <a:pt x="9" y="0"/>
                    </a:lnTo>
                    <a:lnTo>
                      <a:pt x="0" y="0"/>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433" name="Freeform 624"/>
              <p:cNvSpPr>
                <a:spLocks/>
              </p:cNvSpPr>
              <p:nvPr/>
            </p:nvSpPr>
            <p:spPr bwMode="auto">
              <a:xfrm>
                <a:off x="2411" y="2196"/>
                <a:ext cx="146" cy="102"/>
              </a:xfrm>
              <a:custGeom>
                <a:avLst/>
                <a:gdLst>
                  <a:gd name="T0" fmla="*/ 0 w 138"/>
                  <a:gd name="T1" fmla="*/ 63 h 98"/>
                  <a:gd name="T2" fmla="*/ 28 w 138"/>
                  <a:gd name="T3" fmla="*/ 84 h 98"/>
                  <a:gd name="T4" fmla="*/ 70 w 138"/>
                  <a:gd name="T5" fmla="*/ 63 h 98"/>
                  <a:gd name="T6" fmla="*/ 93 w 138"/>
                  <a:gd name="T7" fmla="*/ 84 h 98"/>
                  <a:gd name="T8" fmla="*/ 28 w 138"/>
                  <a:gd name="T9" fmla="*/ 114 h 98"/>
                  <a:gd name="T10" fmla="*/ 70 w 138"/>
                  <a:gd name="T11" fmla="*/ 114 h 98"/>
                  <a:gd name="T12" fmla="*/ 93 w 138"/>
                  <a:gd name="T13" fmla="*/ 151 h 98"/>
                  <a:gd name="T14" fmla="*/ 70 w 138"/>
                  <a:gd name="T15" fmla="*/ 167 h 98"/>
                  <a:gd name="T16" fmla="*/ 111 w 138"/>
                  <a:gd name="T17" fmla="*/ 167 h 98"/>
                  <a:gd name="T18" fmla="*/ 204 w 138"/>
                  <a:gd name="T19" fmla="*/ 198 h 98"/>
                  <a:gd name="T20" fmla="*/ 364 w 138"/>
                  <a:gd name="T21" fmla="*/ 134 h 98"/>
                  <a:gd name="T22" fmla="*/ 375 w 138"/>
                  <a:gd name="T23" fmla="*/ 114 h 98"/>
                  <a:gd name="T24" fmla="*/ 375 w 138"/>
                  <a:gd name="T25" fmla="*/ 63 h 98"/>
                  <a:gd name="T26" fmla="*/ 332 w 138"/>
                  <a:gd name="T27" fmla="*/ 47 h 98"/>
                  <a:gd name="T28" fmla="*/ 332 w 138"/>
                  <a:gd name="T29" fmla="*/ 9 h 98"/>
                  <a:gd name="T30" fmla="*/ 314 w 138"/>
                  <a:gd name="T31" fmla="*/ 9 h 98"/>
                  <a:gd name="T32" fmla="*/ 292 w 138"/>
                  <a:gd name="T33" fmla="*/ 0 h 98"/>
                  <a:gd name="T34" fmla="*/ 245 w 138"/>
                  <a:gd name="T35" fmla="*/ 34 h 98"/>
                  <a:gd name="T36" fmla="*/ 224 w 138"/>
                  <a:gd name="T37" fmla="*/ 34 h 98"/>
                  <a:gd name="T38" fmla="*/ 179 w 138"/>
                  <a:gd name="T39" fmla="*/ 34 h 98"/>
                  <a:gd name="T40" fmla="*/ 156 w 138"/>
                  <a:gd name="T41" fmla="*/ 47 h 98"/>
                  <a:gd name="T42" fmla="*/ 156 w 138"/>
                  <a:gd name="T43" fmla="*/ 34 h 98"/>
                  <a:gd name="T44" fmla="*/ 135 w 138"/>
                  <a:gd name="T45" fmla="*/ 63 h 98"/>
                  <a:gd name="T46" fmla="*/ 111 w 138"/>
                  <a:gd name="T47" fmla="*/ 84 h 98"/>
                  <a:gd name="T48" fmla="*/ 111 w 138"/>
                  <a:gd name="T49" fmla="*/ 34 h 98"/>
                  <a:gd name="T50" fmla="*/ 70 w 138"/>
                  <a:gd name="T51" fmla="*/ 9 h 98"/>
                  <a:gd name="T52" fmla="*/ 42 w 138"/>
                  <a:gd name="T53" fmla="*/ 9 h 98"/>
                  <a:gd name="T54" fmla="*/ 42 w 138"/>
                  <a:gd name="T55" fmla="*/ 34 h 98"/>
                  <a:gd name="T56" fmla="*/ 28 w 138"/>
                  <a:gd name="T57" fmla="*/ 34 h 98"/>
                  <a:gd name="T58" fmla="*/ 28 w 138"/>
                  <a:gd name="T59" fmla="*/ 47 h 98"/>
                  <a:gd name="T60" fmla="*/ 0 w 138"/>
                  <a:gd name="T61" fmla="*/ 63 h 9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38" h="98">
                    <a:moveTo>
                      <a:pt x="0" y="32"/>
                    </a:moveTo>
                    <a:lnTo>
                      <a:pt x="9" y="41"/>
                    </a:lnTo>
                    <a:lnTo>
                      <a:pt x="25" y="32"/>
                    </a:lnTo>
                    <a:lnTo>
                      <a:pt x="34" y="41"/>
                    </a:lnTo>
                    <a:lnTo>
                      <a:pt x="9" y="56"/>
                    </a:lnTo>
                    <a:lnTo>
                      <a:pt x="25" y="56"/>
                    </a:lnTo>
                    <a:lnTo>
                      <a:pt x="34" y="74"/>
                    </a:lnTo>
                    <a:lnTo>
                      <a:pt x="25" y="81"/>
                    </a:lnTo>
                    <a:lnTo>
                      <a:pt x="41" y="81"/>
                    </a:lnTo>
                    <a:lnTo>
                      <a:pt x="74" y="97"/>
                    </a:lnTo>
                    <a:lnTo>
                      <a:pt x="131" y="65"/>
                    </a:lnTo>
                    <a:lnTo>
                      <a:pt x="137" y="56"/>
                    </a:lnTo>
                    <a:lnTo>
                      <a:pt x="137" y="32"/>
                    </a:lnTo>
                    <a:lnTo>
                      <a:pt x="121" y="24"/>
                    </a:lnTo>
                    <a:lnTo>
                      <a:pt x="121" y="9"/>
                    </a:lnTo>
                    <a:lnTo>
                      <a:pt x="114" y="9"/>
                    </a:lnTo>
                    <a:lnTo>
                      <a:pt x="106" y="0"/>
                    </a:lnTo>
                    <a:lnTo>
                      <a:pt x="89" y="16"/>
                    </a:lnTo>
                    <a:lnTo>
                      <a:pt x="81" y="16"/>
                    </a:lnTo>
                    <a:lnTo>
                      <a:pt x="65" y="16"/>
                    </a:lnTo>
                    <a:lnTo>
                      <a:pt x="57" y="24"/>
                    </a:lnTo>
                    <a:lnTo>
                      <a:pt x="57" y="16"/>
                    </a:lnTo>
                    <a:lnTo>
                      <a:pt x="49" y="32"/>
                    </a:lnTo>
                    <a:lnTo>
                      <a:pt x="41" y="41"/>
                    </a:lnTo>
                    <a:lnTo>
                      <a:pt x="41" y="16"/>
                    </a:lnTo>
                    <a:lnTo>
                      <a:pt x="25" y="9"/>
                    </a:lnTo>
                    <a:lnTo>
                      <a:pt x="16" y="9"/>
                    </a:lnTo>
                    <a:lnTo>
                      <a:pt x="16" y="16"/>
                    </a:lnTo>
                    <a:lnTo>
                      <a:pt x="9" y="16"/>
                    </a:lnTo>
                    <a:lnTo>
                      <a:pt x="9" y="24"/>
                    </a:lnTo>
                    <a:lnTo>
                      <a:pt x="0" y="32"/>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434" name="Freeform 625"/>
              <p:cNvSpPr>
                <a:spLocks/>
              </p:cNvSpPr>
              <p:nvPr/>
            </p:nvSpPr>
            <p:spPr bwMode="auto">
              <a:xfrm>
                <a:off x="2491" y="1833"/>
                <a:ext cx="17" cy="20"/>
              </a:xfrm>
              <a:custGeom>
                <a:avLst/>
                <a:gdLst>
                  <a:gd name="T0" fmla="*/ 0 w 17"/>
                  <a:gd name="T1" fmla="*/ 0 h 18"/>
                  <a:gd name="T2" fmla="*/ 0 w 17"/>
                  <a:gd name="T3" fmla="*/ 112 h 18"/>
                  <a:gd name="T4" fmla="*/ 16 w 17"/>
                  <a:gd name="T5" fmla="*/ 112 h 18"/>
                  <a:gd name="T6" fmla="*/ 0 w 17"/>
                  <a:gd name="T7" fmla="*/ 0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8">
                    <a:moveTo>
                      <a:pt x="0" y="0"/>
                    </a:moveTo>
                    <a:lnTo>
                      <a:pt x="0" y="17"/>
                    </a:lnTo>
                    <a:lnTo>
                      <a:pt x="16" y="17"/>
                    </a:lnTo>
                    <a:lnTo>
                      <a:pt x="0" y="0"/>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435" name="Freeform 626"/>
              <p:cNvSpPr>
                <a:spLocks/>
              </p:cNvSpPr>
              <p:nvPr/>
            </p:nvSpPr>
            <p:spPr bwMode="auto">
              <a:xfrm>
                <a:off x="2491" y="1833"/>
                <a:ext cx="17" cy="20"/>
              </a:xfrm>
              <a:custGeom>
                <a:avLst/>
                <a:gdLst>
                  <a:gd name="T0" fmla="*/ 0 w 17"/>
                  <a:gd name="T1" fmla="*/ 0 h 18"/>
                  <a:gd name="T2" fmla="*/ 0 w 17"/>
                  <a:gd name="T3" fmla="*/ 112 h 18"/>
                  <a:gd name="T4" fmla="*/ 16 w 17"/>
                  <a:gd name="T5" fmla="*/ 112 h 18"/>
                  <a:gd name="T6" fmla="*/ 0 w 17"/>
                  <a:gd name="T7" fmla="*/ 0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8">
                    <a:moveTo>
                      <a:pt x="0" y="0"/>
                    </a:moveTo>
                    <a:lnTo>
                      <a:pt x="0" y="17"/>
                    </a:lnTo>
                    <a:lnTo>
                      <a:pt x="16" y="17"/>
                    </a:lnTo>
                    <a:lnTo>
                      <a:pt x="0" y="0"/>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436" name="Freeform 627"/>
              <p:cNvSpPr>
                <a:spLocks/>
              </p:cNvSpPr>
              <p:nvPr/>
            </p:nvSpPr>
            <p:spPr bwMode="auto">
              <a:xfrm>
                <a:off x="3329" y="3551"/>
                <a:ext cx="96" cy="186"/>
              </a:xfrm>
              <a:custGeom>
                <a:avLst/>
                <a:gdLst>
                  <a:gd name="T0" fmla="*/ 0 w 90"/>
                  <a:gd name="T1" fmla="*/ 233 h 180"/>
                  <a:gd name="T2" fmla="*/ 31 w 90"/>
                  <a:gd name="T3" fmla="*/ 295 h 180"/>
                  <a:gd name="T4" fmla="*/ 51 w 90"/>
                  <a:gd name="T5" fmla="*/ 323 h 180"/>
                  <a:gd name="T6" fmla="*/ 127 w 90"/>
                  <a:gd name="T7" fmla="*/ 323 h 180"/>
                  <a:gd name="T8" fmla="*/ 154 w 90"/>
                  <a:gd name="T9" fmla="*/ 307 h 180"/>
                  <a:gd name="T10" fmla="*/ 236 w 90"/>
                  <a:gd name="T11" fmla="*/ 145 h 180"/>
                  <a:gd name="T12" fmla="*/ 262 w 90"/>
                  <a:gd name="T13" fmla="*/ 71 h 180"/>
                  <a:gd name="T14" fmla="*/ 286 w 90"/>
                  <a:gd name="T15" fmla="*/ 90 h 180"/>
                  <a:gd name="T16" fmla="*/ 286 w 90"/>
                  <a:gd name="T17" fmla="*/ 71 h 180"/>
                  <a:gd name="T18" fmla="*/ 262 w 90"/>
                  <a:gd name="T19" fmla="*/ 8 h 180"/>
                  <a:gd name="T20" fmla="*/ 236 w 90"/>
                  <a:gd name="T21" fmla="*/ 0 h 180"/>
                  <a:gd name="T22" fmla="*/ 207 w 90"/>
                  <a:gd name="T23" fmla="*/ 35 h 180"/>
                  <a:gd name="T24" fmla="*/ 182 w 90"/>
                  <a:gd name="T25" fmla="*/ 35 h 180"/>
                  <a:gd name="T26" fmla="*/ 182 w 90"/>
                  <a:gd name="T27" fmla="*/ 55 h 180"/>
                  <a:gd name="T28" fmla="*/ 51 w 90"/>
                  <a:gd name="T29" fmla="*/ 102 h 180"/>
                  <a:gd name="T30" fmla="*/ 31 w 90"/>
                  <a:gd name="T31" fmla="*/ 133 h 180"/>
                  <a:gd name="T32" fmla="*/ 51 w 90"/>
                  <a:gd name="T33" fmla="*/ 191 h 180"/>
                  <a:gd name="T34" fmla="*/ 0 w 90"/>
                  <a:gd name="T35" fmla="*/ 233 h 1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0" h="180">
                    <a:moveTo>
                      <a:pt x="0" y="129"/>
                    </a:moveTo>
                    <a:lnTo>
                      <a:pt x="9" y="163"/>
                    </a:lnTo>
                    <a:lnTo>
                      <a:pt x="17" y="179"/>
                    </a:lnTo>
                    <a:lnTo>
                      <a:pt x="40" y="179"/>
                    </a:lnTo>
                    <a:lnTo>
                      <a:pt x="49" y="170"/>
                    </a:lnTo>
                    <a:lnTo>
                      <a:pt x="74" y="80"/>
                    </a:lnTo>
                    <a:lnTo>
                      <a:pt x="82" y="40"/>
                    </a:lnTo>
                    <a:lnTo>
                      <a:pt x="89" y="49"/>
                    </a:lnTo>
                    <a:lnTo>
                      <a:pt x="89" y="40"/>
                    </a:lnTo>
                    <a:lnTo>
                      <a:pt x="82" y="8"/>
                    </a:lnTo>
                    <a:lnTo>
                      <a:pt x="74" y="0"/>
                    </a:lnTo>
                    <a:lnTo>
                      <a:pt x="65" y="17"/>
                    </a:lnTo>
                    <a:lnTo>
                      <a:pt x="57" y="17"/>
                    </a:lnTo>
                    <a:lnTo>
                      <a:pt x="57" y="32"/>
                    </a:lnTo>
                    <a:lnTo>
                      <a:pt x="17" y="57"/>
                    </a:lnTo>
                    <a:lnTo>
                      <a:pt x="9" y="73"/>
                    </a:lnTo>
                    <a:lnTo>
                      <a:pt x="17" y="105"/>
                    </a:lnTo>
                    <a:lnTo>
                      <a:pt x="0" y="129"/>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437" name="Freeform 628"/>
              <p:cNvSpPr>
                <a:spLocks/>
              </p:cNvSpPr>
              <p:nvPr/>
            </p:nvSpPr>
            <p:spPr bwMode="auto">
              <a:xfrm>
                <a:off x="4059" y="3365"/>
                <a:ext cx="17" cy="19"/>
              </a:xfrm>
              <a:custGeom>
                <a:avLst/>
                <a:gdLst>
                  <a:gd name="T0" fmla="*/ 0 w 17"/>
                  <a:gd name="T1" fmla="*/ 27 h 18"/>
                  <a:gd name="T2" fmla="*/ 16 w 17"/>
                  <a:gd name="T3" fmla="*/ 43 h 18"/>
                  <a:gd name="T4" fmla="*/ 0 w 17"/>
                  <a:gd name="T5" fmla="*/ 0 h 18"/>
                  <a:gd name="T6" fmla="*/ 0 w 17"/>
                  <a:gd name="T7" fmla="*/ 27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8">
                    <a:moveTo>
                      <a:pt x="0" y="9"/>
                    </a:moveTo>
                    <a:lnTo>
                      <a:pt x="16" y="17"/>
                    </a:lnTo>
                    <a:lnTo>
                      <a:pt x="0" y="0"/>
                    </a:lnTo>
                    <a:lnTo>
                      <a:pt x="0" y="9"/>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438" name="Freeform 629"/>
              <p:cNvSpPr>
                <a:spLocks/>
              </p:cNvSpPr>
              <p:nvPr/>
            </p:nvSpPr>
            <p:spPr bwMode="auto">
              <a:xfrm>
                <a:off x="4059" y="3365"/>
                <a:ext cx="17" cy="19"/>
              </a:xfrm>
              <a:custGeom>
                <a:avLst/>
                <a:gdLst>
                  <a:gd name="T0" fmla="*/ 0 w 17"/>
                  <a:gd name="T1" fmla="*/ 27 h 18"/>
                  <a:gd name="T2" fmla="*/ 16 w 17"/>
                  <a:gd name="T3" fmla="*/ 43 h 18"/>
                  <a:gd name="T4" fmla="*/ 0 w 17"/>
                  <a:gd name="T5" fmla="*/ 0 h 18"/>
                  <a:gd name="T6" fmla="*/ 0 w 17"/>
                  <a:gd name="T7" fmla="*/ 27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8">
                    <a:moveTo>
                      <a:pt x="0" y="9"/>
                    </a:moveTo>
                    <a:lnTo>
                      <a:pt x="16" y="17"/>
                    </a:lnTo>
                    <a:lnTo>
                      <a:pt x="0" y="0"/>
                    </a:lnTo>
                    <a:lnTo>
                      <a:pt x="0" y="9"/>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439" name="Freeform 630"/>
              <p:cNvSpPr>
                <a:spLocks/>
              </p:cNvSpPr>
              <p:nvPr/>
            </p:nvSpPr>
            <p:spPr bwMode="auto">
              <a:xfrm>
                <a:off x="4077" y="3400"/>
                <a:ext cx="18" cy="18"/>
              </a:xfrm>
              <a:custGeom>
                <a:avLst/>
                <a:gdLst>
                  <a:gd name="T0" fmla="*/ 0 w 17"/>
                  <a:gd name="T1" fmla="*/ 0 h 17"/>
                  <a:gd name="T2" fmla="*/ 42 w 17"/>
                  <a:gd name="T3" fmla="*/ 42 h 17"/>
                  <a:gd name="T4" fmla="*/ 42 w 17"/>
                  <a:gd name="T5" fmla="*/ 7 h 17"/>
                  <a:gd name="T6" fmla="*/ 42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16" y="16"/>
                    </a:lnTo>
                    <a:lnTo>
                      <a:pt x="16" y="7"/>
                    </a:lnTo>
                    <a:lnTo>
                      <a:pt x="16" y="0"/>
                    </a:lnTo>
                    <a:lnTo>
                      <a:pt x="0" y="0"/>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440" name="Freeform 631"/>
              <p:cNvSpPr>
                <a:spLocks/>
              </p:cNvSpPr>
              <p:nvPr/>
            </p:nvSpPr>
            <p:spPr bwMode="auto">
              <a:xfrm>
                <a:off x="4077" y="3400"/>
                <a:ext cx="18" cy="18"/>
              </a:xfrm>
              <a:custGeom>
                <a:avLst/>
                <a:gdLst>
                  <a:gd name="T0" fmla="*/ 0 w 17"/>
                  <a:gd name="T1" fmla="*/ 0 h 17"/>
                  <a:gd name="T2" fmla="*/ 42 w 17"/>
                  <a:gd name="T3" fmla="*/ 42 h 17"/>
                  <a:gd name="T4" fmla="*/ 42 w 17"/>
                  <a:gd name="T5" fmla="*/ 7 h 17"/>
                  <a:gd name="T6" fmla="*/ 42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16" y="16"/>
                    </a:lnTo>
                    <a:lnTo>
                      <a:pt x="16" y="7"/>
                    </a:lnTo>
                    <a:lnTo>
                      <a:pt x="16" y="0"/>
                    </a:lnTo>
                    <a:lnTo>
                      <a:pt x="0" y="0"/>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441" name="Freeform 632"/>
              <p:cNvSpPr>
                <a:spLocks/>
              </p:cNvSpPr>
              <p:nvPr/>
            </p:nvSpPr>
            <p:spPr bwMode="auto">
              <a:xfrm>
                <a:off x="3819" y="3256"/>
                <a:ext cx="36" cy="51"/>
              </a:xfrm>
              <a:custGeom>
                <a:avLst/>
                <a:gdLst>
                  <a:gd name="T0" fmla="*/ 0 w 34"/>
                  <a:gd name="T1" fmla="*/ 43 h 50"/>
                  <a:gd name="T2" fmla="*/ 28 w 34"/>
                  <a:gd name="T3" fmla="*/ 67 h 50"/>
                  <a:gd name="T4" fmla="*/ 66 w 34"/>
                  <a:gd name="T5" fmla="*/ 67 h 50"/>
                  <a:gd name="T6" fmla="*/ 92 w 34"/>
                  <a:gd name="T7" fmla="*/ 52 h 50"/>
                  <a:gd name="T8" fmla="*/ 40 w 34"/>
                  <a:gd name="T9" fmla="*/ 9 h 50"/>
                  <a:gd name="T10" fmla="*/ 28 w 34"/>
                  <a:gd name="T11" fmla="*/ 0 h 50"/>
                  <a:gd name="T12" fmla="*/ 0 w 34"/>
                  <a:gd name="T13" fmla="*/ 43 h 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50">
                    <a:moveTo>
                      <a:pt x="0" y="25"/>
                    </a:moveTo>
                    <a:lnTo>
                      <a:pt x="9" y="49"/>
                    </a:lnTo>
                    <a:lnTo>
                      <a:pt x="24" y="49"/>
                    </a:lnTo>
                    <a:lnTo>
                      <a:pt x="33" y="34"/>
                    </a:lnTo>
                    <a:lnTo>
                      <a:pt x="15" y="9"/>
                    </a:lnTo>
                    <a:lnTo>
                      <a:pt x="9" y="0"/>
                    </a:lnTo>
                    <a:lnTo>
                      <a:pt x="0" y="25"/>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442" name="Freeform 633"/>
              <p:cNvSpPr>
                <a:spLocks/>
              </p:cNvSpPr>
              <p:nvPr/>
            </p:nvSpPr>
            <p:spPr bwMode="auto">
              <a:xfrm>
                <a:off x="4214" y="3123"/>
                <a:ext cx="37" cy="24"/>
              </a:xfrm>
              <a:custGeom>
                <a:avLst/>
                <a:gdLst>
                  <a:gd name="T0" fmla="*/ 0 w 35"/>
                  <a:gd name="T1" fmla="*/ 6 h 24"/>
                  <a:gd name="T2" fmla="*/ 0 w 35"/>
                  <a:gd name="T3" fmla="*/ 16 h 24"/>
                  <a:gd name="T4" fmla="*/ 43 w 35"/>
                  <a:gd name="T5" fmla="*/ 23 h 24"/>
                  <a:gd name="T6" fmla="*/ 63 w 35"/>
                  <a:gd name="T7" fmla="*/ 16 h 24"/>
                  <a:gd name="T8" fmla="*/ 92 w 35"/>
                  <a:gd name="T9" fmla="*/ 0 h 24"/>
                  <a:gd name="T10" fmla="*/ 27 w 35"/>
                  <a:gd name="T11" fmla="*/ 0 h 24"/>
                  <a:gd name="T12" fmla="*/ 0 w 35"/>
                  <a:gd name="T13" fmla="*/ 6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 h="24">
                    <a:moveTo>
                      <a:pt x="0" y="6"/>
                    </a:moveTo>
                    <a:lnTo>
                      <a:pt x="0" y="16"/>
                    </a:lnTo>
                    <a:lnTo>
                      <a:pt x="17" y="23"/>
                    </a:lnTo>
                    <a:lnTo>
                      <a:pt x="24" y="16"/>
                    </a:lnTo>
                    <a:lnTo>
                      <a:pt x="34" y="0"/>
                    </a:lnTo>
                    <a:lnTo>
                      <a:pt x="9" y="0"/>
                    </a:lnTo>
                    <a:lnTo>
                      <a:pt x="0" y="6"/>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443" name="Freeform 634"/>
              <p:cNvSpPr>
                <a:spLocks/>
              </p:cNvSpPr>
              <p:nvPr/>
            </p:nvSpPr>
            <p:spPr bwMode="auto">
              <a:xfrm>
                <a:off x="4368" y="3046"/>
                <a:ext cx="28" cy="42"/>
              </a:xfrm>
              <a:custGeom>
                <a:avLst/>
                <a:gdLst>
                  <a:gd name="T0" fmla="*/ 0 w 26"/>
                  <a:gd name="T1" fmla="*/ 43 h 41"/>
                  <a:gd name="T2" fmla="*/ 0 w 26"/>
                  <a:gd name="T3" fmla="*/ 51 h 41"/>
                  <a:gd name="T4" fmla="*/ 32 w 26"/>
                  <a:gd name="T5" fmla="*/ 58 h 41"/>
                  <a:gd name="T6" fmla="*/ 94 w 26"/>
                  <a:gd name="T7" fmla="*/ 0 h 41"/>
                  <a:gd name="T8" fmla="*/ 62 w 26"/>
                  <a:gd name="T9" fmla="*/ 0 h 41"/>
                  <a:gd name="T10" fmla="*/ 0 w 26"/>
                  <a:gd name="T11" fmla="*/ 43 h 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41">
                    <a:moveTo>
                      <a:pt x="0" y="25"/>
                    </a:moveTo>
                    <a:lnTo>
                      <a:pt x="0" y="33"/>
                    </a:lnTo>
                    <a:lnTo>
                      <a:pt x="8" y="40"/>
                    </a:lnTo>
                    <a:lnTo>
                      <a:pt x="25" y="0"/>
                    </a:lnTo>
                    <a:lnTo>
                      <a:pt x="17" y="0"/>
                    </a:lnTo>
                    <a:lnTo>
                      <a:pt x="0" y="25"/>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444" name="Freeform 635"/>
              <p:cNvSpPr>
                <a:spLocks/>
              </p:cNvSpPr>
              <p:nvPr/>
            </p:nvSpPr>
            <p:spPr bwMode="auto">
              <a:xfrm>
                <a:off x="4499" y="2912"/>
                <a:ext cx="34" cy="51"/>
              </a:xfrm>
              <a:custGeom>
                <a:avLst/>
                <a:gdLst>
                  <a:gd name="T0" fmla="*/ 0 w 33"/>
                  <a:gd name="T1" fmla="*/ 7 h 49"/>
                  <a:gd name="T2" fmla="*/ 0 w 33"/>
                  <a:gd name="T3" fmla="*/ 35 h 49"/>
                  <a:gd name="T4" fmla="*/ 7 w 33"/>
                  <a:gd name="T5" fmla="*/ 35 h 49"/>
                  <a:gd name="T6" fmla="*/ 7 w 33"/>
                  <a:gd name="T7" fmla="*/ 84 h 49"/>
                  <a:gd name="T8" fmla="*/ 16 w 33"/>
                  <a:gd name="T9" fmla="*/ 98 h 49"/>
                  <a:gd name="T10" fmla="*/ 40 w 33"/>
                  <a:gd name="T11" fmla="*/ 84 h 49"/>
                  <a:gd name="T12" fmla="*/ 50 w 33"/>
                  <a:gd name="T13" fmla="*/ 35 h 49"/>
                  <a:gd name="T14" fmla="*/ 40 w 33"/>
                  <a:gd name="T15" fmla="*/ 7 h 49"/>
                  <a:gd name="T16" fmla="*/ 7 w 33"/>
                  <a:gd name="T17" fmla="*/ 0 h 49"/>
                  <a:gd name="T18" fmla="*/ 0 w 33"/>
                  <a:gd name="T19" fmla="*/ 7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 h="49">
                    <a:moveTo>
                      <a:pt x="0" y="7"/>
                    </a:moveTo>
                    <a:lnTo>
                      <a:pt x="0" y="17"/>
                    </a:lnTo>
                    <a:lnTo>
                      <a:pt x="7" y="17"/>
                    </a:lnTo>
                    <a:lnTo>
                      <a:pt x="7" y="41"/>
                    </a:lnTo>
                    <a:lnTo>
                      <a:pt x="16" y="48"/>
                    </a:lnTo>
                    <a:lnTo>
                      <a:pt x="22" y="41"/>
                    </a:lnTo>
                    <a:lnTo>
                      <a:pt x="32" y="17"/>
                    </a:lnTo>
                    <a:lnTo>
                      <a:pt x="22" y="7"/>
                    </a:lnTo>
                    <a:lnTo>
                      <a:pt x="7" y="0"/>
                    </a:lnTo>
                    <a:lnTo>
                      <a:pt x="0" y="7"/>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445" name="Freeform 636"/>
              <p:cNvSpPr>
                <a:spLocks/>
              </p:cNvSpPr>
              <p:nvPr/>
            </p:nvSpPr>
            <p:spPr bwMode="auto">
              <a:xfrm>
                <a:off x="4532" y="2912"/>
                <a:ext cx="35" cy="19"/>
              </a:xfrm>
              <a:custGeom>
                <a:avLst/>
                <a:gdLst>
                  <a:gd name="T0" fmla="*/ 0 w 33"/>
                  <a:gd name="T1" fmla="*/ 7 h 18"/>
                  <a:gd name="T2" fmla="*/ 0 w 33"/>
                  <a:gd name="T3" fmla="*/ 43 h 18"/>
                  <a:gd name="T4" fmla="*/ 29 w 33"/>
                  <a:gd name="T5" fmla="*/ 43 h 18"/>
                  <a:gd name="T6" fmla="*/ 41 w 33"/>
                  <a:gd name="T7" fmla="*/ 7 h 18"/>
                  <a:gd name="T8" fmla="*/ 70 w 33"/>
                  <a:gd name="T9" fmla="*/ 7 h 18"/>
                  <a:gd name="T10" fmla="*/ 91 w 33"/>
                  <a:gd name="T11" fmla="*/ 0 h 18"/>
                  <a:gd name="T12" fmla="*/ 41 w 33"/>
                  <a:gd name="T13" fmla="*/ 0 h 18"/>
                  <a:gd name="T14" fmla="*/ 0 w 33"/>
                  <a:gd name="T15" fmla="*/ 7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3" h="18">
                    <a:moveTo>
                      <a:pt x="0" y="7"/>
                    </a:moveTo>
                    <a:lnTo>
                      <a:pt x="0" y="17"/>
                    </a:lnTo>
                    <a:lnTo>
                      <a:pt x="9" y="17"/>
                    </a:lnTo>
                    <a:lnTo>
                      <a:pt x="15" y="7"/>
                    </a:lnTo>
                    <a:lnTo>
                      <a:pt x="24" y="7"/>
                    </a:lnTo>
                    <a:lnTo>
                      <a:pt x="32" y="0"/>
                    </a:lnTo>
                    <a:lnTo>
                      <a:pt x="15" y="0"/>
                    </a:lnTo>
                    <a:lnTo>
                      <a:pt x="0" y="7"/>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446" name="Freeform 637"/>
              <p:cNvSpPr>
                <a:spLocks/>
              </p:cNvSpPr>
              <p:nvPr/>
            </p:nvSpPr>
            <p:spPr bwMode="auto">
              <a:xfrm>
                <a:off x="4515" y="2785"/>
                <a:ext cx="146" cy="135"/>
              </a:xfrm>
              <a:custGeom>
                <a:avLst/>
                <a:gdLst>
                  <a:gd name="T0" fmla="*/ 0 w 138"/>
                  <a:gd name="T1" fmla="*/ 225 h 130"/>
                  <a:gd name="T2" fmla="*/ 0 w 138"/>
                  <a:gd name="T3" fmla="*/ 241 h 130"/>
                  <a:gd name="T4" fmla="*/ 42 w 138"/>
                  <a:gd name="T5" fmla="*/ 241 h 130"/>
                  <a:gd name="T6" fmla="*/ 131 w 138"/>
                  <a:gd name="T7" fmla="*/ 207 h 130"/>
                  <a:gd name="T8" fmla="*/ 154 w 138"/>
                  <a:gd name="T9" fmla="*/ 225 h 130"/>
                  <a:gd name="T10" fmla="*/ 154 w 138"/>
                  <a:gd name="T11" fmla="*/ 241 h 130"/>
                  <a:gd name="T12" fmla="*/ 179 w 138"/>
                  <a:gd name="T13" fmla="*/ 254 h 130"/>
                  <a:gd name="T14" fmla="*/ 199 w 138"/>
                  <a:gd name="T15" fmla="*/ 225 h 130"/>
                  <a:gd name="T16" fmla="*/ 199 w 138"/>
                  <a:gd name="T17" fmla="*/ 207 h 130"/>
                  <a:gd name="T18" fmla="*/ 223 w 138"/>
                  <a:gd name="T19" fmla="*/ 225 h 130"/>
                  <a:gd name="T20" fmla="*/ 242 w 138"/>
                  <a:gd name="T21" fmla="*/ 225 h 130"/>
                  <a:gd name="T22" fmla="*/ 267 w 138"/>
                  <a:gd name="T23" fmla="*/ 207 h 130"/>
                  <a:gd name="T24" fmla="*/ 290 w 138"/>
                  <a:gd name="T25" fmla="*/ 225 h 130"/>
                  <a:gd name="T26" fmla="*/ 290 w 138"/>
                  <a:gd name="T27" fmla="*/ 207 h 130"/>
                  <a:gd name="T28" fmla="*/ 309 w 138"/>
                  <a:gd name="T29" fmla="*/ 192 h 130"/>
                  <a:gd name="T30" fmla="*/ 309 w 138"/>
                  <a:gd name="T31" fmla="*/ 207 h 130"/>
                  <a:gd name="T32" fmla="*/ 332 w 138"/>
                  <a:gd name="T33" fmla="*/ 207 h 130"/>
                  <a:gd name="T34" fmla="*/ 361 w 138"/>
                  <a:gd name="T35" fmla="*/ 192 h 130"/>
                  <a:gd name="T36" fmla="*/ 361 w 138"/>
                  <a:gd name="T37" fmla="*/ 112 h 130"/>
                  <a:gd name="T38" fmla="*/ 375 w 138"/>
                  <a:gd name="T39" fmla="*/ 112 h 130"/>
                  <a:gd name="T40" fmla="*/ 375 w 138"/>
                  <a:gd name="T41" fmla="*/ 8 h 130"/>
                  <a:gd name="T42" fmla="*/ 361 w 138"/>
                  <a:gd name="T43" fmla="*/ 0 h 130"/>
                  <a:gd name="T44" fmla="*/ 361 w 138"/>
                  <a:gd name="T45" fmla="*/ 8 h 130"/>
                  <a:gd name="T46" fmla="*/ 332 w 138"/>
                  <a:gd name="T47" fmla="*/ 8 h 130"/>
                  <a:gd name="T48" fmla="*/ 309 w 138"/>
                  <a:gd name="T49" fmla="*/ 81 h 130"/>
                  <a:gd name="T50" fmla="*/ 267 w 138"/>
                  <a:gd name="T51" fmla="*/ 130 h 130"/>
                  <a:gd name="T52" fmla="*/ 223 w 138"/>
                  <a:gd name="T53" fmla="*/ 162 h 130"/>
                  <a:gd name="T54" fmla="*/ 223 w 138"/>
                  <a:gd name="T55" fmla="*/ 130 h 130"/>
                  <a:gd name="T56" fmla="*/ 199 w 138"/>
                  <a:gd name="T57" fmla="*/ 144 h 130"/>
                  <a:gd name="T58" fmla="*/ 179 w 138"/>
                  <a:gd name="T59" fmla="*/ 192 h 130"/>
                  <a:gd name="T60" fmla="*/ 154 w 138"/>
                  <a:gd name="T61" fmla="*/ 192 h 130"/>
                  <a:gd name="T62" fmla="*/ 70 w 138"/>
                  <a:gd name="T63" fmla="*/ 192 h 130"/>
                  <a:gd name="T64" fmla="*/ 0 w 138"/>
                  <a:gd name="T65" fmla="*/ 225 h 1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8" h="130">
                    <a:moveTo>
                      <a:pt x="0" y="114"/>
                    </a:moveTo>
                    <a:lnTo>
                      <a:pt x="0" y="122"/>
                    </a:lnTo>
                    <a:lnTo>
                      <a:pt x="16" y="122"/>
                    </a:lnTo>
                    <a:lnTo>
                      <a:pt x="48" y="105"/>
                    </a:lnTo>
                    <a:lnTo>
                      <a:pt x="56" y="114"/>
                    </a:lnTo>
                    <a:lnTo>
                      <a:pt x="56" y="122"/>
                    </a:lnTo>
                    <a:lnTo>
                      <a:pt x="65" y="129"/>
                    </a:lnTo>
                    <a:lnTo>
                      <a:pt x="72" y="114"/>
                    </a:lnTo>
                    <a:lnTo>
                      <a:pt x="72" y="105"/>
                    </a:lnTo>
                    <a:lnTo>
                      <a:pt x="80" y="114"/>
                    </a:lnTo>
                    <a:lnTo>
                      <a:pt x="88" y="114"/>
                    </a:lnTo>
                    <a:lnTo>
                      <a:pt x="97" y="105"/>
                    </a:lnTo>
                    <a:lnTo>
                      <a:pt x="105" y="114"/>
                    </a:lnTo>
                    <a:lnTo>
                      <a:pt x="105" y="105"/>
                    </a:lnTo>
                    <a:lnTo>
                      <a:pt x="112" y="97"/>
                    </a:lnTo>
                    <a:lnTo>
                      <a:pt x="112" y="105"/>
                    </a:lnTo>
                    <a:lnTo>
                      <a:pt x="121" y="105"/>
                    </a:lnTo>
                    <a:lnTo>
                      <a:pt x="130" y="97"/>
                    </a:lnTo>
                    <a:lnTo>
                      <a:pt x="130" y="57"/>
                    </a:lnTo>
                    <a:lnTo>
                      <a:pt x="137" y="57"/>
                    </a:lnTo>
                    <a:lnTo>
                      <a:pt x="137" y="8"/>
                    </a:lnTo>
                    <a:lnTo>
                      <a:pt x="130" y="0"/>
                    </a:lnTo>
                    <a:lnTo>
                      <a:pt x="130" y="8"/>
                    </a:lnTo>
                    <a:lnTo>
                      <a:pt x="121" y="8"/>
                    </a:lnTo>
                    <a:lnTo>
                      <a:pt x="112" y="40"/>
                    </a:lnTo>
                    <a:lnTo>
                      <a:pt x="97" y="65"/>
                    </a:lnTo>
                    <a:lnTo>
                      <a:pt x="80" y="82"/>
                    </a:lnTo>
                    <a:lnTo>
                      <a:pt x="80" y="65"/>
                    </a:lnTo>
                    <a:lnTo>
                      <a:pt x="72" y="73"/>
                    </a:lnTo>
                    <a:lnTo>
                      <a:pt x="65" y="97"/>
                    </a:lnTo>
                    <a:lnTo>
                      <a:pt x="56" y="97"/>
                    </a:lnTo>
                    <a:lnTo>
                      <a:pt x="25" y="97"/>
                    </a:lnTo>
                    <a:lnTo>
                      <a:pt x="0" y="114"/>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447" name="Freeform 638"/>
              <p:cNvSpPr>
                <a:spLocks/>
              </p:cNvSpPr>
              <p:nvPr/>
            </p:nvSpPr>
            <p:spPr bwMode="auto">
              <a:xfrm>
                <a:off x="4634" y="2710"/>
                <a:ext cx="87" cy="76"/>
              </a:xfrm>
              <a:custGeom>
                <a:avLst/>
                <a:gdLst>
                  <a:gd name="T0" fmla="*/ 0 w 82"/>
                  <a:gd name="T1" fmla="*/ 92 h 74"/>
                  <a:gd name="T2" fmla="*/ 0 w 82"/>
                  <a:gd name="T3" fmla="*/ 117 h 74"/>
                  <a:gd name="T4" fmla="*/ 50 w 82"/>
                  <a:gd name="T5" fmla="*/ 105 h 74"/>
                  <a:gd name="T6" fmla="*/ 29 w 82"/>
                  <a:gd name="T7" fmla="*/ 105 h 74"/>
                  <a:gd name="T8" fmla="*/ 29 w 82"/>
                  <a:gd name="T9" fmla="*/ 92 h 74"/>
                  <a:gd name="T10" fmla="*/ 75 w 82"/>
                  <a:gd name="T11" fmla="*/ 92 h 74"/>
                  <a:gd name="T12" fmla="*/ 144 w 82"/>
                  <a:gd name="T13" fmla="*/ 105 h 74"/>
                  <a:gd name="T14" fmla="*/ 170 w 82"/>
                  <a:gd name="T15" fmla="*/ 80 h 74"/>
                  <a:gd name="T16" fmla="*/ 189 w 82"/>
                  <a:gd name="T17" fmla="*/ 80 h 74"/>
                  <a:gd name="T18" fmla="*/ 237 w 82"/>
                  <a:gd name="T19" fmla="*/ 62 h 74"/>
                  <a:gd name="T20" fmla="*/ 218 w 82"/>
                  <a:gd name="T21" fmla="*/ 62 h 74"/>
                  <a:gd name="T22" fmla="*/ 189 w 82"/>
                  <a:gd name="T23" fmla="*/ 49 h 74"/>
                  <a:gd name="T24" fmla="*/ 218 w 82"/>
                  <a:gd name="T25" fmla="*/ 43 h 74"/>
                  <a:gd name="T26" fmla="*/ 189 w 82"/>
                  <a:gd name="T27" fmla="*/ 49 h 74"/>
                  <a:gd name="T28" fmla="*/ 144 w 82"/>
                  <a:gd name="T29" fmla="*/ 43 h 74"/>
                  <a:gd name="T30" fmla="*/ 75 w 82"/>
                  <a:gd name="T31" fmla="*/ 0 h 74"/>
                  <a:gd name="T32" fmla="*/ 75 w 82"/>
                  <a:gd name="T33" fmla="*/ 9 h 74"/>
                  <a:gd name="T34" fmla="*/ 75 w 82"/>
                  <a:gd name="T35" fmla="*/ 16 h 74"/>
                  <a:gd name="T36" fmla="*/ 50 w 82"/>
                  <a:gd name="T37" fmla="*/ 80 h 74"/>
                  <a:gd name="T38" fmla="*/ 29 w 82"/>
                  <a:gd name="T39" fmla="*/ 62 h 74"/>
                  <a:gd name="T40" fmla="*/ 29 w 82"/>
                  <a:gd name="T41" fmla="*/ 80 h 74"/>
                  <a:gd name="T42" fmla="*/ 0 w 82"/>
                  <a:gd name="T43" fmla="*/ 92 h 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2" h="74">
                    <a:moveTo>
                      <a:pt x="0" y="56"/>
                    </a:moveTo>
                    <a:lnTo>
                      <a:pt x="0" y="73"/>
                    </a:lnTo>
                    <a:lnTo>
                      <a:pt x="18" y="65"/>
                    </a:lnTo>
                    <a:lnTo>
                      <a:pt x="9" y="65"/>
                    </a:lnTo>
                    <a:lnTo>
                      <a:pt x="9" y="56"/>
                    </a:lnTo>
                    <a:lnTo>
                      <a:pt x="25" y="56"/>
                    </a:lnTo>
                    <a:lnTo>
                      <a:pt x="50" y="65"/>
                    </a:lnTo>
                    <a:lnTo>
                      <a:pt x="58" y="50"/>
                    </a:lnTo>
                    <a:lnTo>
                      <a:pt x="65" y="50"/>
                    </a:lnTo>
                    <a:lnTo>
                      <a:pt x="81" y="41"/>
                    </a:lnTo>
                    <a:lnTo>
                      <a:pt x="75" y="41"/>
                    </a:lnTo>
                    <a:lnTo>
                      <a:pt x="65" y="31"/>
                    </a:lnTo>
                    <a:lnTo>
                      <a:pt x="75" y="25"/>
                    </a:lnTo>
                    <a:lnTo>
                      <a:pt x="65" y="31"/>
                    </a:lnTo>
                    <a:lnTo>
                      <a:pt x="50" y="25"/>
                    </a:lnTo>
                    <a:lnTo>
                      <a:pt x="25" y="0"/>
                    </a:lnTo>
                    <a:lnTo>
                      <a:pt x="25" y="9"/>
                    </a:lnTo>
                    <a:lnTo>
                      <a:pt x="25" y="16"/>
                    </a:lnTo>
                    <a:lnTo>
                      <a:pt x="18" y="50"/>
                    </a:lnTo>
                    <a:lnTo>
                      <a:pt x="9" y="41"/>
                    </a:lnTo>
                    <a:lnTo>
                      <a:pt x="9" y="50"/>
                    </a:lnTo>
                    <a:lnTo>
                      <a:pt x="0" y="56"/>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448" name="Freeform 639"/>
              <p:cNvSpPr>
                <a:spLocks/>
              </p:cNvSpPr>
              <p:nvPr/>
            </p:nvSpPr>
            <p:spPr bwMode="auto">
              <a:xfrm>
                <a:off x="4840" y="2608"/>
                <a:ext cx="19" cy="18"/>
              </a:xfrm>
              <a:custGeom>
                <a:avLst/>
                <a:gdLst>
                  <a:gd name="T0" fmla="*/ 0 w 18"/>
                  <a:gd name="T1" fmla="*/ 8 h 17"/>
                  <a:gd name="T2" fmla="*/ 0 w 18"/>
                  <a:gd name="T3" fmla="*/ 42 h 17"/>
                  <a:gd name="T4" fmla="*/ 8 w 18"/>
                  <a:gd name="T5" fmla="*/ 8 h 17"/>
                  <a:gd name="T6" fmla="*/ 43 w 18"/>
                  <a:gd name="T7" fmla="*/ 0 h 17"/>
                  <a:gd name="T8" fmla="*/ 0 w 18"/>
                  <a:gd name="T9" fmla="*/ 8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7">
                    <a:moveTo>
                      <a:pt x="0" y="8"/>
                    </a:moveTo>
                    <a:lnTo>
                      <a:pt x="0" y="16"/>
                    </a:lnTo>
                    <a:lnTo>
                      <a:pt x="8" y="8"/>
                    </a:lnTo>
                    <a:lnTo>
                      <a:pt x="17" y="0"/>
                    </a:lnTo>
                    <a:lnTo>
                      <a:pt x="0" y="8"/>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449" name="Freeform 640"/>
              <p:cNvSpPr>
                <a:spLocks/>
              </p:cNvSpPr>
              <p:nvPr/>
            </p:nvSpPr>
            <p:spPr bwMode="auto">
              <a:xfrm>
                <a:off x="4840" y="2608"/>
                <a:ext cx="19" cy="18"/>
              </a:xfrm>
              <a:custGeom>
                <a:avLst/>
                <a:gdLst>
                  <a:gd name="T0" fmla="*/ 0 w 18"/>
                  <a:gd name="T1" fmla="*/ 8 h 17"/>
                  <a:gd name="T2" fmla="*/ 0 w 18"/>
                  <a:gd name="T3" fmla="*/ 42 h 17"/>
                  <a:gd name="T4" fmla="*/ 8 w 18"/>
                  <a:gd name="T5" fmla="*/ 8 h 17"/>
                  <a:gd name="T6" fmla="*/ 43 w 18"/>
                  <a:gd name="T7" fmla="*/ 0 h 17"/>
                  <a:gd name="T8" fmla="*/ 0 w 18"/>
                  <a:gd name="T9" fmla="*/ 8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7">
                    <a:moveTo>
                      <a:pt x="0" y="8"/>
                    </a:moveTo>
                    <a:lnTo>
                      <a:pt x="0" y="16"/>
                    </a:lnTo>
                    <a:lnTo>
                      <a:pt x="8" y="8"/>
                    </a:lnTo>
                    <a:lnTo>
                      <a:pt x="17" y="0"/>
                    </a:lnTo>
                    <a:lnTo>
                      <a:pt x="0" y="8"/>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450" name="Freeform 641"/>
              <p:cNvSpPr>
                <a:spLocks/>
              </p:cNvSpPr>
              <p:nvPr/>
            </p:nvSpPr>
            <p:spPr bwMode="auto">
              <a:xfrm>
                <a:off x="4952" y="2416"/>
                <a:ext cx="17" cy="16"/>
              </a:xfrm>
              <a:custGeom>
                <a:avLst/>
                <a:gdLst>
                  <a:gd name="T0" fmla="*/ 0 w 17"/>
                  <a:gd name="T1" fmla="*/ 8 h 17"/>
                  <a:gd name="T2" fmla="*/ 16 w 17"/>
                  <a:gd name="T3" fmla="*/ 7 h 17"/>
                  <a:gd name="T4" fmla="*/ 16 w 17"/>
                  <a:gd name="T5" fmla="*/ 0 h 17"/>
                  <a:gd name="T6" fmla="*/ 10 w 17"/>
                  <a:gd name="T7" fmla="*/ 0 h 17"/>
                  <a:gd name="T8" fmla="*/ 0 w 17"/>
                  <a:gd name="T9" fmla="*/ 8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16"/>
                    </a:moveTo>
                    <a:lnTo>
                      <a:pt x="16" y="7"/>
                    </a:lnTo>
                    <a:lnTo>
                      <a:pt x="16" y="0"/>
                    </a:lnTo>
                    <a:lnTo>
                      <a:pt x="10" y="0"/>
                    </a:lnTo>
                    <a:lnTo>
                      <a:pt x="0" y="16"/>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451" name="Freeform 642"/>
              <p:cNvSpPr>
                <a:spLocks/>
              </p:cNvSpPr>
              <p:nvPr/>
            </p:nvSpPr>
            <p:spPr bwMode="auto">
              <a:xfrm>
                <a:off x="4952" y="2416"/>
                <a:ext cx="17" cy="16"/>
              </a:xfrm>
              <a:custGeom>
                <a:avLst/>
                <a:gdLst>
                  <a:gd name="T0" fmla="*/ 0 w 17"/>
                  <a:gd name="T1" fmla="*/ 8 h 17"/>
                  <a:gd name="T2" fmla="*/ 16 w 17"/>
                  <a:gd name="T3" fmla="*/ 7 h 17"/>
                  <a:gd name="T4" fmla="*/ 16 w 17"/>
                  <a:gd name="T5" fmla="*/ 0 h 17"/>
                  <a:gd name="T6" fmla="*/ 10 w 17"/>
                  <a:gd name="T7" fmla="*/ 0 h 17"/>
                  <a:gd name="T8" fmla="*/ 0 w 17"/>
                  <a:gd name="T9" fmla="*/ 8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16"/>
                    </a:moveTo>
                    <a:lnTo>
                      <a:pt x="16" y="7"/>
                    </a:lnTo>
                    <a:lnTo>
                      <a:pt x="16" y="0"/>
                    </a:lnTo>
                    <a:lnTo>
                      <a:pt x="10" y="0"/>
                    </a:lnTo>
                    <a:lnTo>
                      <a:pt x="0" y="16"/>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452" name="Freeform 643"/>
              <p:cNvSpPr>
                <a:spLocks/>
              </p:cNvSpPr>
              <p:nvPr/>
            </p:nvSpPr>
            <p:spPr bwMode="auto">
              <a:xfrm>
                <a:off x="4661" y="2532"/>
                <a:ext cx="35" cy="179"/>
              </a:xfrm>
              <a:custGeom>
                <a:avLst/>
                <a:gdLst>
                  <a:gd name="T0" fmla="*/ 0 w 34"/>
                  <a:gd name="T1" fmla="*/ 36 h 172"/>
                  <a:gd name="T2" fmla="*/ 0 w 34"/>
                  <a:gd name="T3" fmla="*/ 121 h 172"/>
                  <a:gd name="T4" fmla="*/ 8 w 34"/>
                  <a:gd name="T5" fmla="*/ 134 h 172"/>
                  <a:gd name="T6" fmla="*/ 0 w 34"/>
                  <a:gd name="T7" fmla="*/ 236 h 172"/>
                  <a:gd name="T8" fmla="*/ 8 w 34"/>
                  <a:gd name="T9" fmla="*/ 270 h 172"/>
                  <a:gd name="T10" fmla="*/ 0 w 34"/>
                  <a:gd name="T11" fmla="*/ 317 h 172"/>
                  <a:gd name="T12" fmla="*/ 8 w 34"/>
                  <a:gd name="T13" fmla="*/ 352 h 172"/>
                  <a:gd name="T14" fmla="*/ 8 w 34"/>
                  <a:gd name="T15" fmla="*/ 317 h 172"/>
                  <a:gd name="T16" fmla="*/ 43 w 34"/>
                  <a:gd name="T17" fmla="*/ 332 h 172"/>
                  <a:gd name="T18" fmla="*/ 43 w 34"/>
                  <a:gd name="T19" fmla="*/ 317 h 172"/>
                  <a:gd name="T20" fmla="*/ 8 w 34"/>
                  <a:gd name="T21" fmla="*/ 270 h 172"/>
                  <a:gd name="T22" fmla="*/ 16 w 34"/>
                  <a:gd name="T23" fmla="*/ 221 h 172"/>
                  <a:gd name="T24" fmla="*/ 43 w 34"/>
                  <a:gd name="T25" fmla="*/ 221 h 172"/>
                  <a:gd name="T26" fmla="*/ 51 w 34"/>
                  <a:gd name="T27" fmla="*/ 221 h 172"/>
                  <a:gd name="T28" fmla="*/ 16 w 34"/>
                  <a:gd name="T29" fmla="*/ 102 h 172"/>
                  <a:gd name="T30" fmla="*/ 16 w 34"/>
                  <a:gd name="T31" fmla="*/ 10 h 172"/>
                  <a:gd name="T32" fmla="*/ 16 w 34"/>
                  <a:gd name="T33" fmla="*/ 0 h 172"/>
                  <a:gd name="T34" fmla="*/ 8 w 34"/>
                  <a:gd name="T35" fmla="*/ 0 h 172"/>
                  <a:gd name="T36" fmla="*/ 8 w 34"/>
                  <a:gd name="T37" fmla="*/ 10 h 172"/>
                  <a:gd name="T38" fmla="*/ 0 w 34"/>
                  <a:gd name="T39" fmla="*/ 36 h 1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4" h="172">
                    <a:moveTo>
                      <a:pt x="0" y="18"/>
                    </a:moveTo>
                    <a:lnTo>
                      <a:pt x="0" y="59"/>
                    </a:lnTo>
                    <a:lnTo>
                      <a:pt x="8" y="65"/>
                    </a:lnTo>
                    <a:lnTo>
                      <a:pt x="0" y="115"/>
                    </a:lnTo>
                    <a:lnTo>
                      <a:pt x="8" y="131"/>
                    </a:lnTo>
                    <a:lnTo>
                      <a:pt x="0" y="155"/>
                    </a:lnTo>
                    <a:lnTo>
                      <a:pt x="8" y="171"/>
                    </a:lnTo>
                    <a:lnTo>
                      <a:pt x="8" y="155"/>
                    </a:lnTo>
                    <a:lnTo>
                      <a:pt x="25" y="162"/>
                    </a:lnTo>
                    <a:lnTo>
                      <a:pt x="25" y="155"/>
                    </a:lnTo>
                    <a:lnTo>
                      <a:pt x="8" y="131"/>
                    </a:lnTo>
                    <a:lnTo>
                      <a:pt x="16" y="107"/>
                    </a:lnTo>
                    <a:lnTo>
                      <a:pt x="25" y="107"/>
                    </a:lnTo>
                    <a:lnTo>
                      <a:pt x="33" y="107"/>
                    </a:lnTo>
                    <a:lnTo>
                      <a:pt x="16" y="50"/>
                    </a:lnTo>
                    <a:lnTo>
                      <a:pt x="16" y="10"/>
                    </a:lnTo>
                    <a:lnTo>
                      <a:pt x="16" y="0"/>
                    </a:lnTo>
                    <a:lnTo>
                      <a:pt x="8" y="0"/>
                    </a:lnTo>
                    <a:lnTo>
                      <a:pt x="8" y="10"/>
                    </a:lnTo>
                    <a:lnTo>
                      <a:pt x="0" y="18"/>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453" name="Freeform 644"/>
              <p:cNvSpPr>
                <a:spLocks/>
              </p:cNvSpPr>
              <p:nvPr/>
            </p:nvSpPr>
            <p:spPr bwMode="auto">
              <a:xfrm>
                <a:off x="5157" y="2012"/>
                <a:ext cx="63" cy="33"/>
              </a:xfrm>
              <a:custGeom>
                <a:avLst/>
                <a:gdLst>
                  <a:gd name="T0" fmla="*/ 56 w 59"/>
                  <a:gd name="T1" fmla="*/ 25 h 33"/>
                  <a:gd name="T2" fmla="*/ 108 w 59"/>
                  <a:gd name="T3" fmla="*/ 25 h 33"/>
                  <a:gd name="T4" fmla="*/ 189 w 59"/>
                  <a:gd name="T5" fmla="*/ 16 h 33"/>
                  <a:gd name="T6" fmla="*/ 136 w 59"/>
                  <a:gd name="T7" fmla="*/ 0 h 33"/>
                  <a:gd name="T8" fmla="*/ 56 w 59"/>
                  <a:gd name="T9" fmla="*/ 0 h 33"/>
                  <a:gd name="T10" fmla="*/ 0 w 59"/>
                  <a:gd name="T11" fmla="*/ 16 h 33"/>
                  <a:gd name="T12" fmla="*/ 29 w 59"/>
                  <a:gd name="T13" fmla="*/ 32 h 33"/>
                  <a:gd name="T14" fmla="*/ 56 w 59"/>
                  <a:gd name="T15" fmla="*/ 25 h 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 h="33">
                    <a:moveTo>
                      <a:pt x="18" y="25"/>
                    </a:moveTo>
                    <a:lnTo>
                      <a:pt x="33" y="25"/>
                    </a:lnTo>
                    <a:lnTo>
                      <a:pt x="58" y="16"/>
                    </a:lnTo>
                    <a:lnTo>
                      <a:pt x="42" y="0"/>
                    </a:lnTo>
                    <a:lnTo>
                      <a:pt x="18" y="0"/>
                    </a:lnTo>
                    <a:lnTo>
                      <a:pt x="0" y="16"/>
                    </a:lnTo>
                    <a:lnTo>
                      <a:pt x="8" y="32"/>
                    </a:lnTo>
                    <a:lnTo>
                      <a:pt x="18" y="25"/>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454" name="Freeform 645"/>
              <p:cNvSpPr>
                <a:spLocks/>
              </p:cNvSpPr>
              <p:nvPr/>
            </p:nvSpPr>
            <p:spPr bwMode="auto">
              <a:xfrm>
                <a:off x="4643" y="1910"/>
                <a:ext cx="44" cy="35"/>
              </a:xfrm>
              <a:custGeom>
                <a:avLst/>
                <a:gdLst>
                  <a:gd name="T0" fmla="*/ 0 w 42"/>
                  <a:gd name="T1" fmla="*/ 17 h 35"/>
                  <a:gd name="T2" fmla="*/ 36 w 42"/>
                  <a:gd name="T3" fmla="*/ 24 h 35"/>
                  <a:gd name="T4" fmla="*/ 94 w 42"/>
                  <a:gd name="T5" fmla="*/ 34 h 35"/>
                  <a:gd name="T6" fmla="*/ 94 w 42"/>
                  <a:gd name="T7" fmla="*/ 17 h 35"/>
                  <a:gd name="T8" fmla="*/ 52 w 42"/>
                  <a:gd name="T9" fmla="*/ 0 h 35"/>
                  <a:gd name="T10" fmla="*/ 9 w 42"/>
                  <a:gd name="T11" fmla="*/ 0 h 35"/>
                  <a:gd name="T12" fmla="*/ 0 w 42"/>
                  <a:gd name="T13" fmla="*/ 17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 h="35">
                    <a:moveTo>
                      <a:pt x="0" y="17"/>
                    </a:moveTo>
                    <a:lnTo>
                      <a:pt x="16" y="24"/>
                    </a:lnTo>
                    <a:lnTo>
                      <a:pt x="41" y="34"/>
                    </a:lnTo>
                    <a:lnTo>
                      <a:pt x="41" y="17"/>
                    </a:lnTo>
                    <a:lnTo>
                      <a:pt x="24" y="0"/>
                    </a:lnTo>
                    <a:lnTo>
                      <a:pt x="9" y="0"/>
                    </a:lnTo>
                    <a:lnTo>
                      <a:pt x="0" y="17"/>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455" name="Freeform 646"/>
              <p:cNvSpPr>
                <a:spLocks/>
              </p:cNvSpPr>
              <p:nvPr/>
            </p:nvSpPr>
            <p:spPr bwMode="auto">
              <a:xfrm>
                <a:off x="4643" y="1893"/>
                <a:ext cx="18" cy="18"/>
              </a:xfrm>
              <a:custGeom>
                <a:avLst/>
                <a:gdLst>
                  <a:gd name="T0" fmla="*/ 0 w 17"/>
                  <a:gd name="T1" fmla="*/ 0 h 17"/>
                  <a:gd name="T2" fmla="*/ 0 w 17"/>
                  <a:gd name="T3" fmla="*/ 42 h 17"/>
                  <a:gd name="T4" fmla="*/ 42 w 17"/>
                  <a:gd name="T5" fmla="*/ 28 h 17"/>
                  <a:gd name="T6" fmla="*/ 42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9"/>
                    </a:lnTo>
                    <a:lnTo>
                      <a:pt x="16" y="0"/>
                    </a:lnTo>
                    <a:lnTo>
                      <a:pt x="0" y="0"/>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456" name="Freeform 647"/>
              <p:cNvSpPr>
                <a:spLocks/>
              </p:cNvSpPr>
              <p:nvPr/>
            </p:nvSpPr>
            <p:spPr bwMode="auto">
              <a:xfrm>
                <a:off x="4728" y="1828"/>
                <a:ext cx="62" cy="42"/>
              </a:xfrm>
              <a:custGeom>
                <a:avLst/>
                <a:gdLst>
                  <a:gd name="T0" fmla="*/ 0 w 58"/>
                  <a:gd name="T1" fmla="*/ 0 h 41"/>
                  <a:gd name="T2" fmla="*/ 32 w 58"/>
                  <a:gd name="T3" fmla="*/ 41 h 41"/>
                  <a:gd name="T4" fmla="*/ 103 w 58"/>
                  <a:gd name="T5" fmla="*/ 58 h 41"/>
                  <a:gd name="T6" fmla="*/ 165 w 58"/>
                  <a:gd name="T7" fmla="*/ 58 h 41"/>
                  <a:gd name="T8" fmla="*/ 188 w 58"/>
                  <a:gd name="T9" fmla="*/ 16 h 41"/>
                  <a:gd name="T10" fmla="*/ 32 w 58"/>
                  <a:gd name="T11" fmla="*/ 6 h 41"/>
                  <a:gd name="T12" fmla="*/ 0 w 58"/>
                  <a:gd name="T13" fmla="*/ 0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8" h="41">
                    <a:moveTo>
                      <a:pt x="0" y="0"/>
                    </a:moveTo>
                    <a:lnTo>
                      <a:pt x="9" y="23"/>
                    </a:lnTo>
                    <a:lnTo>
                      <a:pt x="32" y="40"/>
                    </a:lnTo>
                    <a:lnTo>
                      <a:pt x="50" y="40"/>
                    </a:lnTo>
                    <a:lnTo>
                      <a:pt x="57" y="16"/>
                    </a:lnTo>
                    <a:lnTo>
                      <a:pt x="9" y="6"/>
                    </a:lnTo>
                    <a:lnTo>
                      <a:pt x="0" y="0"/>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457" name="Freeform 648"/>
              <p:cNvSpPr>
                <a:spLocks/>
              </p:cNvSpPr>
              <p:nvPr/>
            </p:nvSpPr>
            <p:spPr bwMode="auto">
              <a:xfrm>
                <a:off x="4600" y="1791"/>
                <a:ext cx="103" cy="79"/>
              </a:xfrm>
              <a:custGeom>
                <a:avLst/>
                <a:gdLst>
                  <a:gd name="T0" fmla="*/ 0 w 98"/>
                  <a:gd name="T1" fmla="*/ 126 h 75"/>
                  <a:gd name="T2" fmla="*/ 8 w 98"/>
                  <a:gd name="T3" fmla="*/ 189 h 75"/>
                  <a:gd name="T4" fmla="*/ 59 w 98"/>
                  <a:gd name="T5" fmla="*/ 189 h 75"/>
                  <a:gd name="T6" fmla="*/ 158 w 98"/>
                  <a:gd name="T7" fmla="*/ 145 h 75"/>
                  <a:gd name="T8" fmla="*/ 180 w 98"/>
                  <a:gd name="T9" fmla="*/ 163 h 75"/>
                  <a:gd name="T10" fmla="*/ 236 w 98"/>
                  <a:gd name="T11" fmla="*/ 101 h 75"/>
                  <a:gd name="T12" fmla="*/ 236 w 98"/>
                  <a:gd name="T13" fmla="*/ 62 h 75"/>
                  <a:gd name="T14" fmla="*/ 222 w 98"/>
                  <a:gd name="T15" fmla="*/ 39 h 75"/>
                  <a:gd name="T16" fmla="*/ 201 w 98"/>
                  <a:gd name="T17" fmla="*/ 39 h 75"/>
                  <a:gd name="T18" fmla="*/ 158 w 98"/>
                  <a:gd name="T19" fmla="*/ 0 h 75"/>
                  <a:gd name="T20" fmla="*/ 123 w 98"/>
                  <a:gd name="T21" fmla="*/ 39 h 75"/>
                  <a:gd name="T22" fmla="*/ 59 w 98"/>
                  <a:gd name="T23" fmla="*/ 0 h 75"/>
                  <a:gd name="T24" fmla="*/ 0 w 98"/>
                  <a:gd name="T25" fmla="*/ 9 h 75"/>
                  <a:gd name="T26" fmla="*/ 0 w 98"/>
                  <a:gd name="T27" fmla="*/ 126 h 7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8" h="75">
                    <a:moveTo>
                      <a:pt x="0" y="50"/>
                    </a:moveTo>
                    <a:lnTo>
                      <a:pt x="8" y="74"/>
                    </a:lnTo>
                    <a:lnTo>
                      <a:pt x="25" y="74"/>
                    </a:lnTo>
                    <a:lnTo>
                      <a:pt x="65" y="57"/>
                    </a:lnTo>
                    <a:lnTo>
                      <a:pt x="73" y="65"/>
                    </a:lnTo>
                    <a:lnTo>
                      <a:pt x="97" y="40"/>
                    </a:lnTo>
                    <a:lnTo>
                      <a:pt x="97" y="25"/>
                    </a:lnTo>
                    <a:lnTo>
                      <a:pt x="90" y="16"/>
                    </a:lnTo>
                    <a:lnTo>
                      <a:pt x="82" y="16"/>
                    </a:lnTo>
                    <a:lnTo>
                      <a:pt x="65" y="0"/>
                    </a:lnTo>
                    <a:lnTo>
                      <a:pt x="50" y="16"/>
                    </a:lnTo>
                    <a:lnTo>
                      <a:pt x="25" y="0"/>
                    </a:lnTo>
                    <a:lnTo>
                      <a:pt x="0" y="9"/>
                    </a:lnTo>
                    <a:lnTo>
                      <a:pt x="0" y="50"/>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458" name="Freeform 649"/>
              <p:cNvSpPr>
                <a:spLocks/>
              </p:cNvSpPr>
              <p:nvPr/>
            </p:nvSpPr>
            <p:spPr bwMode="auto">
              <a:xfrm>
                <a:off x="3441" y="1744"/>
                <a:ext cx="233" cy="312"/>
              </a:xfrm>
              <a:custGeom>
                <a:avLst/>
                <a:gdLst>
                  <a:gd name="T0" fmla="*/ 0 w 221"/>
                  <a:gd name="T1" fmla="*/ 524 h 300"/>
                  <a:gd name="T2" fmla="*/ 63 w 221"/>
                  <a:gd name="T3" fmla="*/ 590 h 300"/>
                  <a:gd name="T4" fmla="*/ 170 w 221"/>
                  <a:gd name="T5" fmla="*/ 605 h 300"/>
                  <a:gd name="T6" fmla="*/ 189 w 221"/>
                  <a:gd name="T7" fmla="*/ 590 h 300"/>
                  <a:gd name="T8" fmla="*/ 150 w 221"/>
                  <a:gd name="T9" fmla="*/ 555 h 300"/>
                  <a:gd name="T10" fmla="*/ 128 w 221"/>
                  <a:gd name="T11" fmla="*/ 524 h 300"/>
                  <a:gd name="T12" fmla="*/ 128 w 221"/>
                  <a:gd name="T13" fmla="*/ 440 h 300"/>
                  <a:gd name="T14" fmla="*/ 150 w 221"/>
                  <a:gd name="T15" fmla="*/ 407 h 300"/>
                  <a:gd name="T16" fmla="*/ 298 w 221"/>
                  <a:gd name="T17" fmla="*/ 209 h 300"/>
                  <a:gd name="T18" fmla="*/ 403 w 221"/>
                  <a:gd name="T19" fmla="*/ 145 h 300"/>
                  <a:gd name="T20" fmla="*/ 568 w 221"/>
                  <a:gd name="T21" fmla="*/ 82 h 300"/>
                  <a:gd name="T22" fmla="*/ 568 w 221"/>
                  <a:gd name="T23" fmla="*/ 7 h 300"/>
                  <a:gd name="T24" fmla="*/ 530 w 221"/>
                  <a:gd name="T25" fmla="*/ 0 h 300"/>
                  <a:gd name="T26" fmla="*/ 485 w 221"/>
                  <a:gd name="T27" fmla="*/ 34 h 300"/>
                  <a:gd name="T28" fmla="*/ 441 w 221"/>
                  <a:gd name="T29" fmla="*/ 62 h 300"/>
                  <a:gd name="T30" fmla="*/ 376 w 221"/>
                  <a:gd name="T31" fmla="*/ 82 h 300"/>
                  <a:gd name="T32" fmla="*/ 319 w 221"/>
                  <a:gd name="T33" fmla="*/ 82 h 300"/>
                  <a:gd name="T34" fmla="*/ 257 w 221"/>
                  <a:gd name="T35" fmla="*/ 112 h 300"/>
                  <a:gd name="T36" fmla="*/ 189 w 221"/>
                  <a:gd name="T37" fmla="*/ 177 h 300"/>
                  <a:gd name="T38" fmla="*/ 128 w 221"/>
                  <a:gd name="T39" fmla="*/ 209 h 300"/>
                  <a:gd name="T40" fmla="*/ 128 w 221"/>
                  <a:gd name="T41" fmla="*/ 244 h 300"/>
                  <a:gd name="T42" fmla="*/ 105 w 221"/>
                  <a:gd name="T43" fmla="*/ 292 h 300"/>
                  <a:gd name="T44" fmla="*/ 63 w 221"/>
                  <a:gd name="T45" fmla="*/ 322 h 300"/>
                  <a:gd name="T46" fmla="*/ 86 w 221"/>
                  <a:gd name="T47" fmla="*/ 358 h 300"/>
                  <a:gd name="T48" fmla="*/ 63 w 221"/>
                  <a:gd name="T49" fmla="*/ 391 h 300"/>
                  <a:gd name="T50" fmla="*/ 9 w 221"/>
                  <a:gd name="T51" fmla="*/ 422 h 300"/>
                  <a:gd name="T52" fmla="*/ 44 w 221"/>
                  <a:gd name="T53" fmla="*/ 456 h 300"/>
                  <a:gd name="T54" fmla="*/ 0 w 221"/>
                  <a:gd name="T55" fmla="*/ 474 h 300"/>
                  <a:gd name="T56" fmla="*/ 0 w 221"/>
                  <a:gd name="T57" fmla="*/ 524 h 3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21" h="300">
                    <a:moveTo>
                      <a:pt x="0" y="258"/>
                    </a:moveTo>
                    <a:lnTo>
                      <a:pt x="25" y="290"/>
                    </a:lnTo>
                    <a:lnTo>
                      <a:pt x="66" y="299"/>
                    </a:lnTo>
                    <a:lnTo>
                      <a:pt x="74" y="290"/>
                    </a:lnTo>
                    <a:lnTo>
                      <a:pt x="58" y="274"/>
                    </a:lnTo>
                    <a:lnTo>
                      <a:pt x="49" y="258"/>
                    </a:lnTo>
                    <a:lnTo>
                      <a:pt x="49" y="218"/>
                    </a:lnTo>
                    <a:lnTo>
                      <a:pt x="58" y="202"/>
                    </a:lnTo>
                    <a:lnTo>
                      <a:pt x="114" y="104"/>
                    </a:lnTo>
                    <a:lnTo>
                      <a:pt x="155" y="72"/>
                    </a:lnTo>
                    <a:lnTo>
                      <a:pt x="220" y="40"/>
                    </a:lnTo>
                    <a:lnTo>
                      <a:pt x="220" y="7"/>
                    </a:lnTo>
                    <a:lnTo>
                      <a:pt x="205" y="0"/>
                    </a:lnTo>
                    <a:lnTo>
                      <a:pt x="188" y="16"/>
                    </a:lnTo>
                    <a:lnTo>
                      <a:pt x="171" y="32"/>
                    </a:lnTo>
                    <a:lnTo>
                      <a:pt x="146" y="40"/>
                    </a:lnTo>
                    <a:lnTo>
                      <a:pt x="123" y="40"/>
                    </a:lnTo>
                    <a:lnTo>
                      <a:pt x="99" y="56"/>
                    </a:lnTo>
                    <a:lnTo>
                      <a:pt x="74" y="87"/>
                    </a:lnTo>
                    <a:lnTo>
                      <a:pt x="49" y="104"/>
                    </a:lnTo>
                    <a:lnTo>
                      <a:pt x="49" y="121"/>
                    </a:lnTo>
                    <a:lnTo>
                      <a:pt x="41" y="144"/>
                    </a:lnTo>
                    <a:lnTo>
                      <a:pt x="25" y="160"/>
                    </a:lnTo>
                    <a:lnTo>
                      <a:pt x="34" y="177"/>
                    </a:lnTo>
                    <a:lnTo>
                      <a:pt x="25" y="194"/>
                    </a:lnTo>
                    <a:lnTo>
                      <a:pt x="9" y="209"/>
                    </a:lnTo>
                    <a:lnTo>
                      <a:pt x="18" y="225"/>
                    </a:lnTo>
                    <a:lnTo>
                      <a:pt x="0" y="234"/>
                    </a:lnTo>
                    <a:lnTo>
                      <a:pt x="0" y="258"/>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459" name="Freeform 650"/>
              <p:cNvSpPr>
                <a:spLocks/>
              </p:cNvSpPr>
              <p:nvPr/>
            </p:nvSpPr>
            <p:spPr bwMode="auto">
              <a:xfrm>
                <a:off x="3399" y="2088"/>
                <a:ext cx="26" cy="35"/>
              </a:xfrm>
              <a:custGeom>
                <a:avLst/>
                <a:gdLst>
                  <a:gd name="T0" fmla="*/ 0 w 25"/>
                  <a:gd name="T1" fmla="*/ 51 h 34"/>
                  <a:gd name="T2" fmla="*/ 35 w 25"/>
                  <a:gd name="T3" fmla="*/ 42 h 34"/>
                  <a:gd name="T4" fmla="*/ 46 w 25"/>
                  <a:gd name="T5" fmla="*/ 15 h 34"/>
                  <a:gd name="T6" fmla="*/ 9 w 25"/>
                  <a:gd name="T7" fmla="*/ 0 h 34"/>
                  <a:gd name="T8" fmla="*/ 0 w 25"/>
                  <a:gd name="T9" fmla="*/ 15 h 34"/>
                  <a:gd name="T10" fmla="*/ 0 w 25"/>
                  <a:gd name="T11" fmla="*/ 51 h 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34">
                    <a:moveTo>
                      <a:pt x="0" y="33"/>
                    </a:moveTo>
                    <a:lnTo>
                      <a:pt x="17" y="24"/>
                    </a:lnTo>
                    <a:lnTo>
                      <a:pt x="24" y="15"/>
                    </a:lnTo>
                    <a:lnTo>
                      <a:pt x="9" y="0"/>
                    </a:lnTo>
                    <a:lnTo>
                      <a:pt x="0" y="15"/>
                    </a:lnTo>
                    <a:lnTo>
                      <a:pt x="0" y="33"/>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460" name="Freeform 651"/>
              <p:cNvSpPr>
                <a:spLocks/>
              </p:cNvSpPr>
              <p:nvPr/>
            </p:nvSpPr>
            <p:spPr bwMode="auto">
              <a:xfrm>
                <a:off x="2644" y="2432"/>
                <a:ext cx="18" cy="26"/>
              </a:xfrm>
              <a:custGeom>
                <a:avLst/>
                <a:gdLst>
                  <a:gd name="T0" fmla="*/ 0 w 17"/>
                  <a:gd name="T1" fmla="*/ 25 h 26"/>
                  <a:gd name="T2" fmla="*/ 7 w 17"/>
                  <a:gd name="T3" fmla="*/ 10 h 26"/>
                  <a:gd name="T4" fmla="*/ 42 w 17"/>
                  <a:gd name="T5" fmla="*/ 0 h 26"/>
                  <a:gd name="T6" fmla="*/ 0 w 17"/>
                  <a:gd name="T7" fmla="*/ 10 h 26"/>
                  <a:gd name="T8" fmla="*/ 0 w 17"/>
                  <a:gd name="T9" fmla="*/ 25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6">
                    <a:moveTo>
                      <a:pt x="0" y="25"/>
                    </a:moveTo>
                    <a:lnTo>
                      <a:pt x="7" y="10"/>
                    </a:lnTo>
                    <a:lnTo>
                      <a:pt x="16" y="0"/>
                    </a:lnTo>
                    <a:lnTo>
                      <a:pt x="0" y="10"/>
                    </a:lnTo>
                    <a:lnTo>
                      <a:pt x="0" y="25"/>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461" name="Freeform 652"/>
              <p:cNvSpPr>
                <a:spLocks/>
              </p:cNvSpPr>
              <p:nvPr/>
            </p:nvSpPr>
            <p:spPr bwMode="auto">
              <a:xfrm>
                <a:off x="2644" y="2432"/>
                <a:ext cx="18" cy="26"/>
              </a:xfrm>
              <a:custGeom>
                <a:avLst/>
                <a:gdLst>
                  <a:gd name="T0" fmla="*/ 0 w 17"/>
                  <a:gd name="T1" fmla="*/ 25 h 26"/>
                  <a:gd name="T2" fmla="*/ 7 w 17"/>
                  <a:gd name="T3" fmla="*/ 10 h 26"/>
                  <a:gd name="T4" fmla="*/ 42 w 17"/>
                  <a:gd name="T5" fmla="*/ 0 h 26"/>
                  <a:gd name="T6" fmla="*/ 0 w 17"/>
                  <a:gd name="T7" fmla="*/ 10 h 26"/>
                  <a:gd name="T8" fmla="*/ 0 w 17"/>
                  <a:gd name="T9" fmla="*/ 25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6">
                    <a:moveTo>
                      <a:pt x="0" y="25"/>
                    </a:moveTo>
                    <a:lnTo>
                      <a:pt x="7" y="10"/>
                    </a:lnTo>
                    <a:lnTo>
                      <a:pt x="16" y="0"/>
                    </a:lnTo>
                    <a:lnTo>
                      <a:pt x="0" y="10"/>
                    </a:lnTo>
                    <a:lnTo>
                      <a:pt x="0" y="25"/>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462" name="Freeform 653"/>
              <p:cNvSpPr>
                <a:spLocks/>
              </p:cNvSpPr>
              <p:nvPr/>
            </p:nvSpPr>
            <p:spPr bwMode="auto">
              <a:xfrm>
                <a:off x="2875" y="2499"/>
                <a:ext cx="18" cy="18"/>
              </a:xfrm>
              <a:custGeom>
                <a:avLst/>
                <a:gdLst>
                  <a:gd name="T0" fmla="*/ 0 w 17"/>
                  <a:gd name="T1" fmla="*/ 28 h 17"/>
                  <a:gd name="T2" fmla="*/ 0 w 17"/>
                  <a:gd name="T3" fmla="*/ 42 h 17"/>
                  <a:gd name="T4" fmla="*/ 42 w 17"/>
                  <a:gd name="T5" fmla="*/ 42 h 17"/>
                  <a:gd name="T6" fmla="*/ 42 w 17"/>
                  <a:gd name="T7" fmla="*/ 28 h 17"/>
                  <a:gd name="T8" fmla="*/ 42 w 17"/>
                  <a:gd name="T9" fmla="*/ 0 h 17"/>
                  <a:gd name="T10" fmla="*/ 0 w 17"/>
                  <a:gd name="T11" fmla="*/ 28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7">
                    <a:moveTo>
                      <a:pt x="0" y="9"/>
                    </a:moveTo>
                    <a:lnTo>
                      <a:pt x="0" y="16"/>
                    </a:lnTo>
                    <a:lnTo>
                      <a:pt x="16" y="16"/>
                    </a:lnTo>
                    <a:lnTo>
                      <a:pt x="16" y="9"/>
                    </a:lnTo>
                    <a:lnTo>
                      <a:pt x="16" y="0"/>
                    </a:lnTo>
                    <a:lnTo>
                      <a:pt x="0" y="9"/>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463" name="Freeform 654"/>
              <p:cNvSpPr>
                <a:spLocks/>
              </p:cNvSpPr>
              <p:nvPr/>
            </p:nvSpPr>
            <p:spPr bwMode="auto">
              <a:xfrm>
                <a:off x="2892" y="2490"/>
                <a:ext cx="20" cy="20"/>
              </a:xfrm>
              <a:custGeom>
                <a:avLst/>
                <a:gdLst>
                  <a:gd name="T0" fmla="*/ 0 w 19"/>
                  <a:gd name="T1" fmla="*/ 9 h 19"/>
                  <a:gd name="T2" fmla="*/ 0 w 19"/>
                  <a:gd name="T3" fmla="*/ 43 h 19"/>
                  <a:gd name="T4" fmla="*/ 43 w 19"/>
                  <a:gd name="T5" fmla="*/ 43 h 19"/>
                  <a:gd name="T6" fmla="*/ 43 w 19"/>
                  <a:gd name="T7" fmla="*/ 9 h 19"/>
                  <a:gd name="T8" fmla="*/ 43 w 19"/>
                  <a:gd name="T9" fmla="*/ 0 h 19"/>
                  <a:gd name="T10" fmla="*/ 0 w 19"/>
                  <a:gd name="T11" fmla="*/ 9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 h="19">
                    <a:moveTo>
                      <a:pt x="0" y="9"/>
                    </a:moveTo>
                    <a:lnTo>
                      <a:pt x="0" y="18"/>
                    </a:lnTo>
                    <a:lnTo>
                      <a:pt x="18" y="18"/>
                    </a:lnTo>
                    <a:lnTo>
                      <a:pt x="18" y="9"/>
                    </a:lnTo>
                    <a:lnTo>
                      <a:pt x="18" y="0"/>
                    </a:lnTo>
                    <a:lnTo>
                      <a:pt x="0" y="9"/>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464" name="Freeform 655"/>
              <p:cNvSpPr>
                <a:spLocks/>
              </p:cNvSpPr>
              <p:nvPr/>
            </p:nvSpPr>
            <p:spPr bwMode="auto">
              <a:xfrm>
                <a:off x="2892" y="2517"/>
                <a:ext cx="20" cy="17"/>
              </a:xfrm>
              <a:custGeom>
                <a:avLst/>
                <a:gdLst>
                  <a:gd name="T0" fmla="*/ 0 w 19"/>
                  <a:gd name="T1" fmla="*/ 0 h 17"/>
                  <a:gd name="T2" fmla="*/ 0 w 19"/>
                  <a:gd name="T3" fmla="*/ 16 h 17"/>
                  <a:gd name="T4" fmla="*/ 43 w 19"/>
                  <a:gd name="T5" fmla="*/ 0 h 17"/>
                  <a:gd name="T6" fmla="*/ 0 w 19"/>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17">
                    <a:moveTo>
                      <a:pt x="0" y="0"/>
                    </a:moveTo>
                    <a:lnTo>
                      <a:pt x="0" y="16"/>
                    </a:lnTo>
                    <a:lnTo>
                      <a:pt x="18" y="0"/>
                    </a:lnTo>
                    <a:lnTo>
                      <a:pt x="0" y="0"/>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465" name="Freeform 656"/>
              <p:cNvSpPr>
                <a:spLocks/>
              </p:cNvSpPr>
              <p:nvPr/>
            </p:nvSpPr>
            <p:spPr bwMode="auto">
              <a:xfrm>
                <a:off x="2653" y="2432"/>
                <a:ext cx="112" cy="194"/>
              </a:xfrm>
              <a:custGeom>
                <a:avLst/>
                <a:gdLst>
                  <a:gd name="T0" fmla="*/ 39 w 107"/>
                  <a:gd name="T1" fmla="*/ 329 h 188"/>
                  <a:gd name="T2" fmla="*/ 51 w 107"/>
                  <a:gd name="T3" fmla="*/ 315 h 188"/>
                  <a:gd name="T4" fmla="*/ 92 w 107"/>
                  <a:gd name="T5" fmla="*/ 329 h 188"/>
                  <a:gd name="T6" fmla="*/ 92 w 107"/>
                  <a:gd name="T7" fmla="*/ 315 h 188"/>
                  <a:gd name="T8" fmla="*/ 110 w 107"/>
                  <a:gd name="T9" fmla="*/ 300 h 188"/>
                  <a:gd name="T10" fmla="*/ 132 w 107"/>
                  <a:gd name="T11" fmla="*/ 315 h 188"/>
                  <a:gd name="T12" fmla="*/ 150 w 107"/>
                  <a:gd name="T13" fmla="*/ 300 h 188"/>
                  <a:gd name="T14" fmla="*/ 225 w 107"/>
                  <a:gd name="T15" fmla="*/ 300 h 188"/>
                  <a:gd name="T16" fmla="*/ 240 w 107"/>
                  <a:gd name="T17" fmla="*/ 285 h 188"/>
                  <a:gd name="T18" fmla="*/ 205 w 107"/>
                  <a:gd name="T19" fmla="*/ 285 h 188"/>
                  <a:gd name="T20" fmla="*/ 240 w 107"/>
                  <a:gd name="T21" fmla="*/ 243 h 188"/>
                  <a:gd name="T22" fmla="*/ 225 w 107"/>
                  <a:gd name="T23" fmla="*/ 230 h 188"/>
                  <a:gd name="T24" fmla="*/ 205 w 107"/>
                  <a:gd name="T25" fmla="*/ 230 h 188"/>
                  <a:gd name="T26" fmla="*/ 185 w 107"/>
                  <a:gd name="T27" fmla="*/ 230 h 188"/>
                  <a:gd name="T28" fmla="*/ 205 w 107"/>
                  <a:gd name="T29" fmla="*/ 214 h 188"/>
                  <a:gd name="T30" fmla="*/ 205 w 107"/>
                  <a:gd name="T31" fmla="*/ 203 h 188"/>
                  <a:gd name="T32" fmla="*/ 185 w 107"/>
                  <a:gd name="T33" fmla="*/ 169 h 188"/>
                  <a:gd name="T34" fmla="*/ 169 w 107"/>
                  <a:gd name="T35" fmla="*/ 159 h 188"/>
                  <a:gd name="T36" fmla="*/ 132 w 107"/>
                  <a:gd name="T37" fmla="*/ 114 h 188"/>
                  <a:gd name="T38" fmla="*/ 92 w 107"/>
                  <a:gd name="T39" fmla="*/ 100 h 188"/>
                  <a:gd name="T40" fmla="*/ 150 w 107"/>
                  <a:gd name="T41" fmla="*/ 43 h 188"/>
                  <a:gd name="T42" fmla="*/ 132 w 107"/>
                  <a:gd name="T43" fmla="*/ 35 h 188"/>
                  <a:gd name="T44" fmla="*/ 76 w 107"/>
                  <a:gd name="T45" fmla="*/ 43 h 188"/>
                  <a:gd name="T46" fmla="*/ 76 w 107"/>
                  <a:gd name="T47" fmla="*/ 10 h 188"/>
                  <a:gd name="T48" fmla="*/ 110 w 107"/>
                  <a:gd name="T49" fmla="*/ 0 h 188"/>
                  <a:gd name="T50" fmla="*/ 92 w 107"/>
                  <a:gd name="T51" fmla="*/ 0 h 188"/>
                  <a:gd name="T52" fmla="*/ 51 w 107"/>
                  <a:gd name="T53" fmla="*/ 0 h 188"/>
                  <a:gd name="T54" fmla="*/ 9 w 107"/>
                  <a:gd name="T55" fmla="*/ 43 h 188"/>
                  <a:gd name="T56" fmla="*/ 0 w 107"/>
                  <a:gd name="T57" fmla="*/ 43 h 188"/>
                  <a:gd name="T58" fmla="*/ 9 w 107"/>
                  <a:gd name="T59" fmla="*/ 55 h 188"/>
                  <a:gd name="T60" fmla="*/ 39 w 107"/>
                  <a:gd name="T61" fmla="*/ 55 h 188"/>
                  <a:gd name="T62" fmla="*/ 9 w 107"/>
                  <a:gd name="T63" fmla="*/ 89 h 188"/>
                  <a:gd name="T64" fmla="*/ 39 w 107"/>
                  <a:gd name="T65" fmla="*/ 89 h 188"/>
                  <a:gd name="T66" fmla="*/ 39 w 107"/>
                  <a:gd name="T67" fmla="*/ 100 h 188"/>
                  <a:gd name="T68" fmla="*/ 9 w 107"/>
                  <a:gd name="T69" fmla="*/ 114 h 188"/>
                  <a:gd name="T70" fmla="*/ 39 w 107"/>
                  <a:gd name="T71" fmla="*/ 114 h 188"/>
                  <a:gd name="T72" fmla="*/ 51 w 107"/>
                  <a:gd name="T73" fmla="*/ 132 h 188"/>
                  <a:gd name="T74" fmla="*/ 39 w 107"/>
                  <a:gd name="T75" fmla="*/ 144 h 188"/>
                  <a:gd name="T76" fmla="*/ 51 w 107"/>
                  <a:gd name="T77" fmla="*/ 159 h 188"/>
                  <a:gd name="T78" fmla="*/ 92 w 107"/>
                  <a:gd name="T79" fmla="*/ 144 h 188"/>
                  <a:gd name="T80" fmla="*/ 92 w 107"/>
                  <a:gd name="T81" fmla="*/ 159 h 188"/>
                  <a:gd name="T82" fmla="*/ 92 w 107"/>
                  <a:gd name="T83" fmla="*/ 169 h 188"/>
                  <a:gd name="T84" fmla="*/ 110 w 107"/>
                  <a:gd name="T85" fmla="*/ 169 h 188"/>
                  <a:gd name="T86" fmla="*/ 110 w 107"/>
                  <a:gd name="T87" fmla="*/ 203 h 188"/>
                  <a:gd name="T88" fmla="*/ 51 w 107"/>
                  <a:gd name="T89" fmla="*/ 203 h 188"/>
                  <a:gd name="T90" fmla="*/ 76 w 107"/>
                  <a:gd name="T91" fmla="*/ 214 h 188"/>
                  <a:gd name="T92" fmla="*/ 51 w 107"/>
                  <a:gd name="T93" fmla="*/ 230 h 188"/>
                  <a:gd name="T94" fmla="*/ 76 w 107"/>
                  <a:gd name="T95" fmla="*/ 230 h 188"/>
                  <a:gd name="T96" fmla="*/ 76 w 107"/>
                  <a:gd name="T97" fmla="*/ 243 h 188"/>
                  <a:gd name="T98" fmla="*/ 39 w 107"/>
                  <a:gd name="T99" fmla="*/ 259 h 188"/>
                  <a:gd name="T100" fmla="*/ 51 w 107"/>
                  <a:gd name="T101" fmla="*/ 273 h 188"/>
                  <a:gd name="T102" fmla="*/ 76 w 107"/>
                  <a:gd name="T103" fmla="*/ 273 h 188"/>
                  <a:gd name="T104" fmla="*/ 92 w 107"/>
                  <a:gd name="T105" fmla="*/ 285 h 188"/>
                  <a:gd name="T106" fmla="*/ 110 w 107"/>
                  <a:gd name="T107" fmla="*/ 273 h 188"/>
                  <a:gd name="T108" fmla="*/ 110 w 107"/>
                  <a:gd name="T109" fmla="*/ 285 h 188"/>
                  <a:gd name="T110" fmla="*/ 76 w 107"/>
                  <a:gd name="T111" fmla="*/ 285 h 188"/>
                  <a:gd name="T112" fmla="*/ 39 w 107"/>
                  <a:gd name="T113" fmla="*/ 329 h 18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07" h="188">
                    <a:moveTo>
                      <a:pt x="18" y="187"/>
                    </a:moveTo>
                    <a:lnTo>
                      <a:pt x="24" y="179"/>
                    </a:lnTo>
                    <a:lnTo>
                      <a:pt x="41" y="187"/>
                    </a:lnTo>
                    <a:lnTo>
                      <a:pt x="41" y="179"/>
                    </a:lnTo>
                    <a:lnTo>
                      <a:pt x="49" y="171"/>
                    </a:lnTo>
                    <a:lnTo>
                      <a:pt x="58" y="179"/>
                    </a:lnTo>
                    <a:lnTo>
                      <a:pt x="66" y="171"/>
                    </a:lnTo>
                    <a:lnTo>
                      <a:pt x="98" y="171"/>
                    </a:lnTo>
                    <a:lnTo>
                      <a:pt x="106" y="162"/>
                    </a:lnTo>
                    <a:lnTo>
                      <a:pt x="90" y="162"/>
                    </a:lnTo>
                    <a:lnTo>
                      <a:pt x="106" y="138"/>
                    </a:lnTo>
                    <a:lnTo>
                      <a:pt x="98" y="131"/>
                    </a:lnTo>
                    <a:lnTo>
                      <a:pt x="90" y="131"/>
                    </a:lnTo>
                    <a:lnTo>
                      <a:pt x="81" y="131"/>
                    </a:lnTo>
                    <a:lnTo>
                      <a:pt x="90" y="122"/>
                    </a:lnTo>
                    <a:lnTo>
                      <a:pt x="90" y="115"/>
                    </a:lnTo>
                    <a:lnTo>
                      <a:pt x="81" y="97"/>
                    </a:lnTo>
                    <a:lnTo>
                      <a:pt x="74" y="91"/>
                    </a:lnTo>
                    <a:lnTo>
                      <a:pt x="58" y="66"/>
                    </a:lnTo>
                    <a:lnTo>
                      <a:pt x="41" y="57"/>
                    </a:lnTo>
                    <a:lnTo>
                      <a:pt x="66" y="25"/>
                    </a:lnTo>
                    <a:lnTo>
                      <a:pt x="58" y="17"/>
                    </a:lnTo>
                    <a:lnTo>
                      <a:pt x="33" y="25"/>
                    </a:lnTo>
                    <a:lnTo>
                      <a:pt x="33" y="10"/>
                    </a:lnTo>
                    <a:lnTo>
                      <a:pt x="49" y="0"/>
                    </a:lnTo>
                    <a:lnTo>
                      <a:pt x="41" y="0"/>
                    </a:lnTo>
                    <a:lnTo>
                      <a:pt x="24" y="0"/>
                    </a:lnTo>
                    <a:lnTo>
                      <a:pt x="9" y="25"/>
                    </a:lnTo>
                    <a:lnTo>
                      <a:pt x="0" y="25"/>
                    </a:lnTo>
                    <a:lnTo>
                      <a:pt x="9" y="33"/>
                    </a:lnTo>
                    <a:lnTo>
                      <a:pt x="18" y="33"/>
                    </a:lnTo>
                    <a:lnTo>
                      <a:pt x="9" y="50"/>
                    </a:lnTo>
                    <a:lnTo>
                      <a:pt x="18" y="50"/>
                    </a:lnTo>
                    <a:lnTo>
                      <a:pt x="18" y="57"/>
                    </a:lnTo>
                    <a:lnTo>
                      <a:pt x="9" y="66"/>
                    </a:lnTo>
                    <a:lnTo>
                      <a:pt x="18" y="66"/>
                    </a:lnTo>
                    <a:lnTo>
                      <a:pt x="24" y="75"/>
                    </a:lnTo>
                    <a:lnTo>
                      <a:pt x="18" y="82"/>
                    </a:lnTo>
                    <a:lnTo>
                      <a:pt x="24" y="91"/>
                    </a:lnTo>
                    <a:lnTo>
                      <a:pt x="41" y="82"/>
                    </a:lnTo>
                    <a:lnTo>
                      <a:pt x="41" y="91"/>
                    </a:lnTo>
                    <a:lnTo>
                      <a:pt x="41" y="97"/>
                    </a:lnTo>
                    <a:lnTo>
                      <a:pt x="49" y="97"/>
                    </a:lnTo>
                    <a:lnTo>
                      <a:pt x="49" y="115"/>
                    </a:lnTo>
                    <a:lnTo>
                      <a:pt x="24" y="115"/>
                    </a:lnTo>
                    <a:lnTo>
                      <a:pt x="33" y="122"/>
                    </a:lnTo>
                    <a:lnTo>
                      <a:pt x="24" y="131"/>
                    </a:lnTo>
                    <a:lnTo>
                      <a:pt x="33" y="131"/>
                    </a:lnTo>
                    <a:lnTo>
                      <a:pt x="33" y="138"/>
                    </a:lnTo>
                    <a:lnTo>
                      <a:pt x="18" y="147"/>
                    </a:lnTo>
                    <a:lnTo>
                      <a:pt x="24" y="156"/>
                    </a:lnTo>
                    <a:lnTo>
                      <a:pt x="33" y="156"/>
                    </a:lnTo>
                    <a:lnTo>
                      <a:pt x="41" y="162"/>
                    </a:lnTo>
                    <a:lnTo>
                      <a:pt x="49" y="156"/>
                    </a:lnTo>
                    <a:lnTo>
                      <a:pt x="49" y="162"/>
                    </a:lnTo>
                    <a:lnTo>
                      <a:pt x="33" y="162"/>
                    </a:lnTo>
                    <a:lnTo>
                      <a:pt x="18" y="187"/>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466" name="Freeform 657"/>
              <p:cNvSpPr>
                <a:spLocks/>
              </p:cNvSpPr>
              <p:nvPr/>
            </p:nvSpPr>
            <p:spPr bwMode="auto">
              <a:xfrm>
                <a:off x="2857" y="2761"/>
                <a:ext cx="19" cy="33"/>
              </a:xfrm>
              <a:custGeom>
                <a:avLst/>
                <a:gdLst>
                  <a:gd name="T0" fmla="*/ 0 w 17"/>
                  <a:gd name="T1" fmla="*/ 6 h 32"/>
                  <a:gd name="T2" fmla="*/ 0 w 17"/>
                  <a:gd name="T3" fmla="*/ 41 h 32"/>
                  <a:gd name="T4" fmla="*/ 118 w 17"/>
                  <a:gd name="T5" fmla="*/ 50 h 32"/>
                  <a:gd name="T6" fmla="*/ 118 w 17"/>
                  <a:gd name="T7" fmla="*/ 0 h 32"/>
                  <a:gd name="T8" fmla="*/ 0 w 17"/>
                  <a:gd name="T9" fmla="*/ 6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32">
                    <a:moveTo>
                      <a:pt x="0" y="6"/>
                    </a:moveTo>
                    <a:lnTo>
                      <a:pt x="0" y="23"/>
                    </a:lnTo>
                    <a:lnTo>
                      <a:pt x="16" y="31"/>
                    </a:lnTo>
                    <a:lnTo>
                      <a:pt x="16" y="0"/>
                    </a:lnTo>
                    <a:lnTo>
                      <a:pt x="0" y="6"/>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467" name="Freeform 658"/>
              <p:cNvSpPr>
                <a:spLocks/>
              </p:cNvSpPr>
              <p:nvPr/>
            </p:nvSpPr>
            <p:spPr bwMode="auto">
              <a:xfrm>
                <a:off x="2848" y="2793"/>
                <a:ext cx="28" cy="44"/>
              </a:xfrm>
              <a:custGeom>
                <a:avLst/>
                <a:gdLst>
                  <a:gd name="T0" fmla="*/ 0 w 26"/>
                  <a:gd name="T1" fmla="*/ 0 h 42"/>
                  <a:gd name="T2" fmla="*/ 34 w 26"/>
                  <a:gd name="T3" fmla="*/ 75 h 42"/>
                  <a:gd name="T4" fmla="*/ 34 w 26"/>
                  <a:gd name="T5" fmla="*/ 94 h 42"/>
                  <a:gd name="T6" fmla="*/ 72 w 26"/>
                  <a:gd name="T7" fmla="*/ 75 h 42"/>
                  <a:gd name="T8" fmla="*/ 94 w 26"/>
                  <a:gd name="T9" fmla="*/ 9 h 42"/>
                  <a:gd name="T10" fmla="*/ 72 w 26"/>
                  <a:gd name="T11" fmla="*/ 0 h 42"/>
                  <a:gd name="T12" fmla="*/ 0 w 26"/>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42">
                    <a:moveTo>
                      <a:pt x="0" y="0"/>
                    </a:moveTo>
                    <a:lnTo>
                      <a:pt x="9" y="32"/>
                    </a:lnTo>
                    <a:lnTo>
                      <a:pt x="9" y="41"/>
                    </a:lnTo>
                    <a:lnTo>
                      <a:pt x="19" y="32"/>
                    </a:lnTo>
                    <a:lnTo>
                      <a:pt x="25" y="9"/>
                    </a:lnTo>
                    <a:lnTo>
                      <a:pt x="19" y="0"/>
                    </a:lnTo>
                    <a:lnTo>
                      <a:pt x="0" y="0"/>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468" name="Freeform 659"/>
              <p:cNvSpPr>
                <a:spLocks/>
              </p:cNvSpPr>
              <p:nvPr/>
            </p:nvSpPr>
            <p:spPr bwMode="auto">
              <a:xfrm>
                <a:off x="2911" y="2845"/>
                <a:ext cx="44" cy="27"/>
              </a:xfrm>
              <a:custGeom>
                <a:avLst/>
                <a:gdLst>
                  <a:gd name="T0" fmla="*/ 0 w 41"/>
                  <a:gd name="T1" fmla="*/ 0 h 26"/>
                  <a:gd name="T2" fmla="*/ 0 w 41"/>
                  <a:gd name="T3" fmla="*/ 8 h 26"/>
                  <a:gd name="T4" fmla="*/ 113 w 41"/>
                  <a:gd name="T5" fmla="*/ 47 h 26"/>
                  <a:gd name="T6" fmla="*/ 141 w 41"/>
                  <a:gd name="T7" fmla="*/ 0 h 26"/>
                  <a:gd name="T8" fmla="*/ 83 w 41"/>
                  <a:gd name="T9" fmla="*/ 0 h 26"/>
                  <a:gd name="T10" fmla="*/ 29 w 41"/>
                  <a:gd name="T11" fmla="*/ 0 h 26"/>
                  <a:gd name="T12" fmla="*/ 0 w 41"/>
                  <a:gd name="T13" fmla="*/ 0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26">
                    <a:moveTo>
                      <a:pt x="0" y="0"/>
                    </a:moveTo>
                    <a:lnTo>
                      <a:pt x="0" y="8"/>
                    </a:lnTo>
                    <a:lnTo>
                      <a:pt x="32" y="25"/>
                    </a:lnTo>
                    <a:lnTo>
                      <a:pt x="40" y="0"/>
                    </a:lnTo>
                    <a:lnTo>
                      <a:pt x="23" y="0"/>
                    </a:lnTo>
                    <a:lnTo>
                      <a:pt x="7" y="0"/>
                    </a:lnTo>
                    <a:lnTo>
                      <a:pt x="0" y="0"/>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469" name="Freeform 660"/>
              <p:cNvSpPr>
                <a:spLocks/>
              </p:cNvSpPr>
              <p:nvPr/>
            </p:nvSpPr>
            <p:spPr bwMode="auto">
              <a:xfrm>
                <a:off x="3029" y="2845"/>
                <a:ext cx="28" cy="27"/>
              </a:xfrm>
              <a:custGeom>
                <a:avLst/>
                <a:gdLst>
                  <a:gd name="T0" fmla="*/ 0 w 26"/>
                  <a:gd name="T1" fmla="*/ 8 h 26"/>
                  <a:gd name="T2" fmla="*/ 34 w 26"/>
                  <a:gd name="T3" fmla="*/ 8 h 26"/>
                  <a:gd name="T4" fmla="*/ 34 w 26"/>
                  <a:gd name="T5" fmla="*/ 47 h 26"/>
                  <a:gd name="T6" fmla="*/ 58 w 26"/>
                  <a:gd name="T7" fmla="*/ 47 h 26"/>
                  <a:gd name="T8" fmla="*/ 94 w 26"/>
                  <a:gd name="T9" fmla="*/ 47 h 26"/>
                  <a:gd name="T10" fmla="*/ 58 w 26"/>
                  <a:gd name="T11" fmla="*/ 8 h 26"/>
                  <a:gd name="T12" fmla="*/ 94 w 26"/>
                  <a:gd name="T13" fmla="*/ 34 h 26"/>
                  <a:gd name="T14" fmla="*/ 94 w 26"/>
                  <a:gd name="T15" fmla="*/ 8 h 26"/>
                  <a:gd name="T16" fmla="*/ 34 w 26"/>
                  <a:gd name="T17" fmla="*/ 0 h 26"/>
                  <a:gd name="T18" fmla="*/ 0 w 26"/>
                  <a:gd name="T19" fmla="*/ 8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26">
                    <a:moveTo>
                      <a:pt x="0" y="8"/>
                    </a:moveTo>
                    <a:lnTo>
                      <a:pt x="9" y="8"/>
                    </a:lnTo>
                    <a:lnTo>
                      <a:pt x="9" y="25"/>
                    </a:lnTo>
                    <a:lnTo>
                      <a:pt x="16" y="25"/>
                    </a:lnTo>
                    <a:lnTo>
                      <a:pt x="25" y="25"/>
                    </a:lnTo>
                    <a:lnTo>
                      <a:pt x="16" y="8"/>
                    </a:lnTo>
                    <a:lnTo>
                      <a:pt x="25" y="16"/>
                    </a:lnTo>
                    <a:lnTo>
                      <a:pt x="25" y="8"/>
                    </a:lnTo>
                    <a:lnTo>
                      <a:pt x="9" y="0"/>
                    </a:lnTo>
                    <a:lnTo>
                      <a:pt x="0" y="8"/>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470" name="Freeform 661"/>
              <p:cNvSpPr>
                <a:spLocks/>
              </p:cNvSpPr>
              <p:nvPr/>
            </p:nvSpPr>
            <p:spPr bwMode="auto">
              <a:xfrm>
                <a:off x="3174" y="2886"/>
                <a:ext cx="37" cy="18"/>
              </a:xfrm>
              <a:custGeom>
                <a:avLst/>
                <a:gdLst>
                  <a:gd name="T0" fmla="*/ 0 w 35"/>
                  <a:gd name="T1" fmla="*/ 8 h 18"/>
                  <a:gd name="T2" fmla="*/ 29 w 35"/>
                  <a:gd name="T3" fmla="*/ 17 h 18"/>
                  <a:gd name="T4" fmla="*/ 45 w 35"/>
                  <a:gd name="T5" fmla="*/ 17 h 18"/>
                  <a:gd name="T6" fmla="*/ 67 w 35"/>
                  <a:gd name="T7" fmla="*/ 8 h 18"/>
                  <a:gd name="T8" fmla="*/ 92 w 35"/>
                  <a:gd name="T9" fmla="*/ 0 h 18"/>
                  <a:gd name="T10" fmla="*/ 0 w 35"/>
                  <a:gd name="T11" fmla="*/ 8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18">
                    <a:moveTo>
                      <a:pt x="0" y="8"/>
                    </a:moveTo>
                    <a:lnTo>
                      <a:pt x="10" y="17"/>
                    </a:lnTo>
                    <a:lnTo>
                      <a:pt x="18" y="17"/>
                    </a:lnTo>
                    <a:lnTo>
                      <a:pt x="25" y="8"/>
                    </a:lnTo>
                    <a:lnTo>
                      <a:pt x="34" y="0"/>
                    </a:lnTo>
                    <a:lnTo>
                      <a:pt x="0" y="8"/>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471" name="Freeform 662"/>
              <p:cNvSpPr>
                <a:spLocks/>
              </p:cNvSpPr>
              <p:nvPr/>
            </p:nvSpPr>
            <p:spPr bwMode="auto">
              <a:xfrm>
                <a:off x="2774" y="2810"/>
                <a:ext cx="17" cy="18"/>
              </a:xfrm>
              <a:custGeom>
                <a:avLst/>
                <a:gdLst>
                  <a:gd name="T0" fmla="*/ 0 w 17"/>
                  <a:gd name="T1" fmla="*/ 28 h 17"/>
                  <a:gd name="T2" fmla="*/ 6 w 17"/>
                  <a:gd name="T3" fmla="*/ 42 h 17"/>
                  <a:gd name="T4" fmla="*/ 16 w 17"/>
                  <a:gd name="T5" fmla="*/ 28 h 17"/>
                  <a:gd name="T6" fmla="*/ 6 w 17"/>
                  <a:gd name="T7" fmla="*/ 0 h 17"/>
                  <a:gd name="T8" fmla="*/ 0 w 17"/>
                  <a:gd name="T9" fmla="*/ 28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9"/>
                    </a:moveTo>
                    <a:lnTo>
                      <a:pt x="6" y="16"/>
                    </a:lnTo>
                    <a:lnTo>
                      <a:pt x="16" y="9"/>
                    </a:lnTo>
                    <a:lnTo>
                      <a:pt x="6" y="0"/>
                    </a:lnTo>
                    <a:lnTo>
                      <a:pt x="0" y="9"/>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472" name="Freeform 663"/>
              <p:cNvSpPr>
                <a:spLocks/>
              </p:cNvSpPr>
              <p:nvPr/>
            </p:nvSpPr>
            <p:spPr bwMode="auto">
              <a:xfrm>
                <a:off x="4273" y="3533"/>
                <a:ext cx="552" cy="422"/>
              </a:xfrm>
              <a:custGeom>
                <a:avLst/>
                <a:gdLst>
                  <a:gd name="T0" fmla="*/ 136 w 521"/>
                  <a:gd name="T1" fmla="*/ 685 h 406"/>
                  <a:gd name="T2" fmla="*/ 251 w 521"/>
                  <a:gd name="T3" fmla="*/ 634 h 406"/>
                  <a:gd name="T4" fmla="*/ 391 w 521"/>
                  <a:gd name="T5" fmla="*/ 619 h 406"/>
                  <a:gd name="T6" fmla="*/ 665 w 521"/>
                  <a:gd name="T7" fmla="*/ 569 h 406"/>
                  <a:gd name="T8" fmla="*/ 759 w 521"/>
                  <a:gd name="T9" fmla="*/ 619 h 406"/>
                  <a:gd name="T10" fmla="*/ 829 w 521"/>
                  <a:gd name="T11" fmla="*/ 685 h 406"/>
                  <a:gd name="T12" fmla="*/ 897 w 521"/>
                  <a:gd name="T13" fmla="*/ 634 h 406"/>
                  <a:gd name="T14" fmla="*/ 897 w 521"/>
                  <a:gd name="T15" fmla="*/ 685 h 406"/>
                  <a:gd name="T16" fmla="*/ 918 w 521"/>
                  <a:gd name="T17" fmla="*/ 685 h 406"/>
                  <a:gd name="T18" fmla="*/ 941 w 521"/>
                  <a:gd name="T19" fmla="*/ 698 h 406"/>
                  <a:gd name="T20" fmla="*/ 960 w 521"/>
                  <a:gd name="T21" fmla="*/ 748 h 406"/>
                  <a:gd name="T22" fmla="*/ 1036 w 521"/>
                  <a:gd name="T23" fmla="*/ 779 h 406"/>
                  <a:gd name="T24" fmla="*/ 1103 w 521"/>
                  <a:gd name="T25" fmla="*/ 798 h 406"/>
                  <a:gd name="T26" fmla="*/ 1146 w 521"/>
                  <a:gd name="T27" fmla="*/ 779 h 406"/>
                  <a:gd name="T28" fmla="*/ 1174 w 521"/>
                  <a:gd name="T29" fmla="*/ 798 h 406"/>
                  <a:gd name="T30" fmla="*/ 1263 w 521"/>
                  <a:gd name="T31" fmla="*/ 767 h 406"/>
                  <a:gd name="T32" fmla="*/ 1358 w 521"/>
                  <a:gd name="T33" fmla="*/ 698 h 406"/>
                  <a:gd name="T34" fmla="*/ 1472 w 521"/>
                  <a:gd name="T35" fmla="*/ 490 h 406"/>
                  <a:gd name="T36" fmla="*/ 1400 w 521"/>
                  <a:gd name="T37" fmla="*/ 361 h 406"/>
                  <a:gd name="T38" fmla="*/ 1358 w 521"/>
                  <a:gd name="T39" fmla="*/ 312 h 406"/>
                  <a:gd name="T40" fmla="*/ 1331 w 521"/>
                  <a:gd name="T41" fmla="*/ 312 h 406"/>
                  <a:gd name="T42" fmla="*/ 1215 w 521"/>
                  <a:gd name="T43" fmla="*/ 211 h 406"/>
                  <a:gd name="T44" fmla="*/ 1174 w 521"/>
                  <a:gd name="T45" fmla="*/ 148 h 406"/>
                  <a:gd name="T46" fmla="*/ 1146 w 521"/>
                  <a:gd name="T47" fmla="*/ 97 h 406"/>
                  <a:gd name="T48" fmla="*/ 1078 w 521"/>
                  <a:gd name="T49" fmla="*/ 0 h 406"/>
                  <a:gd name="T50" fmla="*/ 1036 w 521"/>
                  <a:gd name="T51" fmla="*/ 35 h 406"/>
                  <a:gd name="T52" fmla="*/ 1014 w 521"/>
                  <a:gd name="T53" fmla="*/ 181 h 406"/>
                  <a:gd name="T54" fmla="*/ 872 w 521"/>
                  <a:gd name="T55" fmla="*/ 133 h 406"/>
                  <a:gd name="T56" fmla="*/ 849 w 521"/>
                  <a:gd name="T57" fmla="*/ 113 h 406"/>
                  <a:gd name="T58" fmla="*/ 829 w 521"/>
                  <a:gd name="T59" fmla="*/ 65 h 406"/>
                  <a:gd name="T60" fmla="*/ 872 w 521"/>
                  <a:gd name="T61" fmla="*/ 35 h 406"/>
                  <a:gd name="T62" fmla="*/ 829 w 521"/>
                  <a:gd name="T63" fmla="*/ 47 h 406"/>
                  <a:gd name="T64" fmla="*/ 804 w 521"/>
                  <a:gd name="T65" fmla="*/ 35 h 406"/>
                  <a:gd name="T66" fmla="*/ 716 w 521"/>
                  <a:gd name="T67" fmla="*/ 35 h 406"/>
                  <a:gd name="T68" fmla="*/ 643 w 521"/>
                  <a:gd name="T69" fmla="*/ 35 h 406"/>
                  <a:gd name="T70" fmla="*/ 621 w 521"/>
                  <a:gd name="T71" fmla="*/ 65 h 406"/>
                  <a:gd name="T72" fmla="*/ 600 w 521"/>
                  <a:gd name="T73" fmla="*/ 97 h 406"/>
                  <a:gd name="T74" fmla="*/ 548 w 521"/>
                  <a:gd name="T75" fmla="*/ 97 h 406"/>
                  <a:gd name="T76" fmla="*/ 548 w 521"/>
                  <a:gd name="T77" fmla="*/ 97 h 406"/>
                  <a:gd name="T78" fmla="*/ 506 w 521"/>
                  <a:gd name="T79" fmla="*/ 83 h 406"/>
                  <a:gd name="T80" fmla="*/ 435 w 521"/>
                  <a:gd name="T81" fmla="*/ 97 h 406"/>
                  <a:gd name="T82" fmla="*/ 391 w 521"/>
                  <a:gd name="T83" fmla="*/ 148 h 406"/>
                  <a:gd name="T84" fmla="*/ 391 w 521"/>
                  <a:gd name="T85" fmla="*/ 161 h 406"/>
                  <a:gd name="T86" fmla="*/ 366 w 521"/>
                  <a:gd name="T87" fmla="*/ 148 h 406"/>
                  <a:gd name="T88" fmla="*/ 345 w 521"/>
                  <a:gd name="T89" fmla="*/ 194 h 406"/>
                  <a:gd name="T90" fmla="*/ 115 w 521"/>
                  <a:gd name="T91" fmla="*/ 264 h 406"/>
                  <a:gd name="T92" fmla="*/ 8 w 521"/>
                  <a:gd name="T93" fmla="*/ 292 h 406"/>
                  <a:gd name="T94" fmla="*/ 8 w 521"/>
                  <a:gd name="T95" fmla="*/ 345 h 406"/>
                  <a:gd name="T96" fmla="*/ 44 w 521"/>
                  <a:gd name="T97" fmla="*/ 422 h 406"/>
                  <a:gd name="T98" fmla="*/ 8 w 521"/>
                  <a:gd name="T99" fmla="*/ 422 h 406"/>
                  <a:gd name="T100" fmla="*/ 63 w 521"/>
                  <a:gd name="T101" fmla="*/ 503 h 406"/>
                  <a:gd name="T102" fmla="*/ 89 w 521"/>
                  <a:gd name="T103" fmla="*/ 619 h 406"/>
                  <a:gd name="T104" fmla="*/ 63 w 521"/>
                  <a:gd name="T105" fmla="*/ 650 h 40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21" h="406">
                    <a:moveTo>
                      <a:pt x="23" y="324"/>
                    </a:moveTo>
                    <a:lnTo>
                      <a:pt x="48" y="342"/>
                    </a:lnTo>
                    <a:lnTo>
                      <a:pt x="64" y="342"/>
                    </a:lnTo>
                    <a:lnTo>
                      <a:pt x="89" y="317"/>
                    </a:lnTo>
                    <a:lnTo>
                      <a:pt x="129" y="317"/>
                    </a:lnTo>
                    <a:lnTo>
                      <a:pt x="138" y="308"/>
                    </a:lnTo>
                    <a:lnTo>
                      <a:pt x="169" y="293"/>
                    </a:lnTo>
                    <a:lnTo>
                      <a:pt x="234" y="283"/>
                    </a:lnTo>
                    <a:lnTo>
                      <a:pt x="268" y="299"/>
                    </a:lnTo>
                    <a:lnTo>
                      <a:pt x="268" y="308"/>
                    </a:lnTo>
                    <a:lnTo>
                      <a:pt x="276" y="308"/>
                    </a:lnTo>
                    <a:lnTo>
                      <a:pt x="293" y="342"/>
                    </a:lnTo>
                    <a:lnTo>
                      <a:pt x="316" y="299"/>
                    </a:lnTo>
                    <a:lnTo>
                      <a:pt x="316" y="317"/>
                    </a:lnTo>
                    <a:lnTo>
                      <a:pt x="308" y="342"/>
                    </a:lnTo>
                    <a:lnTo>
                      <a:pt x="316" y="342"/>
                    </a:lnTo>
                    <a:lnTo>
                      <a:pt x="316" y="324"/>
                    </a:lnTo>
                    <a:lnTo>
                      <a:pt x="325" y="342"/>
                    </a:lnTo>
                    <a:lnTo>
                      <a:pt x="316" y="348"/>
                    </a:lnTo>
                    <a:lnTo>
                      <a:pt x="333" y="348"/>
                    </a:lnTo>
                    <a:lnTo>
                      <a:pt x="340" y="365"/>
                    </a:lnTo>
                    <a:lnTo>
                      <a:pt x="340" y="373"/>
                    </a:lnTo>
                    <a:lnTo>
                      <a:pt x="349" y="382"/>
                    </a:lnTo>
                    <a:lnTo>
                      <a:pt x="365" y="389"/>
                    </a:lnTo>
                    <a:lnTo>
                      <a:pt x="381" y="389"/>
                    </a:lnTo>
                    <a:lnTo>
                      <a:pt x="390" y="398"/>
                    </a:lnTo>
                    <a:lnTo>
                      <a:pt x="405" y="382"/>
                    </a:lnTo>
                    <a:lnTo>
                      <a:pt x="405" y="389"/>
                    </a:lnTo>
                    <a:lnTo>
                      <a:pt x="415" y="389"/>
                    </a:lnTo>
                    <a:lnTo>
                      <a:pt x="415" y="398"/>
                    </a:lnTo>
                    <a:lnTo>
                      <a:pt x="430" y="405"/>
                    </a:lnTo>
                    <a:lnTo>
                      <a:pt x="446" y="382"/>
                    </a:lnTo>
                    <a:lnTo>
                      <a:pt x="470" y="382"/>
                    </a:lnTo>
                    <a:lnTo>
                      <a:pt x="480" y="348"/>
                    </a:lnTo>
                    <a:lnTo>
                      <a:pt x="511" y="276"/>
                    </a:lnTo>
                    <a:lnTo>
                      <a:pt x="520" y="243"/>
                    </a:lnTo>
                    <a:lnTo>
                      <a:pt x="511" y="203"/>
                    </a:lnTo>
                    <a:lnTo>
                      <a:pt x="495" y="180"/>
                    </a:lnTo>
                    <a:lnTo>
                      <a:pt x="487" y="171"/>
                    </a:lnTo>
                    <a:lnTo>
                      <a:pt x="480" y="156"/>
                    </a:lnTo>
                    <a:lnTo>
                      <a:pt x="470" y="146"/>
                    </a:lnTo>
                    <a:lnTo>
                      <a:pt x="470" y="156"/>
                    </a:lnTo>
                    <a:lnTo>
                      <a:pt x="455" y="131"/>
                    </a:lnTo>
                    <a:lnTo>
                      <a:pt x="430" y="106"/>
                    </a:lnTo>
                    <a:lnTo>
                      <a:pt x="421" y="81"/>
                    </a:lnTo>
                    <a:lnTo>
                      <a:pt x="415" y="74"/>
                    </a:lnTo>
                    <a:lnTo>
                      <a:pt x="415" y="57"/>
                    </a:lnTo>
                    <a:lnTo>
                      <a:pt x="405" y="49"/>
                    </a:lnTo>
                    <a:lnTo>
                      <a:pt x="390" y="49"/>
                    </a:lnTo>
                    <a:lnTo>
                      <a:pt x="381" y="0"/>
                    </a:lnTo>
                    <a:lnTo>
                      <a:pt x="373" y="0"/>
                    </a:lnTo>
                    <a:lnTo>
                      <a:pt x="365" y="17"/>
                    </a:lnTo>
                    <a:lnTo>
                      <a:pt x="365" y="57"/>
                    </a:lnTo>
                    <a:lnTo>
                      <a:pt x="358" y="90"/>
                    </a:lnTo>
                    <a:lnTo>
                      <a:pt x="340" y="90"/>
                    </a:lnTo>
                    <a:lnTo>
                      <a:pt x="308" y="66"/>
                    </a:lnTo>
                    <a:lnTo>
                      <a:pt x="300" y="66"/>
                    </a:lnTo>
                    <a:lnTo>
                      <a:pt x="300" y="57"/>
                    </a:lnTo>
                    <a:lnTo>
                      <a:pt x="284" y="57"/>
                    </a:lnTo>
                    <a:lnTo>
                      <a:pt x="293" y="34"/>
                    </a:lnTo>
                    <a:lnTo>
                      <a:pt x="300" y="34"/>
                    </a:lnTo>
                    <a:lnTo>
                      <a:pt x="308" y="17"/>
                    </a:lnTo>
                    <a:lnTo>
                      <a:pt x="300" y="17"/>
                    </a:lnTo>
                    <a:lnTo>
                      <a:pt x="293" y="25"/>
                    </a:lnTo>
                    <a:lnTo>
                      <a:pt x="293" y="17"/>
                    </a:lnTo>
                    <a:lnTo>
                      <a:pt x="284" y="17"/>
                    </a:lnTo>
                    <a:lnTo>
                      <a:pt x="244" y="9"/>
                    </a:lnTo>
                    <a:lnTo>
                      <a:pt x="253" y="17"/>
                    </a:lnTo>
                    <a:lnTo>
                      <a:pt x="244" y="17"/>
                    </a:lnTo>
                    <a:lnTo>
                      <a:pt x="228" y="17"/>
                    </a:lnTo>
                    <a:lnTo>
                      <a:pt x="219" y="25"/>
                    </a:lnTo>
                    <a:lnTo>
                      <a:pt x="219" y="34"/>
                    </a:lnTo>
                    <a:lnTo>
                      <a:pt x="212" y="34"/>
                    </a:lnTo>
                    <a:lnTo>
                      <a:pt x="212" y="49"/>
                    </a:lnTo>
                    <a:lnTo>
                      <a:pt x="212" y="57"/>
                    </a:lnTo>
                    <a:lnTo>
                      <a:pt x="194" y="49"/>
                    </a:lnTo>
                    <a:lnTo>
                      <a:pt x="194" y="57"/>
                    </a:lnTo>
                    <a:lnTo>
                      <a:pt x="194" y="49"/>
                    </a:lnTo>
                    <a:lnTo>
                      <a:pt x="187" y="41"/>
                    </a:lnTo>
                    <a:lnTo>
                      <a:pt x="179" y="41"/>
                    </a:lnTo>
                    <a:lnTo>
                      <a:pt x="163" y="49"/>
                    </a:lnTo>
                    <a:lnTo>
                      <a:pt x="154" y="49"/>
                    </a:lnTo>
                    <a:lnTo>
                      <a:pt x="147" y="74"/>
                    </a:lnTo>
                    <a:lnTo>
                      <a:pt x="138" y="74"/>
                    </a:lnTo>
                    <a:lnTo>
                      <a:pt x="129" y="74"/>
                    </a:lnTo>
                    <a:lnTo>
                      <a:pt x="138" y="81"/>
                    </a:lnTo>
                    <a:lnTo>
                      <a:pt x="129" y="90"/>
                    </a:lnTo>
                    <a:lnTo>
                      <a:pt x="129" y="74"/>
                    </a:lnTo>
                    <a:lnTo>
                      <a:pt x="114" y="90"/>
                    </a:lnTo>
                    <a:lnTo>
                      <a:pt x="122" y="97"/>
                    </a:lnTo>
                    <a:lnTo>
                      <a:pt x="97" y="114"/>
                    </a:lnTo>
                    <a:lnTo>
                      <a:pt x="41" y="131"/>
                    </a:lnTo>
                    <a:lnTo>
                      <a:pt x="17" y="156"/>
                    </a:lnTo>
                    <a:lnTo>
                      <a:pt x="8" y="146"/>
                    </a:lnTo>
                    <a:lnTo>
                      <a:pt x="8" y="156"/>
                    </a:lnTo>
                    <a:lnTo>
                      <a:pt x="8" y="171"/>
                    </a:lnTo>
                    <a:lnTo>
                      <a:pt x="0" y="171"/>
                    </a:lnTo>
                    <a:lnTo>
                      <a:pt x="17" y="211"/>
                    </a:lnTo>
                    <a:lnTo>
                      <a:pt x="8" y="196"/>
                    </a:lnTo>
                    <a:lnTo>
                      <a:pt x="8" y="211"/>
                    </a:lnTo>
                    <a:lnTo>
                      <a:pt x="0" y="203"/>
                    </a:lnTo>
                    <a:lnTo>
                      <a:pt x="23" y="251"/>
                    </a:lnTo>
                    <a:lnTo>
                      <a:pt x="32" y="283"/>
                    </a:lnTo>
                    <a:lnTo>
                      <a:pt x="32" y="308"/>
                    </a:lnTo>
                    <a:lnTo>
                      <a:pt x="23" y="317"/>
                    </a:lnTo>
                    <a:lnTo>
                      <a:pt x="23" y="324"/>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473" name="Freeform 664"/>
              <p:cNvSpPr>
                <a:spLocks/>
              </p:cNvSpPr>
              <p:nvPr/>
            </p:nvSpPr>
            <p:spPr bwMode="auto">
              <a:xfrm>
                <a:off x="4505" y="3543"/>
                <a:ext cx="18" cy="17"/>
              </a:xfrm>
              <a:custGeom>
                <a:avLst/>
                <a:gdLst>
                  <a:gd name="T0" fmla="*/ 0 w 17"/>
                  <a:gd name="T1" fmla="*/ 16 h 17"/>
                  <a:gd name="T2" fmla="*/ 28 w 17"/>
                  <a:gd name="T3" fmla="*/ 16 h 17"/>
                  <a:gd name="T4" fmla="*/ 42 w 17"/>
                  <a:gd name="T5" fmla="*/ 0 h 17"/>
                  <a:gd name="T6" fmla="*/ 0 w 17"/>
                  <a:gd name="T7" fmla="*/ 0 h 17"/>
                  <a:gd name="T8" fmla="*/ 0 w 17"/>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16"/>
                    </a:moveTo>
                    <a:lnTo>
                      <a:pt x="9" y="16"/>
                    </a:lnTo>
                    <a:lnTo>
                      <a:pt x="16" y="0"/>
                    </a:lnTo>
                    <a:lnTo>
                      <a:pt x="0" y="0"/>
                    </a:lnTo>
                    <a:lnTo>
                      <a:pt x="0" y="16"/>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474" name="Freeform 665"/>
              <p:cNvSpPr>
                <a:spLocks/>
              </p:cNvSpPr>
              <p:nvPr/>
            </p:nvSpPr>
            <p:spPr bwMode="auto">
              <a:xfrm>
                <a:off x="4505" y="3543"/>
                <a:ext cx="18" cy="17"/>
              </a:xfrm>
              <a:custGeom>
                <a:avLst/>
                <a:gdLst>
                  <a:gd name="T0" fmla="*/ 0 w 17"/>
                  <a:gd name="T1" fmla="*/ 16 h 17"/>
                  <a:gd name="T2" fmla="*/ 28 w 17"/>
                  <a:gd name="T3" fmla="*/ 16 h 17"/>
                  <a:gd name="T4" fmla="*/ 42 w 17"/>
                  <a:gd name="T5" fmla="*/ 0 h 17"/>
                  <a:gd name="T6" fmla="*/ 0 w 17"/>
                  <a:gd name="T7" fmla="*/ 0 h 17"/>
                  <a:gd name="T8" fmla="*/ 0 w 17"/>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16"/>
                    </a:moveTo>
                    <a:lnTo>
                      <a:pt x="9" y="16"/>
                    </a:lnTo>
                    <a:lnTo>
                      <a:pt x="16" y="0"/>
                    </a:lnTo>
                    <a:lnTo>
                      <a:pt x="0" y="0"/>
                    </a:lnTo>
                    <a:lnTo>
                      <a:pt x="0" y="16"/>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475" name="Freeform 666"/>
              <p:cNvSpPr>
                <a:spLocks/>
              </p:cNvSpPr>
              <p:nvPr/>
            </p:nvSpPr>
            <p:spPr bwMode="auto">
              <a:xfrm>
                <a:off x="4592" y="3894"/>
                <a:ext cx="16" cy="18"/>
              </a:xfrm>
              <a:custGeom>
                <a:avLst/>
                <a:gdLst>
                  <a:gd name="T0" fmla="*/ 0 w 17"/>
                  <a:gd name="T1" fmla="*/ 0 h 17"/>
                  <a:gd name="T2" fmla="*/ 8 w 17"/>
                  <a:gd name="T3" fmla="*/ 42 h 17"/>
                  <a:gd name="T4" fmla="*/ 8 w 17"/>
                  <a:gd name="T5" fmla="*/ 0 h 17"/>
                  <a:gd name="T6" fmla="*/ 8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16" y="16"/>
                    </a:lnTo>
                    <a:lnTo>
                      <a:pt x="16" y="0"/>
                    </a:lnTo>
                    <a:lnTo>
                      <a:pt x="8" y="0"/>
                    </a:lnTo>
                    <a:lnTo>
                      <a:pt x="0" y="0"/>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476" name="Freeform 667"/>
              <p:cNvSpPr>
                <a:spLocks/>
              </p:cNvSpPr>
              <p:nvPr/>
            </p:nvSpPr>
            <p:spPr bwMode="auto">
              <a:xfrm>
                <a:off x="4592" y="3894"/>
                <a:ext cx="16" cy="18"/>
              </a:xfrm>
              <a:custGeom>
                <a:avLst/>
                <a:gdLst>
                  <a:gd name="T0" fmla="*/ 0 w 17"/>
                  <a:gd name="T1" fmla="*/ 0 h 17"/>
                  <a:gd name="T2" fmla="*/ 8 w 17"/>
                  <a:gd name="T3" fmla="*/ 42 h 17"/>
                  <a:gd name="T4" fmla="*/ 8 w 17"/>
                  <a:gd name="T5" fmla="*/ 0 h 17"/>
                  <a:gd name="T6" fmla="*/ 8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16" y="16"/>
                    </a:lnTo>
                    <a:lnTo>
                      <a:pt x="16" y="0"/>
                    </a:lnTo>
                    <a:lnTo>
                      <a:pt x="8" y="0"/>
                    </a:lnTo>
                    <a:lnTo>
                      <a:pt x="0" y="0"/>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477" name="Freeform 668"/>
              <p:cNvSpPr>
                <a:spLocks/>
              </p:cNvSpPr>
              <p:nvPr/>
            </p:nvSpPr>
            <p:spPr bwMode="auto">
              <a:xfrm>
                <a:off x="4703" y="3980"/>
                <a:ext cx="53" cy="53"/>
              </a:xfrm>
              <a:custGeom>
                <a:avLst/>
                <a:gdLst>
                  <a:gd name="T0" fmla="*/ 0 w 51"/>
                  <a:gd name="T1" fmla="*/ 0 h 50"/>
                  <a:gd name="T2" fmla="*/ 10 w 51"/>
                  <a:gd name="T3" fmla="*/ 114 h 50"/>
                  <a:gd name="T4" fmla="*/ 47 w 51"/>
                  <a:gd name="T5" fmla="*/ 139 h 50"/>
                  <a:gd name="T6" fmla="*/ 65 w 51"/>
                  <a:gd name="T7" fmla="*/ 92 h 50"/>
                  <a:gd name="T8" fmla="*/ 83 w 51"/>
                  <a:gd name="T9" fmla="*/ 114 h 50"/>
                  <a:gd name="T10" fmla="*/ 99 w 51"/>
                  <a:gd name="T11" fmla="*/ 0 h 50"/>
                  <a:gd name="T12" fmla="*/ 83 w 51"/>
                  <a:gd name="T13" fmla="*/ 0 h 50"/>
                  <a:gd name="T14" fmla="*/ 34 w 51"/>
                  <a:gd name="T15" fmla="*/ 8 h 50"/>
                  <a:gd name="T16" fmla="*/ 0 w 51"/>
                  <a:gd name="T17" fmla="*/ 0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1" h="50">
                    <a:moveTo>
                      <a:pt x="0" y="0"/>
                    </a:moveTo>
                    <a:lnTo>
                      <a:pt x="10" y="40"/>
                    </a:lnTo>
                    <a:lnTo>
                      <a:pt x="25" y="49"/>
                    </a:lnTo>
                    <a:lnTo>
                      <a:pt x="34" y="33"/>
                    </a:lnTo>
                    <a:lnTo>
                      <a:pt x="41" y="40"/>
                    </a:lnTo>
                    <a:lnTo>
                      <a:pt x="50" y="0"/>
                    </a:lnTo>
                    <a:lnTo>
                      <a:pt x="41" y="0"/>
                    </a:lnTo>
                    <a:lnTo>
                      <a:pt x="16" y="8"/>
                    </a:lnTo>
                    <a:lnTo>
                      <a:pt x="0" y="0"/>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478" name="Freeform 669"/>
              <p:cNvSpPr>
                <a:spLocks/>
              </p:cNvSpPr>
              <p:nvPr/>
            </p:nvSpPr>
            <p:spPr bwMode="auto">
              <a:xfrm>
                <a:off x="4033" y="3316"/>
                <a:ext cx="147" cy="150"/>
              </a:xfrm>
              <a:custGeom>
                <a:avLst/>
                <a:gdLst>
                  <a:gd name="T0" fmla="*/ 0 w 140"/>
                  <a:gd name="T1" fmla="*/ 0 h 145"/>
                  <a:gd name="T2" fmla="*/ 0 w 140"/>
                  <a:gd name="T3" fmla="*/ 7 h 145"/>
                  <a:gd name="T4" fmla="*/ 42 w 140"/>
                  <a:gd name="T5" fmla="*/ 41 h 145"/>
                  <a:gd name="T6" fmla="*/ 80 w 140"/>
                  <a:gd name="T7" fmla="*/ 74 h 145"/>
                  <a:gd name="T8" fmla="*/ 101 w 140"/>
                  <a:gd name="T9" fmla="*/ 88 h 145"/>
                  <a:gd name="T10" fmla="*/ 118 w 140"/>
                  <a:gd name="T11" fmla="*/ 116 h 145"/>
                  <a:gd name="T12" fmla="*/ 156 w 140"/>
                  <a:gd name="T13" fmla="*/ 149 h 145"/>
                  <a:gd name="T14" fmla="*/ 200 w 140"/>
                  <a:gd name="T15" fmla="*/ 207 h 145"/>
                  <a:gd name="T16" fmla="*/ 274 w 140"/>
                  <a:gd name="T17" fmla="*/ 263 h 145"/>
                  <a:gd name="T18" fmla="*/ 315 w 140"/>
                  <a:gd name="T19" fmla="*/ 263 h 145"/>
                  <a:gd name="T20" fmla="*/ 333 w 140"/>
                  <a:gd name="T21" fmla="*/ 207 h 145"/>
                  <a:gd name="T22" fmla="*/ 315 w 140"/>
                  <a:gd name="T23" fmla="*/ 179 h 145"/>
                  <a:gd name="T24" fmla="*/ 296 w 140"/>
                  <a:gd name="T25" fmla="*/ 179 h 145"/>
                  <a:gd name="T26" fmla="*/ 274 w 140"/>
                  <a:gd name="T27" fmla="*/ 149 h 145"/>
                  <a:gd name="T28" fmla="*/ 260 w 140"/>
                  <a:gd name="T29" fmla="*/ 149 h 145"/>
                  <a:gd name="T30" fmla="*/ 260 w 140"/>
                  <a:gd name="T31" fmla="*/ 132 h 145"/>
                  <a:gd name="T32" fmla="*/ 236 w 140"/>
                  <a:gd name="T33" fmla="*/ 116 h 145"/>
                  <a:gd name="T34" fmla="*/ 236 w 140"/>
                  <a:gd name="T35" fmla="*/ 101 h 145"/>
                  <a:gd name="T36" fmla="*/ 180 w 140"/>
                  <a:gd name="T37" fmla="*/ 74 h 145"/>
                  <a:gd name="T38" fmla="*/ 156 w 140"/>
                  <a:gd name="T39" fmla="*/ 74 h 145"/>
                  <a:gd name="T40" fmla="*/ 56 w 140"/>
                  <a:gd name="T41" fmla="*/ 7 h 145"/>
                  <a:gd name="T42" fmla="*/ 0 w 140"/>
                  <a:gd name="T43" fmla="*/ 0 h 14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40" h="145">
                    <a:moveTo>
                      <a:pt x="0" y="0"/>
                    </a:moveTo>
                    <a:lnTo>
                      <a:pt x="0" y="7"/>
                    </a:lnTo>
                    <a:lnTo>
                      <a:pt x="18" y="23"/>
                    </a:lnTo>
                    <a:lnTo>
                      <a:pt x="33" y="41"/>
                    </a:lnTo>
                    <a:lnTo>
                      <a:pt x="42" y="47"/>
                    </a:lnTo>
                    <a:lnTo>
                      <a:pt x="49" y="64"/>
                    </a:lnTo>
                    <a:lnTo>
                      <a:pt x="65" y="81"/>
                    </a:lnTo>
                    <a:lnTo>
                      <a:pt x="83" y="113"/>
                    </a:lnTo>
                    <a:lnTo>
                      <a:pt x="114" y="144"/>
                    </a:lnTo>
                    <a:lnTo>
                      <a:pt x="130" y="144"/>
                    </a:lnTo>
                    <a:lnTo>
                      <a:pt x="139" y="113"/>
                    </a:lnTo>
                    <a:lnTo>
                      <a:pt x="130" y="97"/>
                    </a:lnTo>
                    <a:lnTo>
                      <a:pt x="123" y="97"/>
                    </a:lnTo>
                    <a:lnTo>
                      <a:pt x="114" y="81"/>
                    </a:lnTo>
                    <a:lnTo>
                      <a:pt x="108" y="81"/>
                    </a:lnTo>
                    <a:lnTo>
                      <a:pt x="108" y="72"/>
                    </a:lnTo>
                    <a:lnTo>
                      <a:pt x="98" y="64"/>
                    </a:lnTo>
                    <a:lnTo>
                      <a:pt x="98" y="56"/>
                    </a:lnTo>
                    <a:lnTo>
                      <a:pt x="74" y="41"/>
                    </a:lnTo>
                    <a:lnTo>
                      <a:pt x="65" y="41"/>
                    </a:lnTo>
                    <a:lnTo>
                      <a:pt x="24" y="7"/>
                    </a:lnTo>
                    <a:lnTo>
                      <a:pt x="0" y="0"/>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479" name="Freeform 670"/>
              <p:cNvSpPr>
                <a:spLocks/>
              </p:cNvSpPr>
              <p:nvPr/>
            </p:nvSpPr>
            <p:spPr bwMode="auto">
              <a:xfrm>
                <a:off x="4170" y="3465"/>
                <a:ext cx="123" cy="37"/>
              </a:xfrm>
              <a:custGeom>
                <a:avLst/>
                <a:gdLst>
                  <a:gd name="T0" fmla="*/ 0 w 116"/>
                  <a:gd name="T1" fmla="*/ 27 h 35"/>
                  <a:gd name="T2" fmla="*/ 93 w 116"/>
                  <a:gd name="T3" fmla="*/ 67 h 35"/>
                  <a:gd name="T4" fmla="*/ 330 w 116"/>
                  <a:gd name="T5" fmla="*/ 92 h 35"/>
                  <a:gd name="T6" fmla="*/ 330 w 116"/>
                  <a:gd name="T7" fmla="*/ 67 h 35"/>
                  <a:gd name="T8" fmla="*/ 280 w 116"/>
                  <a:gd name="T9" fmla="*/ 67 h 35"/>
                  <a:gd name="T10" fmla="*/ 258 w 116"/>
                  <a:gd name="T11" fmla="*/ 43 h 35"/>
                  <a:gd name="T12" fmla="*/ 186 w 116"/>
                  <a:gd name="T13" fmla="*/ 27 h 35"/>
                  <a:gd name="T14" fmla="*/ 186 w 116"/>
                  <a:gd name="T15" fmla="*/ 43 h 35"/>
                  <a:gd name="T16" fmla="*/ 143 w 116"/>
                  <a:gd name="T17" fmla="*/ 27 h 35"/>
                  <a:gd name="T18" fmla="*/ 74 w 116"/>
                  <a:gd name="T19" fmla="*/ 0 h 35"/>
                  <a:gd name="T20" fmla="*/ 29 w 116"/>
                  <a:gd name="T21" fmla="*/ 0 h 35"/>
                  <a:gd name="T22" fmla="*/ 0 w 116"/>
                  <a:gd name="T23" fmla="*/ 27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6" h="35">
                    <a:moveTo>
                      <a:pt x="0" y="9"/>
                    </a:moveTo>
                    <a:lnTo>
                      <a:pt x="33" y="25"/>
                    </a:lnTo>
                    <a:lnTo>
                      <a:pt x="115" y="34"/>
                    </a:lnTo>
                    <a:lnTo>
                      <a:pt x="115" y="25"/>
                    </a:lnTo>
                    <a:lnTo>
                      <a:pt x="98" y="25"/>
                    </a:lnTo>
                    <a:lnTo>
                      <a:pt x="90" y="17"/>
                    </a:lnTo>
                    <a:lnTo>
                      <a:pt x="65" y="9"/>
                    </a:lnTo>
                    <a:lnTo>
                      <a:pt x="65" y="17"/>
                    </a:lnTo>
                    <a:lnTo>
                      <a:pt x="50" y="9"/>
                    </a:lnTo>
                    <a:lnTo>
                      <a:pt x="25" y="0"/>
                    </a:lnTo>
                    <a:lnTo>
                      <a:pt x="9" y="0"/>
                    </a:lnTo>
                    <a:lnTo>
                      <a:pt x="0" y="9"/>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480" name="Freeform 671"/>
              <p:cNvSpPr>
                <a:spLocks/>
              </p:cNvSpPr>
              <p:nvPr/>
            </p:nvSpPr>
            <p:spPr bwMode="auto">
              <a:xfrm>
                <a:off x="4292" y="3501"/>
                <a:ext cx="18" cy="1"/>
              </a:xfrm>
              <a:custGeom>
                <a:avLst/>
                <a:gdLst>
                  <a:gd name="T0" fmla="*/ 0 w 17"/>
                  <a:gd name="T1" fmla="*/ 0 h 1"/>
                  <a:gd name="T2" fmla="*/ 6 w 17"/>
                  <a:gd name="T3" fmla="*/ 0 h 1"/>
                  <a:gd name="T4" fmla="*/ 42 w 17"/>
                  <a:gd name="T5" fmla="*/ 0 h 1"/>
                  <a:gd name="T6" fmla="*/ 0 w 17"/>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
                    <a:moveTo>
                      <a:pt x="0" y="0"/>
                    </a:moveTo>
                    <a:lnTo>
                      <a:pt x="6" y="0"/>
                    </a:lnTo>
                    <a:lnTo>
                      <a:pt x="16" y="0"/>
                    </a:lnTo>
                    <a:lnTo>
                      <a:pt x="0" y="0"/>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481" name="Freeform 672"/>
              <p:cNvSpPr>
                <a:spLocks/>
              </p:cNvSpPr>
              <p:nvPr/>
            </p:nvSpPr>
            <p:spPr bwMode="auto">
              <a:xfrm>
                <a:off x="4317" y="3501"/>
                <a:ext cx="104" cy="17"/>
              </a:xfrm>
              <a:custGeom>
                <a:avLst/>
                <a:gdLst>
                  <a:gd name="T0" fmla="*/ 0 w 98"/>
                  <a:gd name="T1" fmla="*/ 16 h 17"/>
                  <a:gd name="T2" fmla="*/ 7 w 98"/>
                  <a:gd name="T3" fmla="*/ 16 h 17"/>
                  <a:gd name="T4" fmla="*/ 122 w 98"/>
                  <a:gd name="T5" fmla="*/ 0 h 17"/>
                  <a:gd name="T6" fmla="*/ 213 w 98"/>
                  <a:gd name="T7" fmla="*/ 16 h 17"/>
                  <a:gd name="T8" fmla="*/ 287 w 98"/>
                  <a:gd name="T9" fmla="*/ 0 h 17"/>
                  <a:gd name="T10" fmla="*/ 239 w 98"/>
                  <a:gd name="T11" fmla="*/ 0 h 17"/>
                  <a:gd name="T12" fmla="*/ 163 w 98"/>
                  <a:gd name="T13" fmla="*/ 0 h 17"/>
                  <a:gd name="T14" fmla="*/ 122 w 98"/>
                  <a:gd name="T15" fmla="*/ 0 h 17"/>
                  <a:gd name="T16" fmla="*/ 44 w 98"/>
                  <a:gd name="T17" fmla="*/ 0 h 17"/>
                  <a:gd name="T18" fmla="*/ 67 w 98"/>
                  <a:gd name="T19" fmla="*/ 0 h 17"/>
                  <a:gd name="T20" fmla="*/ 0 w 98"/>
                  <a:gd name="T21" fmla="*/ 0 h 17"/>
                  <a:gd name="T22" fmla="*/ 0 w 98"/>
                  <a:gd name="T23" fmla="*/ 16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8" h="17">
                    <a:moveTo>
                      <a:pt x="0" y="16"/>
                    </a:moveTo>
                    <a:lnTo>
                      <a:pt x="7" y="16"/>
                    </a:lnTo>
                    <a:lnTo>
                      <a:pt x="41" y="0"/>
                    </a:lnTo>
                    <a:lnTo>
                      <a:pt x="73" y="16"/>
                    </a:lnTo>
                    <a:lnTo>
                      <a:pt x="97" y="0"/>
                    </a:lnTo>
                    <a:lnTo>
                      <a:pt x="81" y="0"/>
                    </a:lnTo>
                    <a:lnTo>
                      <a:pt x="56" y="0"/>
                    </a:lnTo>
                    <a:lnTo>
                      <a:pt x="41" y="0"/>
                    </a:lnTo>
                    <a:lnTo>
                      <a:pt x="16" y="0"/>
                    </a:lnTo>
                    <a:lnTo>
                      <a:pt x="23" y="0"/>
                    </a:lnTo>
                    <a:lnTo>
                      <a:pt x="0" y="0"/>
                    </a:lnTo>
                    <a:lnTo>
                      <a:pt x="0" y="16"/>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482" name="Freeform 673"/>
              <p:cNvSpPr>
                <a:spLocks/>
              </p:cNvSpPr>
              <p:nvPr/>
            </p:nvSpPr>
            <p:spPr bwMode="auto">
              <a:xfrm>
                <a:off x="4350" y="3518"/>
                <a:ext cx="29" cy="17"/>
              </a:xfrm>
              <a:custGeom>
                <a:avLst/>
                <a:gdLst>
                  <a:gd name="T0" fmla="*/ 0 w 26"/>
                  <a:gd name="T1" fmla="*/ 0 h 17"/>
                  <a:gd name="T2" fmla="*/ 119 w 26"/>
                  <a:gd name="T3" fmla="*/ 16 h 17"/>
                  <a:gd name="T4" fmla="*/ 183 w 26"/>
                  <a:gd name="T5" fmla="*/ 16 h 17"/>
                  <a:gd name="T6" fmla="*/ 119 w 26"/>
                  <a:gd name="T7" fmla="*/ 0 h 17"/>
                  <a:gd name="T8" fmla="*/ 0 w 26"/>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7">
                    <a:moveTo>
                      <a:pt x="0" y="0"/>
                    </a:moveTo>
                    <a:lnTo>
                      <a:pt x="17" y="16"/>
                    </a:lnTo>
                    <a:lnTo>
                      <a:pt x="25" y="16"/>
                    </a:lnTo>
                    <a:lnTo>
                      <a:pt x="17" y="0"/>
                    </a:lnTo>
                    <a:lnTo>
                      <a:pt x="0" y="0"/>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483" name="Freeform 674"/>
              <p:cNvSpPr>
                <a:spLocks/>
              </p:cNvSpPr>
              <p:nvPr/>
            </p:nvSpPr>
            <p:spPr bwMode="auto">
              <a:xfrm>
                <a:off x="4411" y="3501"/>
                <a:ext cx="53" cy="27"/>
              </a:xfrm>
              <a:custGeom>
                <a:avLst/>
                <a:gdLst>
                  <a:gd name="T0" fmla="*/ 0 w 51"/>
                  <a:gd name="T1" fmla="*/ 47 h 26"/>
                  <a:gd name="T2" fmla="*/ 36 w 51"/>
                  <a:gd name="T3" fmla="*/ 47 h 26"/>
                  <a:gd name="T4" fmla="*/ 99 w 51"/>
                  <a:gd name="T5" fmla="*/ 0 h 26"/>
                  <a:gd name="T6" fmla="*/ 47 w 51"/>
                  <a:gd name="T7" fmla="*/ 0 h 26"/>
                  <a:gd name="T8" fmla="*/ 9 w 51"/>
                  <a:gd name="T9" fmla="*/ 34 h 26"/>
                  <a:gd name="T10" fmla="*/ 0 w 51"/>
                  <a:gd name="T11" fmla="*/ 47 h 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 h="26">
                    <a:moveTo>
                      <a:pt x="0" y="25"/>
                    </a:moveTo>
                    <a:lnTo>
                      <a:pt x="18" y="25"/>
                    </a:lnTo>
                    <a:lnTo>
                      <a:pt x="50" y="0"/>
                    </a:lnTo>
                    <a:lnTo>
                      <a:pt x="25" y="0"/>
                    </a:lnTo>
                    <a:lnTo>
                      <a:pt x="9" y="16"/>
                    </a:lnTo>
                    <a:lnTo>
                      <a:pt x="0" y="25"/>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484" name="Freeform 675"/>
              <p:cNvSpPr>
                <a:spLocks/>
              </p:cNvSpPr>
              <p:nvPr/>
            </p:nvSpPr>
            <p:spPr bwMode="auto">
              <a:xfrm>
                <a:off x="4558" y="3459"/>
                <a:ext cx="18" cy="26"/>
              </a:xfrm>
              <a:custGeom>
                <a:avLst/>
                <a:gdLst>
                  <a:gd name="T0" fmla="*/ 0 w 17"/>
                  <a:gd name="T1" fmla="*/ 46 h 25"/>
                  <a:gd name="T2" fmla="*/ 42 w 17"/>
                  <a:gd name="T3" fmla="*/ 7 h 25"/>
                  <a:gd name="T4" fmla="*/ 42 w 17"/>
                  <a:gd name="T5" fmla="*/ 0 h 25"/>
                  <a:gd name="T6" fmla="*/ 0 w 17"/>
                  <a:gd name="T7" fmla="*/ 46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25">
                    <a:moveTo>
                      <a:pt x="0" y="24"/>
                    </a:moveTo>
                    <a:lnTo>
                      <a:pt x="16" y="7"/>
                    </a:lnTo>
                    <a:lnTo>
                      <a:pt x="16" y="0"/>
                    </a:lnTo>
                    <a:lnTo>
                      <a:pt x="0" y="24"/>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485" name="Freeform 676"/>
              <p:cNvSpPr>
                <a:spLocks/>
              </p:cNvSpPr>
              <p:nvPr/>
            </p:nvSpPr>
            <p:spPr bwMode="auto">
              <a:xfrm>
                <a:off x="4170" y="3407"/>
                <a:ext cx="21" cy="27"/>
              </a:xfrm>
              <a:custGeom>
                <a:avLst/>
                <a:gdLst>
                  <a:gd name="T0" fmla="*/ 0 w 19"/>
                  <a:gd name="T1" fmla="*/ 9 h 26"/>
                  <a:gd name="T2" fmla="*/ 51 w 19"/>
                  <a:gd name="T3" fmla="*/ 34 h 26"/>
                  <a:gd name="T4" fmla="*/ 109 w 19"/>
                  <a:gd name="T5" fmla="*/ 47 h 26"/>
                  <a:gd name="T6" fmla="*/ 109 w 19"/>
                  <a:gd name="T7" fmla="*/ 34 h 26"/>
                  <a:gd name="T8" fmla="*/ 51 w 19"/>
                  <a:gd name="T9" fmla="*/ 0 h 26"/>
                  <a:gd name="T10" fmla="*/ 0 w 19"/>
                  <a:gd name="T11" fmla="*/ 9 h 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 h="26">
                    <a:moveTo>
                      <a:pt x="0" y="9"/>
                    </a:moveTo>
                    <a:lnTo>
                      <a:pt x="9" y="16"/>
                    </a:lnTo>
                    <a:lnTo>
                      <a:pt x="18" y="25"/>
                    </a:lnTo>
                    <a:lnTo>
                      <a:pt x="18" y="16"/>
                    </a:lnTo>
                    <a:lnTo>
                      <a:pt x="9" y="0"/>
                    </a:lnTo>
                    <a:lnTo>
                      <a:pt x="0" y="9"/>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486" name="Freeform 677"/>
              <p:cNvSpPr>
                <a:spLocks/>
              </p:cNvSpPr>
              <p:nvPr/>
            </p:nvSpPr>
            <p:spPr bwMode="auto">
              <a:xfrm>
                <a:off x="4170" y="3407"/>
                <a:ext cx="21" cy="27"/>
              </a:xfrm>
              <a:custGeom>
                <a:avLst/>
                <a:gdLst>
                  <a:gd name="T0" fmla="*/ 0 w 19"/>
                  <a:gd name="T1" fmla="*/ 9 h 26"/>
                  <a:gd name="T2" fmla="*/ 51 w 19"/>
                  <a:gd name="T3" fmla="*/ 34 h 26"/>
                  <a:gd name="T4" fmla="*/ 109 w 19"/>
                  <a:gd name="T5" fmla="*/ 47 h 26"/>
                  <a:gd name="T6" fmla="*/ 109 w 19"/>
                  <a:gd name="T7" fmla="*/ 34 h 26"/>
                  <a:gd name="T8" fmla="*/ 51 w 19"/>
                  <a:gd name="T9" fmla="*/ 0 h 26"/>
                  <a:gd name="T10" fmla="*/ 0 w 19"/>
                  <a:gd name="T11" fmla="*/ 9 h 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 h="26">
                    <a:moveTo>
                      <a:pt x="0" y="9"/>
                    </a:moveTo>
                    <a:lnTo>
                      <a:pt x="9" y="16"/>
                    </a:lnTo>
                    <a:lnTo>
                      <a:pt x="18" y="25"/>
                    </a:lnTo>
                    <a:lnTo>
                      <a:pt x="18" y="16"/>
                    </a:lnTo>
                    <a:lnTo>
                      <a:pt x="9" y="0"/>
                    </a:lnTo>
                    <a:lnTo>
                      <a:pt x="0" y="9"/>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487" name="Freeform 678"/>
              <p:cNvSpPr>
                <a:spLocks/>
              </p:cNvSpPr>
              <p:nvPr/>
            </p:nvSpPr>
            <p:spPr bwMode="auto">
              <a:xfrm>
                <a:off x="4196" y="3423"/>
                <a:ext cx="19" cy="19"/>
              </a:xfrm>
              <a:custGeom>
                <a:avLst/>
                <a:gdLst>
                  <a:gd name="T0" fmla="*/ 0 w 17"/>
                  <a:gd name="T1" fmla="*/ 118 h 17"/>
                  <a:gd name="T2" fmla="*/ 118 w 17"/>
                  <a:gd name="T3" fmla="*/ 118 h 17"/>
                  <a:gd name="T4" fmla="*/ 118 w 17"/>
                  <a:gd name="T5" fmla="*/ 0 h 17"/>
                  <a:gd name="T6" fmla="*/ 0 w 17"/>
                  <a:gd name="T7" fmla="*/ 0 h 17"/>
                  <a:gd name="T8" fmla="*/ 0 w 17"/>
                  <a:gd name="T9" fmla="*/ 118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16"/>
                    </a:moveTo>
                    <a:lnTo>
                      <a:pt x="16" y="16"/>
                    </a:lnTo>
                    <a:lnTo>
                      <a:pt x="16" y="0"/>
                    </a:lnTo>
                    <a:lnTo>
                      <a:pt x="0" y="0"/>
                    </a:lnTo>
                    <a:lnTo>
                      <a:pt x="0" y="16"/>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488" name="Freeform 679"/>
              <p:cNvSpPr>
                <a:spLocks/>
              </p:cNvSpPr>
              <p:nvPr/>
            </p:nvSpPr>
            <p:spPr bwMode="auto">
              <a:xfrm>
                <a:off x="4350" y="3365"/>
                <a:ext cx="88" cy="101"/>
              </a:xfrm>
              <a:custGeom>
                <a:avLst/>
                <a:gdLst>
                  <a:gd name="T0" fmla="*/ 0 w 83"/>
                  <a:gd name="T1" fmla="*/ 98 h 98"/>
                  <a:gd name="T2" fmla="*/ 0 w 83"/>
                  <a:gd name="T3" fmla="*/ 112 h 98"/>
                  <a:gd name="T4" fmla="*/ 31 w 83"/>
                  <a:gd name="T5" fmla="*/ 112 h 98"/>
                  <a:gd name="T6" fmla="*/ 31 w 83"/>
                  <a:gd name="T7" fmla="*/ 127 h 98"/>
                  <a:gd name="T8" fmla="*/ 31 w 83"/>
                  <a:gd name="T9" fmla="*/ 167 h 98"/>
                  <a:gd name="T10" fmla="*/ 46 w 83"/>
                  <a:gd name="T11" fmla="*/ 154 h 98"/>
                  <a:gd name="T12" fmla="*/ 46 w 83"/>
                  <a:gd name="T13" fmla="*/ 112 h 98"/>
                  <a:gd name="T14" fmla="*/ 73 w 83"/>
                  <a:gd name="T15" fmla="*/ 98 h 98"/>
                  <a:gd name="T16" fmla="*/ 96 w 83"/>
                  <a:gd name="T17" fmla="*/ 98 h 98"/>
                  <a:gd name="T18" fmla="*/ 73 w 83"/>
                  <a:gd name="T19" fmla="*/ 112 h 98"/>
                  <a:gd name="T20" fmla="*/ 96 w 83"/>
                  <a:gd name="T21" fmla="*/ 127 h 98"/>
                  <a:gd name="T22" fmla="*/ 96 w 83"/>
                  <a:gd name="T23" fmla="*/ 143 h 98"/>
                  <a:gd name="T24" fmla="*/ 143 w 83"/>
                  <a:gd name="T25" fmla="*/ 143 h 98"/>
                  <a:gd name="T26" fmla="*/ 143 w 83"/>
                  <a:gd name="T27" fmla="*/ 167 h 98"/>
                  <a:gd name="T28" fmla="*/ 163 w 83"/>
                  <a:gd name="T29" fmla="*/ 154 h 98"/>
                  <a:gd name="T30" fmla="*/ 163 w 83"/>
                  <a:gd name="T31" fmla="*/ 143 h 98"/>
                  <a:gd name="T32" fmla="*/ 122 w 83"/>
                  <a:gd name="T33" fmla="*/ 112 h 98"/>
                  <a:gd name="T34" fmla="*/ 143 w 83"/>
                  <a:gd name="T35" fmla="*/ 112 h 98"/>
                  <a:gd name="T36" fmla="*/ 96 w 83"/>
                  <a:gd name="T37" fmla="*/ 88 h 98"/>
                  <a:gd name="T38" fmla="*/ 143 w 83"/>
                  <a:gd name="T39" fmla="*/ 55 h 98"/>
                  <a:gd name="T40" fmla="*/ 163 w 83"/>
                  <a:gd name="T41" fmla="*/ 55 h 98"/>
                  <a:gd name="T42" fmla="*/ 73 w 83"/>
                  <a:gd name="T43" fmla="*/ 69 h 98"/>
                  <a:gd name="T44" fmla="*/ 46 w 83"/>
                  <a:gd name="T45" fmla="*/ 55 h 98"/>
                  <a:gd name="T46" fmla="*/ 46 w 83"/>
                  <a:gd name="T47" fmla="*/ 43 h 98"/>
                  <a:gd name="T48" fmla="*/ 73 w 83"/>
                  <a:gd name="T49" fmla="*/ 35 h 98"/>
                  <a:gd name="T50" fmla="*/ 216 w 83"/>
                  <a:gd name="T51" fmla="*/ 35 h 98"/>
                  <a:gd name="T52" fmla="*/ 235 w 83"/>
                  <a:gd name="T53" fmla="*/ 0 h 98"/>
                  <a:gd name="T54" fmla="*/ 189 w 83"/>
                  <a:gd name="T55" fmla="*/ 9 h 98"/>
                  <a:gd name="T56" fmla="*/ 143 w 83"/>
                  <a:gd name="T57" fmla="*/ 35 h 98"/>
                  <a:gd name="T58" fmla="*/ 73 w 83"/>
                  <a:gd name="T59" fmla="*/ 9 h 98"/>
                  <a:gd name="T60" fmla="*/ 73 w 83"/>
                  <a:gd name="T61" fmla="*/ 35 h 98"/>
                  <a:gd name="T62" fmla="*/ 46 w 83"/>
                  <a:gd name="T63" fmla="*/ 35 h 98"/>
                  <a:gd name="T64" fmla="*/ 46 w 83"/>
                  <a:gd name="T65" fmla="*/ 55 h 98"/>
                  <a:gd name="T66" fmla="*/ 0 w 83"/>
                  <a:gd name="T67" fmla="*/ 98 h 9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3" h="98">
                    <a:moveTo>
                      <a:pt x="0" y="57"/>
                    </a:moveTo>
                    <a:lnTo>
                      <a:pt x="0" y="66"/>
                    </a:lnTo>
                    <a:lnTo>
                      <a:pt x="10" y="66"/>
                    </a:lnTo>
                    <a:lnTo>
                      <a:pt x="10" y="74"/>
                    </a:lnTo>
                    <a:lnTo>
                      <a:pt x="10" y="97"/>
                    </a:lnTo>
                    <a:lnTo>
                      <a:pt x="17" y="90"/>
                    </a:lnTo>
                    <a:lnTo>
                      <a:pt x="17" y="66"/>
                    </a:lnTo>
                    <a:lnTo>
                      <a:pt x="25" y="57"/>
                    </a:lnTo>
                    <a:lnTo>
                      <a:pt x="34" y="57"/>
                    </a:lnTo>
                    <a:lnTo>
                      <a:pt x="25" y="66"/>
                    </a:lnTo>
                    <a:lnTo>
                      <a:pt x="34" y="74"/>
                    </a:lnTo>
                    <a:lnTo>
                      <a:pt x="34" y="82"/>
                    </a:lnTo>
                    <a:lnTo>
                      <a:pt x="50" y="82"/>
                    </a:lnTo>
                    <a:lnTo>
                      <a:pt x="50" y="97"/>
                    </a:lnTo>
                    <a:lnTo>
                      <a:pt x="57" y="90"/>
                    </a:lnTo>
                    <a:lnTo>
                      <a:pt x="57" y="82"/>
                    </a:lnTo>
                    <a:lnTo>
                      <a:pt x="42" y="66"/>
                    </a:lnTo>
                    <a:lnTo>
                      <a:pt x="50" y="66"/>
                    </a:lnTo>
                    <a:lnTo>
                      <a:pt x="34" y="50"/>
                    </a:lnTo>
                    <a:lnTo>
                      <a:pt x="50" y="34"/>
                    </a:lnTo>
                    <a:lnTo>
                      <a:pt x="57" y="34"/>
                    </a:lnTo>
                    <a:lnTo>
                      <a:pt x="25" y="41"/>
                    </a:lnTo>
                    <a:lnTo>
                      <a:pt x="17" y="34"/>
                    </a:lnTo>
                    <a:lnTo>
                      <a:pt x="17" y="25"/>
                    </a:lnTo>
                    <a:lnTo>
                      <a:pt x="25" y="17"/>
                    </a:lnTo>
                    <a:lnTo>
                      <a:pt x="75" y="17"/>
                    </a:lnTo>
                    <a:lnTo>
                      <a:pt x="82" y="0"/>
                    </a:lnTo>
                    <a:lnTo>
                      <a:pt x="66" y="9"/>
                    </a:lnTo>
                    <a:lnTo>
                      <a:pt x="50" y="17"/>
                    </a:lnTo>
                    <a:lnTo>
                      <a:pt x="25" y="9"/>
                    </a:lnTo>
                    <a:lnTo>
                      <a:pt x="25" y="17"/>
                    </a:lnTo>
                    <a:lnTo>
                      <a:pt x="17" y="17"/>
                    </a:lnTo>
                    <a:lnTo>
                      <a:pt x="17" y="34"/>
                    </a:lnTo>
                    <a:lnTo>
                      <a:pt x="0" y="57"/>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489" name="Freeform 680"/>
              <p:cNvSpPr>
                <a:spLocks/>
              </p:cNvSpPr>
              <p:nvPr/>
            </p:nvSpPr>
            <p:spPr bwMode="auto">
              <a:xfrm>
                <a:off x="4462" y="3359"/>
                <a:ext cx="19" cy="42"/>
              </a:xfrm>
              <a:custGeom>
                <a:avLst/>
                <a:gdLst>
                  <a:gd name="T0" fmla="*/ 0 w 17"/>
                  <a:gd name="T1" fmla="*/ 15 h 41"/>
                  <a:gd name="T2" fmla="*/ 56 w 17"/>
                  <a:gd name="T3" fmla="*/ 49 h 41"/>
                  <a:gd name="T4" fmla="*/ 118 w 17"/>
                  <a:gd name="T5" fmla="*/ 58 h 41"/>
                  <a:gd name="T6" fmla="*/ 56 w 17"/>
                  <a:gd name="T7" fmla="*/ 49 h 41"/>
                  <a:gd name="T8" fmla="*/ 56 w 17"/>
                  <a:gd name="T9" fmla="*/ 41 h 41"/>
                  <a:gd name="T10" fmla="*/ 118 w 17"/>
                  <a:gd name="T11" fmla="*/ 41 h 41"/>
                  <a:gd name="T12" fmla="*/ 118 w 17"/>
                  <a:gd name="T13" fmla="*/ 15 h 41"/>
                  <a:gd name="T14" fmla="*/ 118 w 17"/>
                  <a:gd name="T15" fmla="*/ 6 h 41"/>
                  <a:gd name="T16" fmla="*/ 118 w 17"/>
                  <a:gd name="T17" fmla="*/ 15 h 41"/>
                  <a:gd name="T18" fmla="*/ 56 w 17"/>
                  <a:gd name="T19" fmla="*/ 0 h 41"/>
                  <a:gd name="T20" fmla="*/ 0 w 17"/>
                  <a:gd name="T21" fmla="*/ 15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 h="41">
                    <a:moveTo>
                      <a:pt x="0" y="15"/>
                    </a:moveTo>
                    <a:lnTo>
                      <a:pt x="8" y="31"/>
                    </a:lnTo>
                    <a:lnTo>
                      <a:pt x="16" y="40"/>
                    </a:lnTo>
                    <a:lnTo>
                      <a:pt x="8" y="31"/>
                    </a:lnTo>
                    <a:lnTo>
                      <a:pt x="8" y="23"/>
                    </a:lnTo>
                    <a:lnTo>
                      <a:pt x="16" y="23"/>
                    </a:lnTo>
                    <a:lnTo>
                      <a:pt x="16" y="15"/>
                    </a:lnTo>
                    <a:lnTo>
                      <a:pt x="16" y="6"/>
                    </a:lnTo>
                    <a:lnTo>
                      <a:pt x="16" y="15"/>
                    </a:lnTo>
                    <a:lnTo>
                      <a:pt x="8" y="0"/>
                    </a:lnTo>
                    <a:lnTo>
                      <a:pt x="0" y="15"/>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490" name="Freeform 681"/>
              <p:cNvSpPr>
                <a:spLocks/>
              </p:cNvSpPr>
              <p:nvPr/>
            </p:nvSpPr>
            <p:spPr bwMode="auto">
              <a:xfrm>
                <a:off x="4446" y="3433"/>
                <a:ext cx="18" cy="17"/>
              </a:xfrm>
              <a:custGeom>
                <a:avLst/>
                <a:gdLst>
                  <a:gd name="T0" fmla="*/ 0 w 17"/>
                  <a:gd name="T1" fmla="*/ 0 h 17"/>
                  <a:gd name="T2" fmla="*/ 42 w 17"/>
                  <a:gd name="T3" fmla="*/ 16 h 17"/>
                  <a:gd name="T4" fmla="*/ 42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16"/>
                    </a:lnTo>
                    <a:lnTo>
                      <a:pt x="16" y="0"/>
                    </a:lnTo>
                    <a:lnTo>
                      <a:pt x="0" y="0"/>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491" name="Freeform 682"/>
              <p:cNvSpPr>
                <a:spLocks/>
              </p:cNvSpPr>
              <p:nvPr/>
            </p:nvSpPr>
            <p:spPr bwMode="auto">
              <a:xfrm>
                <a:off x="4472" y="3423"/>
                <a:ext cx="44" cy="20"/>
              </a:xfrm>
              <a:custGeom>
                <a:avLst/>
                <a:gdLst>
                  <a:gd name="T0" fmla="*/ 0 w 42"/>
                  <a:gd name="T1" fmla="*/ 57 h 18"/>
                  <a:gd name="T2" fmla="*/ 94 w 42"/>
                  <a:gd name="T3" fmla="*/ 112 h 18"/>
                  <a:gd name="T4" fmla="*/ 75 w 42"/>
                  <a:gd name="T5" fmla="*/ 57 h 18"/>
                  <a:gd name="T6" fmla="*/ 54 w 42"/>
                  <a:gd name="T7" fmla="*/ 0 h 18"/>
                  <a:gd name="T8" fmla="*/ 7 w 42"/>
                  <a:gd name="T9" fmla="*/ 0 h 18"/>
                  <a:gd name="T10" fmla="*/ 0 w 42"/>
                  <a:gd name="T11" fmla="*/ 57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 h="18">
                    <a:moveTo>
                      <a:pt x="0" y="9"/>
                    </a:moveTo>
                    <a:lnTo>
                      <a:pt x="41" y="17"/>
                    </a:lnTo>
                    <a:lnTo>
                      <a:pt x="32" y="9"/>
                    </a:lnTo>
                    <a:lnTo>
                      <a:pt x="25" y="0"/>
                    </a:lnTo>
                    <a:lnTo>
                      <a:pt x="7" y="0"/>
                    </a:lnTo>
                    <a:lnTo>
                      <a:pt x="0" y="9"/>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492" name="Freeform 683"/>
              <p:cNvSpPr>
                <a:spLocks/>
              </p:cNvSpPr>
              <p:nvPr/>
            </p:nvSpPr>
            <p:spPr bwMode="auto">
              <a:xfrm>
                <a:off x="4368" y="3140"/>
                <a:ext cx="53" cy="76"/>
              </a:xfrm>
              <a:custGeom>
                <a:avLst/>
                <a:gdLst>
                  <a:gd name="T0" fmla="*/ 0 w 50"/>
                  <a:gd name="T1" fmla="*/ 61 h 73"/>
                  <a:gd name="T2" fmla="*/ 0 w 50"/>
                  <a:gd name="T3" fmla="*/ 96 h 73"/>
                  <a:gd name="T4" fmla="*/ 8 w 50"/>
                  <a:gd name="T5" fmla="*/ 112 h 73"/>
                  <a:gd name="T6" fmla="*/ 8 w 50"/>
                  <a:gd name="T7" fmla="*/ 135 h 73"/>
                  <a:gd name="T8" fmla="*/ 46 w 50"/>
                  <a:gd name="T9" fmla="*/ 135 h 73"/>
                  <a:gd name="T10" fmla="*/ 73 w 50"/>
                  <a:gd name="T11" fmla="*/ 135 h 73"/>
                  <a:gd name="T12" fmla="*/ 92 w 50"/>
                  <a:gd name="T13" fmla="*/ 148 h 73"/>
                  <a:gd name="T14" fmla="*/ 92 w 50"/>
                  <a:gd name="T15" fmla="*/ 135 h 73"/>
                  <a:gd name="T16" fmla="*/ 114 w 50"/>
                  <a:gd name="T17" fmla="*/ 148 h 73"/>
                  <a:gd name="T18" fmla="*/ 139 w 50"/>
                  <a:gd name="T19" fmla="*/ 148 h 73"/>
                  <a:gd name="T20" fmla="*/ 114 w 50"/>
                  <a:gd name="T21" fmla="*/ 135 h 73"/>
                  <a:gd name="T22" fmla="*/ 139 w 50"/>
                  <a:gd name="T23" fmla="*/ 135 h 73"/>
                  <a:gd name="T24" fmla="*/ 92 w 50"/>
                  <a:gd name="T25" fmla="*/ 112 h 73"/>
                  <a:gd name="T26" fmla="*/ 73 w 50"/>
                  <a:gd name="T27" fmla="*/ 135 h 73"/>
                  <a:gd name="T28" fmla="*/ 46 w 50"/>
                  <a:gd name="T29" fmla="*/ 96 h 73"/>
                  <a:gd name="T30" fmla="*/ 92 w 50"/>
                  <a:gd name="T31" fmla="*/ 47 h 73"/>
                  <a:gd name="T32" fmla="*/ 73 w 50"/>
                  <a:gd name="T33" fmla="*/ 33 h 73"/>
                  <a:gd name="T34" fmla="*/ 92 w 50"/>
                  <a:gd name="T35" fmla="*/ 0 h 73"/>
                  <a:gd name="T36" fmla="*/ 73 w 50"/>
                  <a:gd name="T37" fmla="*/ 7 h 73"/>
                  <a:gd name="T38" fmla="*/ 8 w 50"/>
                  <a:gd name="T39" fmla="*/ 0 h 73"/>
                  <a:gd name="T40" fmla="*/ 0 w 50"/>
                  <a:gd name="T41" fmla="*/ 61 h 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0" h="73">
                    <a:moveTo>
                      <a:pt x="0" y="31"/>
                    </a:moveTo>
                    <a:lnTo>
                      <a:pt x="0" y="47"/>
                    </a:lnTo>
                    <a:lnTo>
                      <a:pt x="8" y="55"/>
                    </a:lnTo>
                    <a:lnTo>
                      <a:pt x="8" y="65"/>
                    </a:lnTo>
                    <a:lnTo>
                      <a:pt x="17" y="65"/>
                    </a:lnTo>
                    <a:lnTo>
                      <a:pt x="25" y="65"/>
                    </a:lnTo>
                    <a:lnTo>
                      <a:pt x="33" y="72"/>
                    </a:lnTo>
                    <a:lnTo>
                      <a:pt x="33" y="65"/>
                    </a:lnTo>
                    <a:lnTo>
                      <a:pt x="40" y="72"/>
                    </a:lnTo>
                    <a:lnTo>
                      <a:pt x="49" y="72"/>
                    </a:lnTo>
                    <a:lnTo>
                      <a:pt x="40" y="65"/>
                    </a:lnTo>
                    <a:lnTo>
                      <a:pt x="49" y="65"/>
                    </a:lnTo>
                    <a:lnTo>
                      <a:pt x="33" y="55"/>
                    </a:lnTo>
                    <a:lnTo>
                      <a:pt x="25" y="65"/>
                    </a:lnTo>
                    <a:lnTo>
                      <a:pt x="17" y="47"/>
                    </a:lnTo>
                    <a:lnTo>
                      <a:pt x="33" y="24"/>
                    </a:lnTo>
                    <a:lnTo>
                      <a:pt x="25" y="15"/>
                    </a:lnTo>
                    <a:lnTo>
                      <a:pt x="33" y="0"/>
                    </a:lnTo>
                    <a:lnTo>
                      <a:pt x="25" y="7"/>
                    </a:lnTo>
                    <a:lnTo>
                      <a:pt x="8" y="0"/>
                    </a:lnTo>
                    <a:lnTo>
                      <a:pt x="0" y="31"/>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493" name="Freeform 684"/>
              <p:cNvSpPr>
                <a:spLocks/>
              </p:cNvSpPr>
              <p:nvPr/>
            </p:nvSpPr>
            <p:spPr bwMode="auto">
              <a:xfrm>
                <a:off x="4325" y="3240"/>
                <a:ext cx="37" cy="43"/>
              </a:xfrm>
              <a:custGeom>
                <a:avLst/>
                <a:gdLst>
                  <a:gd name="T0" fmla="*/ 0 w 35"/>
                  <a:gd name="T1" fmla="*/ 93 h 41"/>
                  <a:gd name="T2" fmla="*/ 92 w 35"/>
                  <a:gd name="T3" fmla="*/ 8 h 41"/>
                  <a:gd name="T4" fmla="*/ 92 w 35"/>
                  <a:gd name="T5" fmla="*/ 0 h 41"/>
                  <a:gd name="T6" fmla="*/ 0 w 35"/>
                  <a:gd name="T7" fmla="*/ 93 h 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 h="41">
                    <a:moveTo>
                      <a:pt x="0" y="40"/>
                    </a:moveTo>
                    <a:lnTo>
                      <a:pt x="34" y="8"/>
                    </a:lnTo>
                    <a:lnTo>
                      <a:pt x="34" y="0"/>
                    </a:lnTo>
                    <a:lnTo>
                      <a:pt x="0" y="40"/>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494" name="Freeform 685"/>
              <p:cNvSpPr>
                <a:spLocks/>
              </p:cNvSpPr>
              <p:nvPr/>
            </p:nvSpPr>
            <p:spPr bwMode="auto">
              <a:xfrm>
                <a:off x="4368" y="3215"/>
                <a:ext cx="19" cy="17"/>
              </a:xfrm>
              <a:custGeom>
                <a:avLst/>
                <a:gdLst>
                  <a:gd name="T0" fmla="*/ 0 w 18"/>
                  <a:gd name="T1" fmla="*/ 0 h 17"/>
                  <a:gd name="T2" fmla="*/ 43 w 18"/>
                  <a:gd name="T3" fmla="*/ 16 h 17"/>
                  <a:gd name="T4" fmla="*/ 43 w 18"/>
                  <a:gd name="T5" fmla="*/ 8 h 17"/>
                  <a:gd name="T6" fmla="*/ 43 w 18"/>
                  <a:gd name="T7" fmla="*/ 0 h 17"/>
                  <a:gd name="T8" fmla="*/ 0 w 18"/>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7">
                    <a:moveTo>
                      <a:pt x="0" y="0"/>
                    </a:moveTo>
                    <a:lnTo>
                      <a:pt x="17" y="16"/>
                    </a:lnTo>
                    <a:lnTo>
                      <a:pt x="17" y="8"/>
                    </a:lnTo>
                    <a:lnTo>
                      <a:pt x="17" y="0"/>
                    </a:lnTo>
                    <a:lnTo>
                      <a:pt x="0" y="0"/>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495" name="Freeform 686"/>
              <p:cNvSpPr>
                <a:spLocks/>
              </p:cNvSpPr>
              <p:nvPr/>
            </p:nvSpPr>
            <p:spPr bwMode="auto">
              <a:xfrm>
                <a:off x="4430" y="3222"/>
                <a:ext cx="17" cy="35"/>
              </a:xfrm>
              <a:custGeom>
                <a:avLst/>
                <a:gdLst>
                  <a:gd name="T0" fmla="*/ 0 w 17"/>
                  <a:gd name="T1" fmla="*/ 0 h 33"/>
                  <a:gd name="T2" fmla="*/ 7 w 17"/>
                  <a:gd name="T3" fmla="*/ 7 h 33"/>
                  <a:gd name="T4" fmla="*/ 0 w 17"/>
                  <a:gd name="T5" fmla="*/ 46 h 33"/>
                  <a:gd name="T6" fmla="*/ 0 w 17"/>
                  <a:gd name="T7" fmla="*/ 74 h 33"/>
                  <a:gd name="T8" fmla="*/ 0 w 17"/>
                  <a:gd name="T9" fmla="*/ 91 h 33"/>
                  <a:gd name="T10" fmla="*/ 7 w 17"/>
                  <a:gd name="T11" fmla="*/ 91 h 33"/>
                  <a:gd name="T12" fmla="*/ 7 w 17"/>
                  <a:gd name="T13" fmla="*/ 46 h 33"/>
                  <a:gd name="T14" fmla="*/ 16 w 17"/>
                  <a:gd name="T15" fmla="*/ 46 h 33"/>
                  <a:gd name="T16" fmla="*/ 7 w 17"/>
                  <a:gd name="T17" fmla="*/ 7 h 33"/>
                  <a:gd name="T18" fmla="*/ 7 w 17"/>
                  <a:gd name="T19" fmla="*/ 0 h 33"/>
                  <a:gd name="T20" fmla="*/ 0 w 17"/>
                  <a:gd name="T21" fmla="*/ 0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 h="33">
                    <a:moveTo>
                      <a:pt x="0" y="0"/>
                    </a:moveTo>
                    <a:lnTo>
                      <a:pt x="7" y="7"/>
                    </a:lnTo>
                    <a:lnTo>
                      <a:pt x="0" y="17"/>
                    </a:lnTo>
                    <a:lnTo>
                      <a:pt x="0" y="25"/>
                    </a:lnTo>
                    <a:lnTo>
                      <a:pt x="0" y="32"/>
                    </a:lnTo>
                    <a:lnTo>
                      <a:pt x="7" y="32"/>
                    </a:lnTo>
                    <a:lnTo>
                      <a:pt x="7" y="17"/>
                    </a:lnTo>
                    <a:lnTo>
                      <a:pt x="16" y="17"/>
                    </a:lnTo>
                    <a:lnTo>
                      <a:pt x="7" y="7"/>
                    </a:lnTo>
                    <a:lnTo>
                      <a:pt x="7" y="0"/>
                    </a:lnTo>
                    <a:lnTo>
                      <a:pt x="0" y="0"/>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496" name="Freeform 687"/>
              <p:cNvSpPr>
                <a:spLocks/>
              </p:cNvSpPr>
              <p:nvPr/>
            </p:nvSpPr>
            <p:spPr bwMode="auto">
              <a:xfrm>
                <a:off x="4395" y="3230"/>
                <a:ext cx="36" cy="44"/>
              </a:xfrm>
              <a:custGeom>
                <a:avLst/>
                <a:gdLst>
                  <a:gd name="T0" fmla="*/ 0 w 34"/>
                  <a:gd name="T1" fmla="*/ 40 h 42"/>
                  <a:gd name="T2" fmla="*/ 8 w 34"/>
                  <a:gd name="T3" fmla="*/ 40 h 42"/>
                  <a:gd name="T4" fmla="*/ 8 w 34"/>
                  <a:gd name="T5" fmla="*/ 54 h 42"/>
                  <a:gd name="T6" fmla="*/ 40 w 34"/>
                  <a:gd name="T7" fmla="*/ 94 h 42"/>
                  <a:gd name="T8" fmla="*/ 40 w 34"/>
                  <a:gd name="T9" fmla="*/ 79 h 42"/>
                  <a:gd name="T10" fmla="*/ 40 w 34"/>
                  <a:gd name="T11" fmla="*/ 54 h 42"/>
                  <a:gd name="T12" fmla="*/ 92 w 34"/>
                  <a:gd name="T13" fmla="*/ 79 h 42"/>
                  <a:gd name="T14" fmla="*/ 92 w 34"/>
                  <a:gd name="T15" fmla="*/ 54 h 42"/>
                  <a:gd name="T16" fmla="*/ 66 w 34"/>
                  <a:gd name="T17" fmla="*/ 54 h 42"/>
                  <a:gd name="T18" fmla="*/ 66 w 34"/>
                  <a:gd name="T19" fmla="*/ 10 h 42"/>
                  <a:gd name="T20" fmla="*/ 40 w 34"/>
                  <a:gd name="T21" fmla="*/ 40 h 42"/>
                  <a:gd name="T22" fmla="*/ 40 w 34"/>
                  <a:gd name="T23" fmla="*/ 10 h 42"/>
                  <a:gd name="T24" fmla="*/ 8 w 34"/>
                  <a:gd name="T25" fmla="*/ 0 h 42"/>
                  <a:gd name="T26" fmla="*/ 0 w 34"/>
                  <a:gd name="T27" fmla="*/ 0 h 42"/>
                  <a:gd name="T28" fmla="*/ 0 w 34"/>
                  <a:gd name="T29" fmla="*/ 40 h 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4" h="42">
                    <a:moveTo>
                      <a:pt x="0" y="18"/>
                    </a:moveTo>
                    <a:lnTo>
                      <a:pt x="8" y="18"/>
                    </a:lnTo>
                    <a:lnTo>
                      <a:pt x="8" y="25"/>
                    </a:lnTo>
                    <a:lnTo>
                      <a:pt x="15" y="41"/>
                    </a:lnTo>
                    <a:lnTo>
                      <a:pt x="15" y="34"/>
                    </a:lnTo>
                    <a:lnTo>
                      <a:pt x="15" y="25"/>
                    </a:lnTo>
                    <a:lnTo>
                      <a:pt x="33" y="34"/>
                    </a:lnTo>
                    <a:lnTo>
                      <a:pt x="33" y="25"/>
                    </a:lnTo>
                    <a:lnTo>
                      <a:pt x="24" y="25"/>
                    </a:lnTo>
                    <a:lnTo>
                      <a:pt x="24" y="10"/>
                    </a:lnTo>
                    <a:lnTo>
                      <a:pt x="15" y="18"/>
                    </a:lnTo>
                    <a:lnTo>
                      <a:pt x="15" y="10"/>
                    </a:lnTo>
                    <a:lnTo>
                      <a:pt x="8" y="0"/>
                    </a:lnTo>
                    <a:lnTo>
                      <a:pt x="0" y="0"/>
                    </a:lnTo>
                    <a:lnTo>
                      <a:pt x="0" y="18"/>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497" name="Freeform 688"/>
              <p:cNvSpPr>
                <a:spLocks/>
              </p:cNvSpPr>
              <p:nvPr/>
            </p:nvSpPr>
            <p:spPr bwMode="auto">
              <a:xfrm>
                <a:off x="4395" y="3256"/>
                <a:ext cx="59" cy="61"/>
              </a:xfrm>
              <a:custGeom>
                <a:avLst/>
                <a:gdLst>
                  <a:gd name="T0" fmla="*/ 0 w 56"/>
                  <a:gd name="T1" fmla="*/ 71 h 59"/>
                  <a:gd name="T2" fmla="*/ 8 w 56"/>
                  <a:gd name="T3" fmla="*/ 59 h 59"/>
                  <a:gd name="T4" fmla="*/ 38 w 56"/>
                  <a:gd name="T5" fmla="*/ 59 h 59"/>
                  <a:gd name="T6" fmla="*/ 60 w 56"/>
                  <a:gd name="T7" fmla="*/ 59 h 59"/>
                  <a:gd name="T8" fmla="*/ 84 w 56"/>
                  <a:gd name="T9" fmla="*/ 59 h 59"/>
                  <a:gd name="T10" fmla="*/ 60 w 56"/>
                  <a:gd name="T11" fmla="*/ 90 h 59"/>
                  <a:gd name="T12" fmla="*/ 101 w 56"/>
                  <a:gd name="T13" fmla="*/ 104 h 59"/>
                  <a:gd name="T14" fmla="*/ 125 w 56"/>
                  <a:gd name="T15" fmla="*/ 90 h 59"/>
                  <a:gd name="T16" fmla="*/ 101 w 56"/>
                  <a:gd name="T17" fmla="*/ 71 h 59"/>
                  <a:gd name="T18" fmla="*/ 125 w 56"/>
                  <a:gd name="T19" fmla="*/ 59 h 59"/>
                  <a:gd name="T20" fmla="*/ 139 w 56"/>
                  <a:gd name="T21" fmla="*/ 90 h 59"/>
                  <a:gd name="T22" fmla="*/ 139 w 56"/>
                  <a:gd name="T23" fmla="*/ 59 h 59"/>
                  <a:gd name="T24" fmla="*/ 139 w 56"/>
                  <a:gd name="T25" fmla="*/ 34 h 59"/>
                  <a:gd name="T26" fmla="*/ 101 w 56"/>
                  <a:gd name="T27" fmla="*/ 0 h 59"/>
                  <a:gd name="T28" fmla="*/ 101 w 56"/>
                  <a:gd name="T29" fmla="*/ 34 h 59"/>
                  <a:gd name="T30" fmla="*/ 84 w 56"/>
                  <a:gd name="T31" fmla="*/ 34 h 59"/>
                  <a:gd name="T32" fmla="*/ 60 w 56"/>
                  <a:gd name="T33" fmla="*/ 43 h 59"/>
                  <a:gd name="T34" fmla="*/ 38 w 56"/>
                  <a:gd name="T35" fmla="*/ 34 h 59"/>
                  <a:gd name="T36" fmla="*/ 0 w 56"/>
                  <a:gd name="T37" fmla="*/ 59 h 59"/>
                  <a:gd name="T38" fmla="*/ 0 w 56"/>
                  <a:gd name="T39" fmla="*/ 71 h 5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6" h="59">
                    <a:moveTo>
                      <a:pt x="0" y="40"/>
                    </a:moveTo>
                    <a:lnTo>
                      <a:pt x="8" y="34"/>
                    </a:lnTo>
                    <a:lnTo>
                      <a:pt x="15" y="34"/>
                    </a:lnTo>
                    <a:lnTo>
                      <a:pt x="24" y="34"/>
                    </a:lnTo>
                    <a:lnTo>
                      <a:pt x="33" y="34"/>
                    </a:lnTo>
                    <a:lnTo>
                      <a:pt x="24" y="49"/>
                    </a:lnTo>
                    <a:lnTo>
                      <a:pt x="40" y="58"/>
                    </a:lnTo>
                    <a:lnTo>
                      <a:pt x="49" y="49"/>
                    </a:lnTo>
                    <a:lnTo>
                      <a:pt x="40" y="40"/>
                    </a:lnTo>
                    <a:lnTo>
                      <a:pt x="49" y="34"/>
                    </a:lnTo>
                    <a:lnTo>
                      <a:pt x="55" y="49"/>
                    </a:lnTo>
                    <a:lnTo>
                      <a:pt x="55" y="34"/>
                    </a:lnTo>
                    <a:lnTo>
                      <a:pt x="55" y="16"/>
                    </a:lnTo>
                    <a:lnTo>
                      <a:pt x="40" y="0"/>
                    </a:lnTo>
                    <a:lnTo>
                      <a:pt x="40" y="16"/>
                    </a:lnTo>
                    <a:lnTo>
                      <a:pt x="33" y="16"/>
                    </a:lnTo>
                    <a:lnTo>
                      <a:pt x="24" y="25"/>
                    </a:lnTo>
                    <a:lnTo>
                      <a:pt x="15" y="16"/>
                    </a:lnTo>
                    <a:lnTo>
                      <a:pt x="0" y="34"/>
                    </a:lnTo>
                    <a:lnTo>
                      <a:pt x="0" y="40"/>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498" name="Freeform 689"/>
              <p:cNvSpPr>
                <a:spLocks/>
              </p:cNvSpPr>
              <p:nvPr/>
            </p:nvSpPr>
            <p:spPr bwMode="auto">
              <a:xfrm>
                <a:off x="4746" y="3442"/>
                <a:ext cx="60" cy="33"/>
              </a:xfrm>
              <a:custGeom>
                <a:avLst/>
                <a:gdLst>
                  <a:gd name="T0" fmla="*/ 0 w 57"/>
                  <a:gd name="T1" fmla="*/ 16 h 33"/>
                  <a:gd name="T2" fmla="*/ 39 w 57"/>
                  <a:gd name="T3" fmla="*/ 32 h 33"/>
                  <a:gd name="T4" fmla="*/ 85 w 57"/>
                  <a:gd name="T5" fmla="*/ 32 h 33"/>
                  <a:gd name="T6" fmla="*/ 125 w 57"/>
                  <a:gd name="T7" fmla="*/ 23 h 33"/>
                  <a:gd name="T8" fmla="*/ 140 w 57"/>
                  <a:gd name="T9" fmla="*/ 8 h 33"/>
                  <a:gd name="T10" fmla="*/ 140 w 57"/>
                  <a:gd name="T11" fmla="*/ 0 h 33"/>
                  <a:gd name="T12" fmla="*/ 125 w 57"/>
                  <a:gd name="T13" fmla="*/ 0 h 33"/>
                  <a:gd name="T14" fmla="*/ 125 w 57"/>
                  <a:gd name="T15" fmla="*/ 16 h 33"/>
                  <a:gd name="T16" fmla="*/ 102 w 57"/>
                  <a:gd name="T17" fmla="*/ 16 h 33"/>
                  <a:gd name="T18" fmla="*/ 85 w 57"/>
                  <a:gd name="T19" fmla="*/ 16 h 33"/>
                  <a:gd name="T20" fmla="*/ 0 w 57"/>
                  <a:gd name="T21" fmla="*/ 16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7" h="33">
                    <a:moveTo>
                      <a:pt x="0" y="16"/>
                    </a:moveTo>
                    <a:lnTo>
                      <a:pt x="16" y="32"/>
                    </a:lnTo>
                    <a:lnTo>
                      <a:pt x="34" y="32"/>
                    </a:lnTo>
                    <a:lnTo>
                      <a:pt x="49" y="23"/>
                    </a:lnTo>
                    <a:lnTo>
                      <a:pt x="56" y="8"/>
                    </a:lnTo>
                    <a:lnTo>
                      <a:pt x="56" y="0"/>
                    </a:lnTo>
                    <a:lnTo>
                      <a:pt x="49" y="0"/>
                    </a:lnTo>
                    <a:lnTo>
                      <a:pt x="49" y="16"/>
                    </a:lnTo>
                    <a:lnTo>
                      <a:pt x="41" y="16"/>
                    </a:lnTo>
                    <a:lnTo>
                      <a:pt x="34" y="16"/>
                    </a:lnTo>
                    <a:lnTo>
                      <a:pt x="0" y="16"/>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499" name="Freeform 690"/>
              <p:cNvSpPr>
                <a:spLocks/>
              </p:cNvSpPr>
              <p:nvPr/>
            </p:nvSpPr>
            <p:spPr bwMode="auto">
              <a:xfrm>
                <a:off x="4789" y="3433"/>
                <a:ext cx="26" cy="17"/>
              </a:xfrm>
              <a:custGeom>
                <a:avLst/>
                <a:gdLst>
                  <a:gd name="T0" fmla="*/ 0 w 25"/>
                  <a:gd name="T1" fmla="*/ 0 h 17"/>
                  <a:gd name="T2" fmla="*/ 33 w 25"/>
                  <a:gd name="T3" fmla="*/ 8 h 17"/>
                  <a:gd name="T4" fmla="*/ 46 w 25"/>
                  <a:gd name="T5" fmla="*/ 16 h 17"/>
                  <a:gd name="T6" fmla="*/ 46 w 25"/>
                  <a:gd name="T7" fmla="*/ 8 h 17"/>
                  <a:gd name="T8" fmla="*/ 0 w 25"/>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7">
                    <a:moveTo>
                      <a:pt x="0" y="0"/>
                    </a:moveTo>
                    <a:lnTo>
                      <a:pt x="15" y="8"/>
                    </a:lnTo>
                    <a:lnTo>
                      <a:pt x="24" y="16"/>
                    </a:lnTo>
                    <a:lnTo>
                      <a:pt x="24" y="8"/>
                    </a:lnTo>
                    <a:lnTo>
                      <a:pt x="0" y="0"/>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500" name="Freeform 691"/>
              <p:cNvSpPr>
                <a:spLocks/>
              </p:cNvSpPr>
              <p:nvPr/>
            </p:nvSpPr>
            <p:spPr bwMode="auto">
              <a:xfrm>
                <a:off x="4840" y="3459"/>
                <a:ext cx="19" cy="26"/>
              </a:xfrm>
              <a:custGeom>
                <a:avLst/>
                <a:gdLst>
                  <a:gd name="T0" fmla="*/ 0 w 18"/>
                  <a:gd name="T1" fmla="*/ 0 h 25"/>
                  <a:gd name="T2" fmla="*/ 8 w 18"/>
                  <a:gd name="T3" fmla="*/ 46 h 25"/>
                  <a:gd name="T4" fmla="*/ 43 w 18"/>
                  <a:gd name="T5" fmla="*/ 34 h 25"/>
                  <a:gd name="T6" fmla="*/ 0 w 18"/>
                  <a:gd name="T7" fmla="*/ 0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25">
                    <a:moveTo>
                      <a:pt x="0" y="0"/>
                    </a:moveTo>
                    <a:lnTo>
                      <a:pt x="8" y="24"/>
                    </a:lnTo>
                    <a:lnTo>
                      <a:pt x="17" y="16"/>
                    </a:lnTo>
                    <a:lnTo>
                      <a:pt x="0" y="0"/>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501" name="Freeform 692"/>
              <p:cNvSpPr>
                <a:spLocks/>
              </p:cNvSpPr>
              <p:nvPr/>
            </p:nvSpPr>
            <p:spPr bwMode="auto">
              <a:xfrm>
                <a:off x="4901" y="3507"/>
                <a:ext cx="17" cy="18"/>
              </a:xfrm>
              <a:custGeom>
                <a:avLst/>
                <a:gdLst>
                  <a:gd name="T0" fmla="*/ 0 w 17"/>
                  <a:gd name="T1" fmla="*/ 0 h 17"/>
                  <a:gd name="T2" fmla="*/ 0 w 17"/>
                  <a:gd name="T3" fmla="*/ 42 h 17"/>
                  <a:gd name="T4" fmla="*/ 16 w 17"/>
                  <a:gd name="T5" fmla="*/ 42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0" y="16"/>
                    </a:lnTo>
                    <a:lnTo>
                      <a:pt x="16" y="16"/>
                    </a:lnTo>
                    <a:lnTo>
                      <a:pt x="0" y="0"/>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502" name="Freeform 693"/>
              <p:cNvSpPr>
                <a:spLocks/>
              </p:cNvSpPr>
              <p:nvPr/>
            </p:nvSpPr>
            <p:spPr bwMode="auto">
              <a:xfrm>
                <a:off x="576" y="3087"/>
                <a:ext cx="19" cy="17"/>
              </a:xfrm>
              <a:custGeom>
                <a:avLst/>
                <a:gdLst>
                  <a:gd name="T0" fmla="*/ 0 w 17"/>
                  <a:gd name="T1" fmla="*/ 0 h 17"/>
                  <a:gd name="T2" fmla="*/ 118 w 17"/>
                  <a:gd name="T3" fmla="*/ 16 h 17"/>
                  <a:gd name="T4" fmla="*/ 118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16"/>
                    </a:lnTo>
                    <a:lnTo>
                      <a:pt x="16" y="0"/>
                    </a:lnTo>
                    <a:lnTo>
                      <a:pt x="0" y="0"/>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503" name="Line 694"/>
              <p:cNvSpPr>
                <a:spLocks noChangeShapeType="1"/>
              </p:cNvSpPr>
              <p:nvPr/>
            </p:nvSpPr>
            <p:spPr bwMode="auto">
              <a:xfrm>
                <a:off x="601" y="3097"/>
                <a:ext cx="10" cy="6"/>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EAEAEA"/>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504" name="Line 695"/>
              <p:cNvSpPr>
                <a:spLocks noChangeShapeType="1"/>
              </p:cNvSpPr>
              <p:nvPr/>
            </p:nvSpPr>
            <p:spPr bwMode="auto">
              <a:xfrm>
                <a:off x="619" y="3103"/>
                <a:ext cx="8" cy="1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EAEAEA"/>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505" name="Freeform 696"/>
              <p:cNvSpPr>
                <a:spLocks/>
              </p:cNvSpPr>
              <p:nvPr/>
            </p:nvSpPr>
            <p:spPr bwMode="auto">
              <a:xfrm>
                <a:off x="627" y="3113"/>
                <a:ext cx="18" cy="27"/>
              </a:xfrm>
              <a:custGeom>
                <a:avLst/>
                <a:gdLst>
                  <a:gd name="T0" fmla="*/ 8 w 17"/>
                  <a:gd name="T1" fmla="*/ 0 h 26"/>
                  <a:gd name="T2" fmla="*/ 0 w 17"/>
                  <a:gd name="T3" fmla="*/ 9 h 26"/>
                  <a:gd name="T4" fmla="*/ 8 w 17"/>
                  <a:gd name="T5" fmla="*/ 47 h 26"/>
                  <a:gd name="T6" fmla="*/ 42 w 17"/>
                  <a:gd name="T7" fmla="*/ 33 h 26"/>
                  <a:gd name="T8" fmla="*/ 8 w 17"/>
                  <a:gd name="T9" fmla="*/ 0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6">
                    <a:moveTo>
                      <a:pt x="8" y="0"/>
                    </a:moveTo>
                    <a:lnTo>
                      <a:pt x="0" y="9"/>
                    </a:lnTo>
                    <a:lnTo>
                      <a:pt x="8" y="25"/>
                    </a:lnTo>
                    <a:lnTo>
                      <a:pt x="16" y="15"/>
                    </a:lnTo>
                    <a:lnTo>
                      <a:pt x="8" y="0"/>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506" name="Line 697"/>
              <p:cNvSpPr>
                <a:spLocks noChangeShapeType="1"/>
              </p:cNvSpPr>
              <p:nvPr/>
            </p:nvSpPr>
            <p:spPr bwMode="auto">
              <a:xfrm>
                <a:off x="4282" y="3087"/>
                <a:ext cx="1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EAEAEA"/>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507" name="Freeform 698"/>
              <p:cNvSpPr>
                <a:spLocks/>
              </p:cNvSpPr>
              <p:nvPr/>
            </p:nvSpPr>
            <p:spPr bwMode="auto">
              <a:xfrm>
                <a:off x="3004" y="2767"/>
                <a:ext cx="27" cy="53"/>
              </a:xfrm>
              <a:custGeom>
                <a:avLst/>
                <a:gdLst>
                  <a:gd name="T0" fmla="*/ 0 w 25"/>
                  <a:gd name="T1" fmla="*/ 0 h 51"/>
                  <a:gd name="T2" fmla="*/ 36 w 25"/>
                  <a:gd name="T3" fmla="*/ 0 h 51"/>
                  <a:gd name="T4" fmla="*/ 57 w 25"/>
                  <a:gd name="T5" fmla="*/ 9 h 51"/>
                  <a:gd name="T6" fmla="*/ 57 w 25"/>
                  <a:gd name="T7" fmla="*/ 35 h 51"/>
                  <a:gd name="T8" fmla="*/ 96 w 25"/>
                  <a:gd name="T9" fmla="*/ 47 h 51"/>
                  <a:gd name="T10" fmla="*/ 96 w 25"/>
                  <a:gd name="T11" fmla="*/ 65 h 51"/>
                  <a:gd name="T12" fmla="*/ 36 w 25"/>
                  <a:gd name="T13" fmla="*/ 99 h 51"/>
                  <a:gd name="T14" fmla="*/ 0 w 25"/>
                  <a:gd name="T15" fmla="*/ 83 h 51"/>
                  <a:gd name="T16" fmla="*/ 0 w 25"/>
                  <a:gd name="T17" fmla="*/ 9 h 51"/>
                  <a:gd name="T18" fmla="*/ 0 w 25"/>
                  <a:gd name="T19" fmla="*/ 0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 h="51">
                    <a:moveTo>
                      <a:pt x="0" y="0"/>
                    </a:moveTo>
                    <a:lnTo>
                      <a:pt x="9" y="0"/>
                    </a:lnTo>
                    <a:lnTo>
                      <a:pt x="15" y="9"/>
                    </a:lnTo>
                    <a:lnTo>
                      <a:pt x="15" y="17"/>
                    </a:lnTo>
                    <a:lnTo>
                      <a:pt x="24" y="25"/>
                    </a:lnTo>
                    <a:lnTo>
                      <a:pt x="24" y="34"/>
                    </a:lnTo>
                    <a:lnTo>
                      <a:pt x="9" y="50"/>
                    </a:lnTo>
                    <a:lnTo>
                      <a:pt x="0" y="41"/>
                    </a:lnTo>
                    <a:lnTo>
                      <a:pt x="0" y="9"/>
                    </a:lnTo>
                    <a:lnTo>
                      <a:pt x="0" y="0"/>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508" name="Freeform 699"/>
              <p:cNvSpPr>
                <a:spLocks/>
              </p:cNvSpPr>
              <p:nvPr/>
            </p:nvSpPr>
            <p:spPr bwMode="auto">
              <a:xfrm>
                <a:off x="3046" y="2736"/>
                <a:ext cx="88" cy="58"/>
              </a:xfrm>
              <a:custGeom>
                <a:avLst/>
                <a:gdLst>
                  <a:gd name="T0" fmla="*/ 288 w 82"/>
                  <a:gd name="T1" fmla="*/ 6 h 57"/>
                  <a:gd name="T2" fmla="*/ 288 w 82"/>
                  <a:gd name="T3" fmla="*/ 16 h 57"/>
                  <a:gd name="T4" fmla="*/ 266 w 82"/>
                  <a:gd name="T5" fmla="*/ 16 h 57"/>
                  <a:gd name="T6" fmla="*/ 234 w 82"/>
                  <a:gd name="T7" fmla="*/ 49 h 57"/>
                  <a:gd name="T8" fmla="*/ 266 w 82"/>
                  <a:gd name="T9" fmla="*/ 58 h 57"/>
                  <a:gd name="T10" fmla="*/ 209 w 82"/>
                  <a:gd name="T11" fmla="*/ 58 h 57"/>
                  <a:gd name="T12" fmla="*/ 174 w 82"/>
                  <a:gd name="T13" fmla="*/ 66 h 57"/>
                  <a:gd name="T14" fmla="*/ 147 w 82"/>
                  <a:gd name="T15" fmla="*/ 74 h 57"/>
                  <a:gd name="T16" fmla="*/ 85 w 82"/>
                  <a:gd name="T17" fmla="*/ 66 h 57"/>
                  <a:gd name="T18" fmla="*/ 33 w 82"/>
                  <a:gd name="T19" fmla="*/ 66 h 57"/>
                  <a:gd name="T20" fmla="*/ 33 w 82"/>
                  <a:gd name="T21" fmla="*/ 58 h 57"/>
                  <a:gd name="T22" fmla="*/ 0 w 82"/>
                  <a:gd name="T23" fmla="*/ 49 h 57"/>
                  <a:gd name="T24" fmla="*/ 33 w 82"/>
                  <a:gd name="T25" fmla="*/ 25 h 57"/>
                  <a:gd name="T26" fmla="*/ 0 w 82"/>
                  <a:gd name="T27" fmla="*/ 6 h 57"/>
                  <a:gd name="T28" fmla="*/ 0 w 82"/>
                  <a:gd name="T29" fmla="*/ 0 h 57"/>
                  <a:gd name="T30" fmla="*/ 33 w 82"/>
                  <a:gd name="T31" fmla="*/ 6 h 57"/>
                  <a:gd name="T32" fmla="*/ 54 w 82"/>
                  <a:gd name="T33" fmla="*/ 6 h 57"/>
                  <a:gd name="T34" fmla="*/ 147 w 82"/>
                  <a:gd name="T35" fmla="*/ 16 h 57"/>
                  <a:gd name="T36" fmla="*/ 209 w 82"/>
                  <a:gd name="T37" fmla="*/ 0 h 57"/>
                  <a:gd name="T38" fmla="*/ 288 w 82"/>
                  <a:gd name="T39" fmla="*/ 6 h 5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2" h="57">
                    <a:moveTo>
                      <a:pt x="81" y="6"/>
                    </a:moveTo>
                    <a:lnTo>
                      <a:pt x="81" y="16"/>
                    </a:lnTo>
                    <a:lnTo>
                      <a:pt x="74" y="16"/>
                    </a:lnTo>
                    <a:lnTo>
                      <a:pt x="66" y="31"/>
                    </a:lnTo>
                    <a:lnTo>
                      <a:pt x="74" y="40"/>
                    </a:lnTo>
                    <a:lnTo>
                      <a:pt x="58" y="40"/>
                    </a:lnTo>
                    <a:lnTo>
                      <a:pt x="49" y="48"/>
                    </a:lnTo>
                    <a:lnTo>
                      <a:pt x="41" y="56"/>
                    </a:lnTo>
                    <a:lnTo>
                      <a:pt x="24" y="48"/>
                    </a:lnTo>
                    <a:lnTo>
                      <a:pt x="9" y="48"/>
                    </a:lnTo>
                    <a:lnTo>
                      <a:pt x="9" y="40"/>
                    </a:lnTo>
                    <a:lnTo>
                      <a:pt x="0" y="31"/>
                    </a:lnTo>
                    <a:lnTo>
                      <a:pt x="9" y="25"/>
                    </a:lnTo>
                    <a:lnTo>
                      <a:pt x="0" y="6"/>
                    </a:lnTo>
                    <a:lnTo>
                      <a:pt x="0" y="0"/>
                    </a:lnTo>
                    <a:lnTo>
                      <a:pt x="9" y="6"/>
                    </a:lnTo>
                    <a:lnTo>
                      <a:pt x="16" y="6"/>
                    </a:lnTo>
                    <a:lnTo>
                      <a:pt x="41" y="16"/>
                    </a:lnTo>
                    <a:lnTo>
                      <a:pt x="58" y="0"/>
                    </a:lnTo>
                    <a:lnTo>
                      <a:pt x="81" y="6"/>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509" name="Freeform 700"/>
              <p:cNvSpPr>
                <a:spLocks/>
              </p:cNvSpPr>
              <p:nvPr/>
            </p:nvSpPr>
            <p:spPr bwMode="auto">
              <a:xfrm>
                <a:off x="2961" y="2651"/>
                <a:ext cx="86" cy="60"/>
              </a:xfrm>
              <a:custGeom>
                <a:avLst/>
                <a:gdLst>
                  <a:gd name="T0" fmla="*/ 78 w 82"/>
                  <a:gd name="T1" fmla="*/ 140 h 57"/>
                  <a:gd name="T2" fmla="*/ 119 w 82"/>
                  <a:gd name="T3" fmla="*/ 119 h 57"/>
                  <a:gd name="T4" fmla="*/ 152 w 82"/>
                  <a:gd name="T5" fmla="*/ 119 h 57"/>
                  <a:gd name="T6" fmla="*/ 175 w 82"/>
                  <a:gd name="T7" fmla="*/ 39 h 57"/>
                  <a:gd name="T8" fmla="*/ 191 w 82"/>
                  <a:gd name="T9" fmla="*/ 39 h 57"/>
                  <a:gd name="T10" fmla="*/ 175 w 82"/>
                  <a:gd name="T11" fmla="*/ 7 h 57"/>
                  <a:gd name="T12" fmla="*/ 132 w 82"/>
                  <a:gd name="T13" fmla="*/ 0 h 57"/>
                  <a:gd name="T14" fmla="*/ 56 w 82"/>
                  <a:gd name="T15" fmla="*/ 39 h 57"/>
                  <a:gd name="T16" fmla="*/ 10 w 82"/>
                  <a:gd name="T17" fmla="*/ 39 h 57"/>
                  <a:gd name="T18" fmla="*/ 0 w 82"/>
                  <a:gd name="T19" fmla="*/ 81 h 57"/>
                  <a:gd name="T20" fmla="*/ 0 w 82"/>
                  <a:gd name="T21" fmla="*/ 99 h 57"/>
                  <a:gd name="T22" fmla="*/ 56 w 82"/>
                  <a:gd name="T23" fmla="*/ 140 h 57"/>
                  <a:gd name="T24" fmla="*/ 78 w 82"/>
                  <a:gd name="T25" fmla="*/ 140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2" h="57">
                    <a:moveTo>
                      <a:pt x="33" y="56"/>
                    </a:moveTo>
                    <a:lnTo>
                      <a:pt x="50" y="47"/>
                    </a:lnTo>
                    <a:lnTo>
                      <a:pt x="65" y="47"/>
                    </a:lnTo>
                    <a:lnTo>
                      <a:pt x="74" y="16"/>
                    </a:lnTo>
                    <a:lnTo>
                      <a:pt x="81" y="16"/>
                    </a:lnTo>
                    <a:lnTo>
                      <a:pt x="74" y="7"/>
                    </a:lnTo>
                    <a:lnTo>
                      <a:pt x="56" y="0"/>
                    </a:lnTo>
                    <a:lnTo>
                      <a:pt x="25" y="16"/>
                    </a:lnTo>
                    <a:lnTo>
                      <a:pt x="10" y="16"/>
                    </a:lnTo>
                    <a:lnTo>
                      <a:pt x="0" y="32"/>
                    </a:lnTo>
                    <a:lnTo>
                      <a:pt x="0" y="40"/>
                    </a:lnTo>
                    <a:lnTo>
                      <a:pt x="25" y="56"/>
                    </a:lnTo>
                    <a:lnTo>
                      <a:pt x="33" y="56"/>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510" name="Freeform 701"/>
              <p:cNvSpPr>
                <a:spLocks/>
              </p:cNvSpPr>
              <p:nvPr/>
            </p:nvSpPr>
            <p:spPr bwMode="auto">
              <a:xfrm>
                <a:off x="2926" y="2685"/>
                <a:ext cx="36" cy="26"/>
              </a:xfrm>
              <a:custGeom>
                <a:avLst/>
                <a:gdLst>
                  <a:gd name="T0" fmla="*/ 152 w 33"/>
                  <a:gd name="T1" fmla="*/ 8 h 25"/>
                  <a:gd name="T2" fmla="*/ 116 w 33"/>
                  <a:gd name="T3" fmla="*/ 8 h 25"/>
                  <a:gd name="T4" fmla="*/ 82 w 33"/>
                  <a:gd name="T5" fmla="*/ 46 h 25"/>
                  <a:gd name="T6" fmla="*/ 38 w 33"/>
                  <a:gd name="T7" fmla="*/ 46 h 25"/>
                  <a:gd name="T8" fmla="*/ 0 w 33"/>
                  <a:gd name="T9" fmla="*/ 46 h 25"/>
                  <a:gd name="T10" fmla="*/ 0 w 33"/>
                  <a:gd name="T11" fmla="*/ 33 h 25"/>
                  <a:gd name="T12" fmla="*/ 0 w 33"/>
                  <a:gd name="T13" fmla="*/ 8 h 25"/>
                  <a:gd name="T14" fmla="*/ 152 w 33"/>
                  <a:gd name="T15" fmla="*/ 0 h 25"/>
                  <a:gd name="T16" fmla="*/ 152 w 33"/>
                  <a:gd name="T17" fmla="*/ 8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25">
                    <a:moveTo>
                      <a:pt x="32" y="8"/>
                    </a:moveTo>
                    <a:lnTo>
                      <a:pt x="25" y="8"/>
                    </a:lnTo>
                    <a:lnTo>
                      <a:pt x="17" y="24"/>
                    </a:lnTo>
                    <a:lnTo>
                      <a:pt x="8" y="24"/>
                    </a:lnTo>
                    <a:lnTo>
                      <a:pt x="0" y="24"/>
                    </a:lnTo>
                    <a:lnTo>
                      <a:pt x="0" y="15"/>
                    </a:lnTo>
                    <a:lnTo>
                      <a:pt x="0" y="8"/>
                    </a:lnTo>
                    <a:lnTo>
                      <a:pt x="32" y="0"/>
                    </a:lnTo>
                    <a:lnTo>
                      <a:pt x="32" y="8"/>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511" name="Freeform 702"/>
              <p:cNvSpPr>
                <a:spLocks/>
              </p:cNvSpPr>
              <p:nvPr/>
            </p:nvSpPr>
            <p:spPr bwMode="auto">
              <a:xfrm>
                <a:off x="2926" y="2693"/>
                <a:ext cx="78" cy="75"/>
              </a:xfrm>
              <a:custGeom>
                <a:avLst/>
                <a:gdLst>
                  <a:gd name="T0" fmla="*/ 82 w 74"/>
                  <a:gd name="T1" fmla="*/ 0 h 73"/>
                  <a:gd name="T2" fmla="*/ 145 w 74"/>
                  <a:gd name="T3" fmla="*/ 16 h 73"/>
                  <a:gd name="T4" fmla="*/ 169 w 74"/>
                  <a:gd name="T5" fmla="*/ 16 h 73"/>
                  <a:gd name="T6" fmla="*/ 188 w 74"/>
                  <a:gd name="T7" fmla="*/ 43 h 73"/>
                  <a:gd name="T8" fmla="*/ 188 w 74"/>
                  <a:gd name="T9" fmla="*/ 50 h 73"/>
                  <a:gd name="T10" fmla="*/ 169 w 74"/>
                  <a:gd name="T11" fmla="*/ 50 h 73"/>
                  <a:gd name="T12" fmla="*/ 169 w 74"/>
                  <a:gd name="T13" fmla="*/ 43 h 73"/>
                  <a:gd name="T14" fmla="*/ 106 w 74"/>
                  <a:gd name="T15" fmla="*/ 16 h 73"/>
                  <a:gd name="T16" fmla="*/ 82 w 74"/>
                  <a:gd name="T17" fmla="*/ 43 h 73"/>
                  <a:gd name="T18" fmla="*/ 82 w 74"/>
                  <a:gd name="T19" fmla="*/ 16 h 73"/>
                  <a:gd name="T20" fmla="*/ 63 w 74"/>
                  <a:gd name="T21" fmla="*/ 43 h 73"/>
                  <a:gd name="T22" fmla="*/ 82 w 74"/>
                  <a:gd name="T23" fmla="*/ 50 h 73"/>
                  <a:gd name="T24" fmla="*/ 124 w 74"/>
                  <a:gd name="T25" fmla="*/ 93 h 73"/>
                  <a:gd name="T26" fmla="*/ 145 w 74"/>
                  <a:gd name="T27" fmla="*/ 107 h 73"/>
                  <a:gd name="T28" fmla="*/ 145 w 74"/>
                  <a:gd name="T29" fmla="*/ 116 h 73"/>
                  <a:gd name="T30" fmla="*/ 106 w 74"/>
                  <a:gd name="T31" fmla="*/ 93 h 73"/>
                  <a:gd name="T32" fmla="*/ 82 w 74"/>
                  <a:gd name="T33" fmla="*/ 93 h 73"/>
                  <a:gd name="T34" fmla="*/ 42 w 74"/>
                  <a:gd name="T35" fmla="*/ 63 h 73"/>
                  <a:gd name="T36" fmla="*/ 42 w 74"/>
                  <a:gd name="T37" fmla="*/ 43 h 73"/>
                  <a:gd name="T38" fmla="*/ 8 w 74"/>
                  <a:gd name="T39" fmla="*/ 43 h 73"/>
                  <a:gd name="T40" fmla="*/ 0 w 74"/>
                  <a:gd name="T41" fmla="*/ 50 h 73"/>
                  <a:gd name="T42" fmla="*/ 0 w 74"/>
                  <a:gd name="T43" fmla="*/ 16 h 73"/>
                  <a:gd name="T44" fmla="*/ 42 w 74"/>
                  <a:gd name="T45" fmla="*/ 16 h 73"/>
                  <a:gd name="T46" fmla="*/ 63 w 74"/>
                  <a:gd name="T47" fmla="*/ 0 h 73"/>
                  <a:gd name="T48" fmla="*/ 82 w 74"/>
                  <a:gd name="T49" fmla="*/ 0 h 7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4" h="73">
                    <a:moveTo>
                      <a:pt x="32" y="0"/>
                    </a:moveTo>
                    <a:lnTo>
                      <a:pt x="57" y="16"/>
                    </a:lnTo>
                    <a:lnTo>
                      <a:pt x="65" y="16"/>
                    </a:lnTo>
                    <a:lnTo>
                      <a:pt x="73" y="25"/>
                    </a:lnTo>
                    <a:lnTo>
                      <a:pt x="73" y="32"/>
                    </a:lnTo>
                    <a:lnTo>
                      <a:pt x="65" y="32"/>
                    </a:lnTo>
                    <a:lnTo>
                      <a:pt x="65" y="25"/>
                    </a:lnTo>
                    <a:lnTo>
                      <a:pt x="42" y="16"/>
                    </a:lnTo>
                    <a:lnTo>
                      <a:pt x="32" y="25"/>
                    </a:lnTo>
                    <a:lnTo>
                      <a:pt x="32" y="16"/>
                    </a:lnTo>
                    <a:lnTo>
                      <a:pt x="25" y="25"/>
                    </a:lnTo>
                    <a:lnTo>
                      <a:pt x="32" y="32"/>
                    </a:lnTo>
                    <a:lnTo>
                      <a:pt x="48" y="57"/>
                    </a:lnTo>
                    <a:lnTo>
                      <a:pt x="57" y="66"/>
                    </a:lnTo>
                    <a:lnTo>
                      <a:pt x="57" y="72"/>
                    </a:lnTo>
                    <a:lnTo>
                      <a:pt x="42" y="57"/>
                    </a:lnTo>
                    <a:lnTo>
                      <a:pt x="32" y="57"/>
                    </a:lnTo>
                    <a:lnTo>
                      <a:pt x="17" y="41"/>
                    </a:lnTo>
                    <a:lnTo>
                      <a:pt x="17" y="25"/>
                    </a:lnTo>
                    <a:lnTo>
                      <a:pt x="8" y="25"/>
                    </a:lnTo>
                    <a:lnTo>
                      <a:pt x="0" y="32"/>
                    </a:lnTo>
                    <a:lnTo>
                      <a:pt x="0" y="16"/>
                    </a:lnTo>
                    <a:lnTo>
                      <a:pt x="17" y="16"/>
                    </a:lnTo>
                    <a:lnTo>
                      <a:pt x="25" y="0"/>
                    </a:lnTo>
                    <a:lnTo>
                      <a:pt x="32" y="0"/>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512" name="Freeform 703"/>
              <p:cNvSpPr>
                <a:spLocks/>
              </p:cNvSpPr>
              <p:nvPr/>
            </p:nvSpPr>
            <p:spPr bwMode="auto">
              <a:xfrm>
                <a:off x="2987" y="2752"/>
                <a:ext cx="28" cy="26"/>
              </a:xfrm>
              <a:custGeom>
                <a:avLst/>
                <a:gdLst>
                  <a:gd name="T0" fmla="*/ 0 w 26"/>
                  <a:gd name="T1" fmla="*/ 33 h 25"/>
                  <a:gd name="T2" fmla="*/ 58 w 26"/>
                  <a:gd name="T3" fmla="*/ 46 h 25"/>
                  <a:gd name="T4" fmla="*/ 58 w 26"/>
                  <a:gd name="T5" fmla="*/ 33 h 25"/>
                  <a:gd name="T6" fmla="*/ 94 w 26"/>
                  <a:gd name="T7" fmla="*/ 33 h 25"/>
                  <a:gd name="T8" fmla="*/ 94 w 26"/>
                  <a:gd name="T9" fmla="*/ 9 h 25"/>
                  <a:gd name="T10" fmla="*/ 58 w 26"/>
                  <a:gd name="T11" fmla="*/ 0 h 25"/>
                  <a:gd name="T12" fmla="*/ 32 w 26"/>
                  <a:gd name="T13" fmla="*/ 0 h 25"/>
                  <a:gd name="T14" fmla="*/ 0 w 26"/>
                  <a:gd name="T15" fmla="*/ 9 h 25"/>
                  <a:gd name="T16" fmla="*/ 0 w 26"/>
                  <a:gd name="T17" fmla="*/ 33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 h="25">
                    <a:moveTo>
                      <a:pt x="0" y="15"/>
                    </a:moveTo>
                    <a:lnTo>
                      <a:pt x="16" y="24"/>
                    </a:lnTo>
                    <a:lnTo>
                      <a:pt x="16" y="15"/>
                    </a:lnTo>
                    <a:lnTo>
                      <a:pt x="25" y="15"/>
                    </a:lnTo>
                    <a:lnTo>
                      <a:pt x="25" y="9"/>
                    </a:lnTo>
                    <a:lnTo>
                      <a:pt x="16" y="0"/>
                    </a:lnTo>
                    <a:lnTo>
                      <a:pt x="8" y="0"/>
                    </a:lnTo>
                    <a:lnTo>
                      <a:pt x="0" y="9"/>
                    </a:lnTo>
                    <a:lnTo>
                      <a:pt x="0" y="15"/>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513" name="Freeform 704"/>
              <p:cNvSpPr>
                <a:spLocks/>
              </p:cNvSpPr>
              <p:nvPr/>
            </p:nvSpPr>
            <p:spPr bwMode="auto">
              <a:xfrm>
                <a:off x="2995" y="2700"/>
                <a:ext cx="62" cy="78"/>
              </a:xfrm>
              <a:custGeom>
                <a:avLst/>
                <a:gdLst>
                  <a:gd name="T0" fmla="*/ 30 w 58"/>
                  <a:gd name="T1" fmla="*/ 48 h 75"/>
                  <a:gd name="T2" fmla="*/ 30 w 58"/>
                  <a:gd name="T3" fmla="*/ 36 h 75"/>
                  <a:gd name="T4" fmla="*/ 0 w 58"/>
                  <a:gd name="T5" fmla="*/ 9 h 75"/>
                  <a:gd name="T6" fmla="*/ 53 w 58"/>
                  <a:gd name="T7" fmla="*/ 0 h 75"/>
                  <a:gd name="T8" fmla="*/ 103 w 58"/>
                  <a:gd name="T9" fmla="*/ 48 h 75"/>
                  <a:gd name="T10" fmla="*/ 159 w 58"/>
                  <a:gd name="T11" fmla="*/ 48 h 75"/>
                  <a:gd name="T12" fmla="*/ 159 w 58"/>
                  <a:gd name="T13" fmla="*/ 67 h 75"/>
                  <a:gd name="T14" fmla="*/ 159 w 58"/>
                  <a:gd name="T15" fmla="*/ 82 h 75"/>
                  <a:gd name="T16" fmla="*/ 188 w 58"/>
                  <a:gd name="T17" fmla="*/ 119 h 75"/>
                  <a:gd name="T18" fmla="*/ 159 w 58"/>
                  <a:gd name="T19" fmla="*/ 133 h 75"/>
                  <a:gd name="T20" fmla="*/ 103 w 58"/>
                  <a:gd name="T21" fmla="*/ 133 h 75"/>
                  <a:gd name="T22" fmla="*/ 78 w 58"/>
                  <a:gd name="T23" fmla="*/ 150 h 75"/>
                  <a:gd name="T24" fmla="*/ 53 w 58"/>
                  <a:gd name="T25" fmla="*/ 133 h 75"/>
                  <a:gd name="T26" fmla="*/ 53 w 58"/>
                  <a:gd name="T27" fmla="*/ 119 h 75"/>
                  <a:gd name="T28" fmla="*/ 30 w 58"/>
                  <a:gd name="T29" fmla="*/ 100 h 75"/>
                  <a:gd name="T30" fmla="*/ 30 w 58"/>
                  <a:gd name="T31" fmla="*/ 48 h 7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8" h="75">
                    <a:moveTo>
                      <a:pt x="8" y="25"/>
                    </a:moveTo>
                    <a:lnTo>
                      <a:pt x="8" y="18"/>
                    </a:lnTo>
                    <a:lnTo>
                      <a:pt x="0" y="9"/>
                    </a:lnTo>
                    <a:lnTo>
                      <a:pt x="17" y="0"/>
                    </a:lnTo>
                    <a:lnTo>
                      <a:pt x="32" y="25"/>
                    </a:lnTo>
                    <a:lnTo>
                      <a:pt x="48" y="25"/>
                    </a:lnTo>
                    <a:lnTo>
                      <a:pt x="48" y="34"/>
                    </a:lnTo>
                    <a:lnTo>
                      <a:pt x="48" y="40"/>
                    </a:lnTo>
                    <a:lnTo>
                      <a:pt x="57" y="59"/>
                    </a:lnTo>
                    <a:lnTo>
                      <a:pt x="48" y="65"/>
                    </a:lnTo>
                    <a:lnTo>
                      <a:pt x="32" y="65"/>
                    </a:lnTo>
                    <a:lnTo>
                      <a:pt x="23" y="74"/>
                    </a:lnTo>
                    <a:lnTo>
                      <a:pt x="17" y="65"/>
                    </a:lnTo>
                    <a:lnTo>
                      <a:pt x="17" y="59"/>
                    </a:lnTo>
                    <a:lnTo>
                      <a:pt x="8" y="50"/>
                    </a:lnTo>
                    <a:lnTo>
                      <a:pt x="8" y="25"/>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514" name="Freeform 705"/>
              <p:cNvSpPr>
                <a:spLocks/>
              </p:cNvSpPr>
              <p:nvPr/>
            </p:nvSpPr>
            <p:spPr bwMode="auto">
              <a:xfrm>
                <a:off x="3019" y="2767"/>
                <a:ext cx="38" cy="27"/>
              </a:xfrm>
              <a:custGeom>
                <a:avLst/>
                <a:gdLst>
                  <a:gd name="T0" fmla="*/ 39 w 35"/>
                  <a:gd name="T1" fmla="*/ 47 h 26"/>
                  <a:gd name="T2" fmla="*/ 0 w 35"/>
                  <a:gd name="T3" fmla="*/ 35 h 26"/>
                  <a:gd name="T4" fmla="*/ 0 w 35"/>
                  <a:gd name="T5" fmla="*/ 9 h 26"/>
                  <a:gd name="T6" fmla="*/ 39 w 35"/>
                  <a:gd name="T7" fmla="*/ 0 h 26"/>
                  <a:gd name="T8" fmla="*/ 107 w 35"/>
                  <a:gd name="T9" fmla="*/ 0 h 26"/>
                  <a:gd name="T10" fmla="*/ 149 w 35"/>
                  <a:gd name="T11" fmla="*/ 9 h 26"/>
                  <a:gd name="T12" fmla="*/ 149 w 35"/>
                  <a:gd name="T13" fmla="*/ 35 h 26"/>
                  <a:gd name="T14" fmla="*/ 39 w 35"/>
                  <a:gd name="T15" fmla="*/ 47 h 2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 h="26">
                    <a:moveTo>
                      <a:pt x="9" y="25"/>
                    </a:moveTo>
                    <a:lnTo>
                      <a:pt x="0" y="17"/>
                    </a:lnTo>
                    <a:lnTo>
                      <a:pt x="0" y="9"/>
                    </a:lnTo>
                    <a:lnTo>
                      <a:pt x="9" y="0"/>
                    </a:lnTo>
                    <a:lnTo>
                      <a:pt x="25" y="0"/>
                    </a:lnTo>
                    <a:lnTo>
                      <a:pt x="34" y="9"/>
                    </a:lnTo>
                    <a:lnTo>
                      <a:pt x="34" y="17"/>
                    </a:lnTo>
                    <a:lnTo>
                      <a:pt x="9" y="25"/>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515" name="Freeform 706"/>
              <p:cNvSpPr>
                <a:spLocks/>
              </p:cNvSpPr>
              <p:nvPr/>
            </p:nvSpPr>
            <p:spPr bwMode="auto">
              <a:xfrm>
                <a:off x="2953" y="2710"/>
                <a:ext cx="51" cy="52"/>
              </a:xfrm>
              <a:custGeom>
                <a:avLst/>
                <a:gdLst>
                  <a:gd name="T0" fmla="*/ 7 w 49"/>
                  <a:gd name="T1" fmla="*/ 16 h 51"/>
                  <a:gd name="T2" fmla="*/ 45 w 49"/>
                  <a:gd name="T3" fmla="*/ 59 h 51"/>
                  <a:gd name="T4" fmla="*/ 63 w 49"/>
                  <a:gd name="T5" fmla="*/ 68 h 51"/>
                  <a:gd name="T6" fmla="*/ 83 w 49"/>
                  <a:gd name="T7" fmla="*/ 59 h 51"/>
                  <a:gd name="T8" fmla="*/ 98 w 49"/>
                  <a:gd name="T9" fmla="*/ 59 h 51"/>
                  <a:gd name="T10" fmla="*/ 98 w 49"/>
                  <a:gd name="T11" fmla="*/ 16 h 51"/>
                  <a:gd name="T12" fmla="*/ 83 w 49"/>
                  <a:gd name="T13" fmla="*/ 16 h 51"/>
                  <a:gd name="T14" fmla="*/ 83 w 49"/>
                  <a:gd name="T15" fmla="*/ 9 h 51"/>
                  <a:gd name="T16" fmla="*/ 35 w 49"/>
                  <a:gd name="T17" fmla="*/ 0 h 51"/>
                  <a:gd name="T18" fmla="*/ 7 w 49"/>
                  <a:gd name="T19" fmla="*/ 9 h 51"/>
                  <a:gd name="T20" fmla="*/ 7 w 49"/>
                  <a:gd name="T21" fmla="*/ 0 h 51"/>
                  <a:gd name="T22" fmla="*/ 0 w 49"/>
                  <a:gd name="T23" fmla="*/ 9 h 51"/>
                  <a:gd name="T24" fmla="*/ 7 w 49"/>
                  <a:gd name="T25" fmla="*/ 16 h 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 h="51">
                    <a:moveTo>
                      <a:pt x="7" y="16"/>
                    </a:moveTo>
                    <a:lnTo>
                      <a:pt x="23" y="41"/>
                    </a:lnTo>
                    <a:lnTo>
                      <a:pt x="32" y="50"/>
                    </a:lnTo>
                    <a:lnTo>
                      <a:pt x="40" y="41"/>
                    </a:lnTo>
                    <a:lnTo>
                      <a:pt x="48" y="41"/>
                    </a:lnTo>
                    <a:lnTo>
                      <a:pt x="48" y="16"/>
                    </a:lnTo>
                    <a:lnTo>
                      <a:pt x="40" y="16"/>
                    </a:lnTo>
                    <a:lnTo>
                      <a:pt x="40" y="9"/>
                    </a:lnTo>
                    <a:lnTo>
                      <a:pt x="17" y="0"/>
                    </a:lnTo>
                    <a:lnTo>
                      <a:pt x="7" y="9"/>
                    </a:lnTo>
                    <a:lnTo>
                      <a:pt x="7" y="0"/>
                    </a:lnTo>
                    <a:lnTo>
                      <a:pt x="0" y="9"/>
                    </a:lnTo>
                    <a:lnTo>
                      <a:pt x="7" y="16"/>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516" name="Freeform 707"/>
              <p:cNvSpPr>
                <a:spLocks/>
              </p:cNvSpPr>
              <p:nvPr/>
            </p:nvSpPr>
            <p:spPr bwMode="auto">
              <a:xfrm>
                <a:off x="2901" y="2599"/>
                <a:ext cx="95" cy="53"/>
              </a:xfrm>
              <a:custGeom>
                <a:avLst/>
                <a:gdLst>
                  <a:gd name="T0" fmla="*/ 239 w 90"/>
                  <a:gd name="T1" fmla="*/ 65 h 51"/>
                  <a:gd name="T2" fmla="*/ 192 w 90"/>
                  <a:gd name="T3" fmla="*/ 35 h 51"/>
                  <a:gd name="T4" fmla="*/ 175 w 90"/>
                  <a:gd name="T5" fmla="*/ 35 h 51"/>
                  <a:gd name="T6" fmla="*/ 131 w 90"/>
                  <a:gd name="T7" fmla="*/ 9 h 51"/>
                  <a:gd name="T8" fmla="*/ 109 w 90"/>
                  <a:gd name="T9" fmla="*/ 0 h 51"/>
                  <a:gd name="T10" fmla="*/ 84 w 90"/>
                  <a:gd name="T11" fmla="*/ 0 h 51"/>
                  <a:gd name="T12" fmla="*/ 41 w 90"/>
                  <a:gd name="T13" fmla="*/ 9 h 51"/>
                  <a:gd name="T14" fmla="*/ 0 w 90"/>
                  <a:gd name="T15" fmla="*/ 35 h 51"/>
                  <a:gd name="T16" fmla="*/ 27 w 90"/>
                  <a:gd name="T17" fmla="*/ 65 h 51"/>
                  <a:gd name="T18" fmla="*/ 63 w 90"/>
                  <a:gd name="T19" fmla="*/ 99 h 51"/>
                  <a:gd name="T20" fmla="*/ 109 w 90"/>
                  <a:gd name="T21" fmla="*/ 99 h 51"/>
                  <a:gd name="T22" fmla="*/ 109 w 90"/>
                  <a:gd name="T23" fmla="*/ 85 h 51"/>
                  <a:gd name="T24" fmla="*/ 175 w 90"/>
                  <a:gd name="T25" fmla="*/ 99 h 51"/>
                  <a:gd name="T26" fmla="*/ 239 w 90"/>
                  <a:gd name="T27" fmla="*/ 65 h 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0" h="51">
                    <a:moveTo>
                      <a:pt x="89" y="34"/>
                    </a:moveTo>
                    <a:lnTo>
                      <a:pt x="72" y="17"/>
                    </a:lnTo>
                    <a:lnTo>
                      <a:pt x="66" y="17"/>
                    </a:lnTo>
                    <a:lnTo>
                      <a:pt x="49" y="9"/>
                    </a:lnTo>
                    <a:lnTo>
                      <a:pt x="41" y="0"/>
                    </a:lnTo>
                    <a:lnTo>
                      <a:pt x="32" y="0"/>
                    </a:lnTo>
                    <a:lnTo>
                      <a:pt x="16" y="9"/>
                    </a:lnTo>
                    <a:lnTo>
                      <a:pt x="0" y="17"/>
                    </a:lnTo>
                    <a:lnTo>
                      <a:pt x="9" y="34"/>
                    </a:lnTo>
                    <a:lnTo>
                      <a:pt x="24" y="50"/>
                    </a:lnTo>
                    <a:lnTo>
                      <a:pt x="41" y="50"/>
                    </a:lnTo>
                    <a:lnTo>
                      <a:pt x="41" y="42"/>
                    </a:lnTo>
                    <a:lnTo>
                      <a:pt x="66" y="50"/>
                    </a:lnTo>
                    <a:lnTo>
                      <a:pt x="89" y="34"/>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517" name="Freeform 708"/>
              <p:cNvSpPr>
                <a:spLocks/>
              </p:cNvSpPr>
              <p:nvPr/>
            </p:nvSpPr>
            <p:spPr bwMode="auto">
              <a:xfrm>
                <a:off x="2926" y="3071"/>
                <a:ext cx="138" cy="219"/>
              </a:xfrm>
              <a:custGeom>
                <a:avLst/>
                <a:gdLst>
                  <a:gd name="T0" fmla="*/ 47 w 130"/>
                  <a:gd name="T1" fmla="*/ 8 h 212"/>
                  <a:gd name="T2" fmla="*/ 47 w 130"/>
                  <a:gd name="T3" fmla="*/ 42 h 212"/>
                  <a:gd name="T4" fmla="*/ 92 w 130"/>
                  <a:gd name="T5" fmla="*/ 70 h 212"/>
                  <a:gd name="T6" fmla="*/ 75 w 130"/>
                  <a:gd name="T7" fmla="*/ 159 h 212"/>
                  <a:gd name="T8" fmla="*/ 0 w 130"/>
                  <a:gd name="T9" fmla="*/ 214 h 212"/>
                  <a:gd name="T10" fmla="*/ 0 w 130"/>
                  <a:gd name="T11" fmla="*/ 233 h 212"/>
                  <a:gd name="T12" fmla="*/ 8 w 130"/>
                  <a:gd name="T13" fmla="*/ 248 h 212"/>
                  <a:gd name="T14" fmla="*/ 8 w 130"/>
                  <a:gd name="T15" fmla="*/ 260 h 212"/>
                  <a:gd name="T16" fmla="*/ 75 w 130"/>
                  <a:gd name="T17" fmla="*/ 318 h 212"/>
                  <a:gd name="T18" fmla="*/ 8 w 130"/>
                  <a:gd name="T19" fmla="*/ 318 h 212"/>
                  <a:gd name="T20" fmla="*/ 8 w 130"/>
                  <a:gd name="T21" fmla="*/ 333 h 212"/>
                  <a:gd name="T22" fmla="*/ 47 w 130"/>
                  <a:gd name="T23" fmla="*/ 346 h 212"/>
                  <a:gd name="T24" fmla="*/ 75 w 130"/>
                  <a:gd name="T25" fmla="*/ 378 h 212"/>
                  <a:gd name="T26" fmla="*/ 189 w 130"/>
                  <a:gd name="T27" fmla="*/ 364 h 212"/>
                  <a:gd name="T28" fmla="*/ 213 w 130"/>
                  <a:gd name="T29" fmla="*/ 346 h 212"/>
                  <a:gd name="T30" fmla="*/ 189 w 130"/>
                  <a:gd name="T31" fmla="*/ 346 h 212"/>
                  <a:gd name="T32" fmla="*/ 256 w 130"/>
                  <a:gd name="T33" fmla="*/ 333 h 212"/>
                  <a:gd name="T34" fmla="*/ 311 w 130"/>
                  <a:gd name="T35" fmla="*/ 306 h 212"/>
                  <a:gd name="T36" fmla="*/ 330 w 130"/>
                  <a:gd name="T37" fmla="*/ 291 h 212"/>
                  <a:gd name="T38" fmla="*/ 358 w 130"/>
                  <a:gd name="T39" fmla="*/ 291 h 212"/>
                  <a:gd name="T40" fmla="*/ 311 w 130"/>
                  <a:gd name="T41" fmla="*/ 248 h 212"/>
                  <a:gd name="T42" fmla="*/ 358 w 130"/>
                  <a:gd name="T43" fmla="*/ 188 h 212"/>
                  <a:gd name="T44" fmla="*/ 375 w 130"/>
                  <a:gd name="T45" fmla="*/ 188 h 212"/>
                  <a:gd name="T46" fmla="*/ 375 w 130"/>
                  <a:gd name="T47" fmla="*/ 170 h 212"/>
                  <a:gd name="T48" fmla="*/ 375 w 130"/>
                  <a:gd name="T49" fmla="*/ 98 h 212"/>
                  <a:gd name="T50" fmla="*/ 92 w 130"/>
                  <a:gd name="T51" fmla="*/ 0 h 212"/>
                  <a:gd name="T52" fmla="*/ 47 w 130"/>
                  <a:gd name="T53" fmla="*/ 8 h 21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30" h="212">
                    <a:moveTo>
                      <a:pt x="17" y="8"/>
                    </a:moveTo>
                    <a:lnTo>
                      <a:pt x="17" y="24"/>
                    </a:lnTo>
                    <a:lnTo>
                      <a:pt x="32" y="40"/>
                    </a:lnTo>
                    <a:lnTo>
                      <a:pt x="25" y="89"/>
                    </a:lnTo>
                    <a:lnTo>
                      <a:pt x="0" y="120"/>
                    </a:lnTo>
                    <a:lnTo>
                      <a:pt x="0" y="130"/>
                    </a:lnTo>
                    <a:lnTo>
                      <a:pt x="8" y="137"/>
                    </a:lnTo>
                    <a:lnTo>
                      <a:pt x="8" y="145"/>
                    </a:lnTo>
                    <a:lnTo>
                      <a:pt x="25" y="177"/>
                    </a:lnTo>
                    <a:lnTo>
                      <a:pt x="8" y="177"/>
                    </a:lnTo>
                    <a:lnTo>
                      <a:pt x="8" y="186"/>
                    </a:lnTo>
                    <a:lnTo>
                      <a:pt x="17" y="193"/>
                    </a:lnTo>
                    <a:lnTo>
                      <a:pt x="25" y="211"/>
                    </a:lnTo>
                    <a:lnTo>
                      <a:pt x="65" y="202"/>
                    </a:lnTo>
                    <a:lnTo>
                      <a:pt x="73" y="193"/>
                    </a:lnTo>
                    <a:lnTo>
                      <a:pt x="65" y="193"/>
                    </a:lnTo>
                    <a:lnTo>
                      <a:pt x="88" y="186"/>
                    </a:lnTo>
                    <a:lnTo>
                      <a:pt x="106" y="170"/>
                    </a:lnTo>
                    <a:lnTo>
                      <a:pt x="113" y="162"/>
                    </a:lnTo>
                    <a:lnTo>
                      <a:pt x="122" y="162"/>
                    </a:lnTo>
                    <a:lnTo>
                      <a:pt x="106" y="137"/>
                    </a:lnTo>
                    <a:lnTo>
                      <a:pt x="122" y="105"/>
                    </a:lnTo>
                    <a:lnTo>
                      <a:pt x="129" y="105"/>
                    </a:lnTo>
                    <a:lnTo>
                      <a:pt x="129" y="96"/>
                    </a:lnTo>
                    <a:lnTo>
                      <a:pt x="129" y="55"/>
                    </a:lnTo>
                    <a:lnTo>
                      <a:pt x="32" y="0"/>
                    </a:lnTo>
                    <a:lnTo>
                      <a:pt x="17" y="8"/>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518" name="Freeform 709"/>
              <p:cNvSpPr>
                <a:spLocks/>
              </p:cNvSpPr>
              <p:nvPr/>
            </p:nvSpPr>
            <p:spPr bwMode="auto">
              <a:xfrm>
                <a:off x="2670" y="3185"/>
                <a:ext cx="104" cy="77"/>
              </a:xfrm>
              <a:custGeom>
                <a:avLst/>
                <a:gdLst>
                  <a:gd name="T0" fmla="*/ 0 w 98"/>
                  <a:gd name="T1" fmla="*/ 94 h 75"/>
                  <a:gd name="T2" fmla="*/ 6 w 98"/>
                  <a:gd name="T3" fmla="*/ 79 h 75"/>
                  <a:gd name="T4" fmla="*/ 67 w 98"/>
                  <a:gd name="T5" fmla="*/ 43 h 75"/>
                  <a:gd name="T6" fmla="*/ 116 w 98"/>
                  <a:gd name="T7" fmla="*/ 18 h 75"/>
                  <a:gd name="T8" fmla="*/ 163 w 98"/>
                  <a:gd name="T9" fmla="*/ 0 h 75"/>
                  <a:gd name="T10" fmla="*/ 212 w 98"/>
                  <a:gd name="T11" fmla="*/ 0 h 75"/>
                  <a:gd name="T12" fmla="*/ 212 w 98"/>
                  <a:gd name="T13" fmla="*/ 18 h 75"/>
                  <a:gd name="T14" fmla="*/ 256 w 98"/>
                  <a:gd name="T15" fmla="*/ 51 h 75"/>
                  <a:gd name="T16" fmla="*/ 287 w 98"/>
                  <a:gd name="T17" fmla="*/ 51 h 75"/>
                  <a:gd name="T18" fmla="*/ 287 w 98"/>
                  <a:gd name="T19" fmla="*/ 59 h 75"/>
                  <a:gd name="T20" fmla="*/ 233 w 98"/>
                  <a:gd name="T21" fmla="*/ 79 h 75"/>
                  <a:gd name="T22" fmla="*/ 184 w 98"/>
                  <a:gd name="T23" fmla="*/ 79 h 75"/>
                  <a:gd name="T24" fmla="*/ 90 w 98"/>
                  <a:gd name="T25" fmla="*/ 79 h 75"/>
                  <a:gd name="T26" fmla="*/ 90 w 98"/>
                  <a:gd name="T27" fmla="*/ 94 h 75"/>
                  <a:gd name="T28" fmla="*/ 90 w 98"/>
                  <a:gd name="T29" fmla="*/ 118 h 75"/>
                  <a:gd name="T30" fmla="*/ 67 w 98"/>
                  <a:gd name="T31" fmla="*/ 104 h 75"/>
                  <a:gd name="T32" fmla="*/ 6 w 98"/>
                  <a:gd name="T33" fmla="*/ 104 h 75"/>
                  <a:gd name="T34" fmla="*/ 0 w 98"/>
                  <a:gd name="T35" fmla="*/ 94 h 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8" h="75">
                    <a:moveTo>
                      <a:pt x="0" y="58"/>
                    </a:moveTo>
                    <a:lnTo>
                      <a:pt x="6" y="50"/>
                    </a:lnTo>
                    <a:lnTo>
                      <a:pt x="23" y="25"/>
                    </a:lnTo>
                    <a:lnTo>
                      <a:pt x="40" y="18"/>
                    </a:lnTo>
                    <a:lnTo>
                      <a:pt x="56" y="0"/>
                    </a:lnTo>
                    <a:lnTo>
                      <a:pt x="72" y="0"/>
                    </a:lnTo>
                    <a:lnTo>
                      <a:pt x="72" y="18"/>
                    </a:lnTo>
                    <a:lnTo>
                      <a:pt x="88" y="33"/>
                    </a:lnTo>
                    <a:lnTo>
                      <a:pt x="97" y="33"/>
                    </a:lnTo>
                    <a:lnTo>
                      <a:pt x="97" y="40"/>
                    </a:lnTo>
                    <a:lnTo>
                      <a:pt x="80" y="50"/>
                    </a:lnTo>
                    <a:lnTo>
                      <a:pt x="63" y="50"/>
                    </a:lnTo>
                    <a:lnTo>
                      <a:pt x="31" y="50"/>
                    </a:lnTo>
                    <a:lnTo>
                      <a:pt x="31" y="58"/>
                    </a:lnTo>
                    <a:lnTo>
                      <a:pt x="31" y="74"/>
                    </a:lnTo>
                    <a:lnTo>
                      <a:pt x="23" y="65"/>
                    </a:lnTo>
                    <a:lnTo>
                      <a:pt x="6" y="65"/>
                    </a:lnTo>
                    <a:lnTo>
                      <a:pt x="0" y="58"/>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519" name="Freeform 710"/>
              <p:cNvSpPr>
                <a:spLocks/>
              </p:cNvSpPr>
              <p:nvPr/>
            </p:nvSpPr>
            <p:spPr bwMode="auto">
              <a:xfrm>
                <a:off x="2755" y="3220"/>
                <a:ext cx="35" cy="84"/>
              </a:xfrm>
              <a:custGeom>
                <a:avLst/>
                <a:gdLst>
                  <a:gd name="T0" fmla="*/ 46 w 33"/>
                  <a:gd name="T1" fmla="*/ 7 h 82"/>
                  <a:gd name="T2" fmla="*/ 0 w 33"/>
                  <a:gd name="T3" fmla="*/ 17 h 82"/>
                  <a:gd name="T4" fmla="*/ 0 w 33"/>
                  <a:gd name="T5" fmla="*/ 43 h 82"/>
                  <a:gd name="T6" fmla="*/ 8 w 33"/>
                  <a:gd name="T7" fmla="*/ 50 h 82"/>
                  <a:gd name="T8" fmla="*/ 8 w 33"/>
                  <a:gd name="T9" fmla="*/ 70 h 82"/>
                  <a:gd name="T10" fmla="*/ 8 w 33"/>
                  <a:gd name="T11" fmla="*/ 124 h 82"/>
                  <a:gd name="T12" fmla="*/ 66 w 33"/>
                  <a:gd name="T13" fmla="*/ 124 h 82"/>
                  <a:gd name="T14" fmla="*/ 66 w 33"/>
                  <a:gd name="T15" fmla="*/ 88 h 82"/>
                  <a:gd name="T16" fmla="*/ 91 w 33"/>
                  <a:gd name="T17" fmla="*/ 43 h 82"/>
                  <a:gd name="T18" fmla="*/ 91 w 33"/>
                  <a:gd name="T19" fmla="*/ 7 h 82"/>
                  <a:gd name="T20" fmla="*/ 66 w 33"/>
                  <a:gd name="T21" fmla="*/ 0 h 82"/>
                  <a:gd name="T22" fmla="*/ 46 w 33"/>
                  <a:gd name="T23" fmla="*/ 0 h 82"/>
                  <a:gd name="T24" fmla="*/ 46 w 33"/>
                  <a:gd name="T25" fmla="*/ 7 h 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 h="82">
                    <a:moveTo>
                      <a:pt x="17" y="7"/>
                    </a:moveTo>
                    <a:lnTo>
                      <a:pt x="0" y="17"/>
                    </a:lnTo>
                    <a:lnTo>
                      <a:pt x="0" y="25"/>
                    </a:lnTo>
                    <a:lnTo>
                      <a:pt x="8" y="32"/>
                    </a:lnTo>
                    <a:lnTo>
                      <a:pt x="8" y="48"/>
                    </a:lnTo>
                    <a:lnTo>
                      <a:pt x="8" y="81"/>
                    </a:lnTo>
                    <a:lnTo>
                      <a:pt x="23" y="81"/>
                    </a:lnTo>
                    <a:lnTo>
                      <a:pt x="23" y="57"/>
                    </a:lnTo>
                    <a:lnTo>
                      <a:pt x="32" y="25"/>
                    </a:lnTo>
                    <a:lnTo>
                      <a:pt x="32" y="7"/>
                    </a:lnTo>
                    <a:lnTo>
                      <a:pt x="23" y="0"/>
                    </a:lnTo>
                    <a:lnTo>
                      <a:pt x="17" y="0"/>
                    </a:lnTo>
                    <a:lnTo>
                      <a:pt x="17" y="7"/>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520" name="Freeform 711"/>
              <p:cNvSpPr>
                <a:spLocks/>
              </p:cNvSpPr>
              <p:nvPr/>
            </p:nvSpPr>
            <p:spPr bwMode="auto">
              <a:xfrm>
                <a:off x="3096" y="2651"/>
                <a:ext cx="57" cy="65"/>
              </a:xfrm>
              <a:custGeom>
                <a:avLst/>
                <a:gdLst>
                  <a:gd name="T0" fmla="*/ 136 w 53"/>
                  <a:gd name="T1" fmla="*/ 177 h 60"/>
                  <a:gd name="T2" fmla="*/ 197 w 53"/>
                  <a:gd name="T3" fmla="*/ 166 h 60"/>
                  <a:gd name="T4" fmla="*/ 163 w 53"/>
                  <a:gd name="T5" fmla="*/ 81 h 60"/>
                  <a:gd name="T6" fmla="*/ 169 w 53"/>
                  <a:gd name="T7" fmla="*/ 5 h 60"/>
                  <a:gd name="T8" fmla="*/ 66 w 53"/>
                  <a:gd name="T9" fmla="*/ 0 h 60"/>
                  <a:gd name="T10" fmla="*/ 0 w 53"/>
                  <a:gd name="T11" fmla="*/ 39 h 60"/>
                  <a:gd name="T12" fmla="*/ 43 w 53"/>
                  <a:gd name="T13" fmla="*/ 46 h 60"/>
                  <a:gd name="T14" fmla="*/ 95 w 53"/>
                  <a:gd name="T15" fmla="*/ 153 h 60"/>
                  <a:gd name="T16" fmla="*/ 98 w 53"/>
                  <a:gd name="T17" fmla="*/ 250 h 60"/>
                  <a:gd name="T18" fmla="*/ 136 w 53"/>
                  <a:gd name="T19" fmla="*/ 177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3" h="60">
                    <a:moveTo>
                      <a:pt x="36" y="41"/>
                    </a:moveTo>
                    <a:lnTo>
                      <a:pt x="53" y="39"/>
                    </a:lnTo>
                    <a:lnTo>
                      <a:pt x="44" y="18"/>
                    </a:lnTo>
                    <a:lnTo>
                      <a:pt x="45" y="5"/>
                    </a:lnTo>
                    <a:lnTo>
                      <a:pt x="18" y="0"/>
                    </a:lnTo>
                    <a:lnTo>
                      <a:pt x="0" y="9"/>
                    </a:lnTo>
                    <a:lnTo>
                      <a:pt x="12" y="11"/>
                    </a:lnTo>
                    <a:lnTo>
                      <a:pt x="26" y="36"/>
                    </a:lnTo>
                    <a:lnTo>
                      <a:pt x="27" y="60"/>
                    </a:lnTo>
                    <a:lnTo>
                      <a:pt x="36" y="41"/>
                    </a:lnTo>
                    <a:close/>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521" name="Freeform 712"/>
              <p:cNvSpPr>
                <a:spLocks/>
              </p:cNvSpPr>
              <p:nvPr/>
            </p:nvSpPr>
            <p:spPr bwMode="auto">
              <a:xfrm>
                <a:off x="1741" y="3323"/>
                <a:ext cx="534" cy="539"/>
              </a:xfrm>
              <a:custGeom>
                <a:avLst/>
                <a:gdLst>
                  <a:gd name="T0" fmla="*/ 776 w 505"/>
                  <a:gd name="T1" fmla="*/ 34 h 520"/>
                  <a:gd name="T2" fmla="*/ 715 w 505"/>
                  <a:gd name="T3" fmla="*/ 76 h 520"/>
                  <a:gd name="T4" fmla="*/ 644 w 505"/>
                  <a:gd name="T5" fmla="*/ 62 h 520"/>
                  <a:gd name="T6" fmla="*/ 603 w 505"/>
                  <a:gd name="T7" fmla="*/ 76 h 520"/>
                  <a:gd name="T8" fmla="*/ 513 w 505"/>
                  <a:gd name="T9" fmla="*/ 93 h 520"/>
                  <a:gd name="T10" fmla="*/ 491 w 505"/>
                  <a:gd name="T11" fmla="*/ 9 h 520"/>
                  <a:gd name="T12" fmla="*/ 466 w 505"/>
                  <a:gd name="T13" fmla="*/ 0 h 520"/>
                  <a:gd name="T14" fmla="*/ 384 w 505"/>
                  <a:gd name="T15" fmla="*/ 34 h 520"/>
                  <a:gd name="T16" fmla="*/ 338 w 505"/>
                  <a:gd name="T17" fmla="*/ 34 h 520"/>
                  <a:gd name="T18" fmla="*/ 357 w 505"/>
                  <a:gd name="T19" fmla="*/ 76 h 520"/>
                  <a:gd name="T20" fmla="*/ 271 w 505"/>
                  <a:gd name="T21" fmla="*/ 108 h 520"/>
                  <a:gd name="T22" fmla="*/ 226 w 505"/>
                  <a:gd name="T23" fmla="*/ 76 h 520"/>
                  <a:gd name="T24" fmla="*/ 135 w 505"/>
                  <a:gd name="T25" fmla="*/ 93 h 520"/>
                  <a:gd name="T26" fmla="*/ 135 w 505"/>
                  <a:gd name="T27" fmla="*/ 108 h 520"/>
                  <a:gd name="T28" fmla="*/ 135 w 505"/>
                  <a:gd name="T29" fmla="*/ 217 h 520"/>
                  <a:gd name="T30" fmla="*/ 0 w 505"/>
                  <a:gd name="T31" fmla="*/ 308 h 520"/>
                  <a:gd name="T32" fmla="*/ 67 w 505"/>
                  <a:gd name="T33" fmla="*/ 374 h 520"/>
                  <a:gd name="T34" fmla="*/ 117 w 505"/>
                  <a:gd name="T35" fmla="*/ 387 h 520"/>
                  <a:gd name="T36" fmla="*/ 201 w 505"/>
                  <a:gd name="T37" fmla="*/ 387 h 520"/>
                  <a:gd name="T38" fmla="*/ 295 w 505"/>
                  <a:gd name="T39" fmla="*/ 356 h 520"/>
                  <a:gd name="T40" fmla="*/ 314 w 505"/>
                  <a:gd name="T41" fmla="*/ 418 h 520"/>
                  <a:gd name="T42" fmla="*/ 466 w 505"/>
                  <a:gd name="T43" fmla="*/ 480 h 520"/>
                  <a:gd name="T44" fmla="*/ 491 w 505"/>
                  <a:gd name="T45" fmla="*/ 524 h 520"/>
                  <a:gd name="T46" fmla="*/ 538 w 505"/>
                  <a:gd name="T47" fmla="*/ 539 h 520"/>
                  <a:gd name="T48" fmla="*/ 559 w 505"/>
                  <a:gd name="T49" fmla="*/ 619 h 520"/>
                  <a:gd name="T50" fmla="*/ 634 w 505"/>
                  <a:gd name="T51" fmla="*/ 683 h 520"/>
                  <a:gd name="T52" fmla="*/ 644 w 505"/>
                  <a:gd name="T53" fmla="*/ 713 h 520"/>
                  <a:gd name="T54" fmla="*/ 674 w 505"/>
                  <a:gd name="T55" fmla="*/ 760 h 520"/>
                  <a:gd name="T56" fmla="*/ 715 w 505"/>
                  <a:gd name="T57" fmla="*/ 805 h 520"/>
                  <a:gd name="T58" fmla="*/ 576 w 505"/>
                  <a:gd name="T59" fmla="*/ 896 h 520"/>
                  <a:gd name="T60" fmla="*/ 634 w 505"/>
                  <a:gd name="T61" fmla="*/ 911 h 520"/>
                  <a:gd name="T62" fmla="*/ 715 w 505"/>
                  <a:gd name="T63" fmla="*/ 944 h 520"/>
                  <a:gd name="T64" fmla="*/ 715 w 505"/>
                  <a:gd name="T65" fmla="*/ 989 h 520"/>
                  <a:gd name="T66" fmla="*/ 802 w 505"/>
                  <a:gd name="T67" fmla="*/ 923 h 520"/>
                  <a:gd name="T68" fmla="*/ 892 w 505"/>
                  <a:gd name="T69" fmla="*/ 835 h 520"/>
                  <a:gd name="T70" fmla="*/ 908 w 505"/>
                  <a:gd name="T71" fmla="*/ 741 h 520"/>
                  <a:gd name="T72" fmla="*/ 1027 w 505"/>
                  <a:gd name="T73" fmla="*/ 693 h 520"/>
                  <a:gd name="T74" fmla="*/ 1113 w 505"/>
                  <a:gd name="T75" fmla="*/ 683 h 520"/>
                  <a:gd name="T76" fmla="*/ 1154 w 505"/>
                  <a:gd name="T77" fmla="*/ 649 h 520"/>
                  <a:gd name="T78" fmla="*/ 1199 w 505"/>
                  <a:gd name="T79" fmla="*/ 571 h 520"/>
                  <a:gd name="T80" fmla="*/ 1220 w 505"/>
                  <a:gd name="T81" fmla="*/ 451 h 520"/>
                  <a:gd name="T82" fmla="*/ 1377 w 505"/>
                  <a:gd name="T83" fmla="*/ 308 h 520"/>
                  <a:gd name="T84" fmla="*/ 1289 w 505"/>
                  <a:gd name="T85" fmla="*/ 248 h 520"/>
                  <a:gd name="T86" fmla="*/ 1135 w 505"/>
                  <a:gd name="T87" fmla="*/ 202 h 520"/>
                  <a:gd name="T88" fmla="*/ 1027 w 505"/>
                  <a:gd name="T89" fmla="*/ 186 h 520"/>
                  <a:gd name="T90" fmla="*/ 1027 w 505"/>
                  <a:gd name="T91" fmla="*/ 154 h 520"/>
                  <a:gd name="T92" fmla="*/ 908 w 505"/>
                  <a:gd name="T93" fmla="*/ 141 h 520"/>
                  <a:gd name="T94" fmla="*/ 892 w 505"/>
                  <a:gd name="T95" fmla="*/ 124 h 520"/>
                  <a:gd name="T96" fmla="*/ 824 w 505"/>
                  <a:gd name="T97" fmla="*/ 124 h 520"/>
                  <a:gd name="T98" fmla="*/ 802 w 505"/>
                  <a:gd name="T99" fmla="*/ 141 h 520"/>
                  <a:gd name="T100" fmla="*/ 802 w 505"/>
                  <a:gd name="T101" fmla="*/ 124 h 520"/>
                  <a:gd name="T102" fmla="*/ 848 w 505"/>
                  <a:gd name="T103" fmla="*/ 76 h 520"/>
                  <a:gd name="T104" fmla="*/ 802 w 505"/>
                  <a:gd name="T105" fmla="*/ 34 h 52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05" h="520">
                    <a:moveTo>
                      <a:pt x="293" y="16"/>
                    </a:moveTo>
                    <a:lnTo>
                      <a:pt x="285" y="16"/>
                    </a:lnTo>
                    <a:lnTo>
                      <a:pt x="270" y="34"/>
                    </a:lnTo>
                    <a:lnTo>
                      <a:pt x="261" y="40"/>
                    </a:lnTo>
                    <a:lnTo>
                      <a:pt x="253" y="34"/>
                    </a:lnTo>
                    <a:lnTo>
                      <a:pt x="236" y="34"/>
                    </a:lnTo>
                    <a:lnTo>
                      <a:pt x="230" y="40"/>
                    </a:lnTo>
                    <a:lnTo>
                      <a:pt x="220" y="40"/>
                    </a:lnTo>
                    <a:lnTo>
                      <a:pt x="196" y="49"/>
                    </a:lnTo>
                    <a:lnTo>
                      <a:pt x="188" y="49"/>
                    </a:lnTo>
                    <a:lnTo>
                      <a:pt x="180" y="34"/>
                    </a:lnTo>
                    <a:lnTo>
                      <a:pt x="180" y="9"/>
                    </a:lnTo>
                    <a:lnTo>
                      <a:pt x="180" y="0"/>
                    </a:lnTo>
                    <a:lnTo>
                      <a:pt x="171" y="0"/>
                    </a:lnTo>
                    <a:lnTo>
                      <a:pt x="164" y="9"/>
                    </a:lnTo>
                    <a:lnTo>
                      <a:pt x="140" y="16"/>
                    </a:lnTo>
                    <a:lnTo>
                      <a:pt x="115" y="9"/>
                    </a:lnTo>
                    <a:lnTo>
                      <a:pt x="124" y="16"/>
                    </a:lnTo>
                    <a:lnTo>
                      <a:pt x="124" y="34"/>
                    </a:lnTo>
                    <a:lnTo>
                      <a:pt x="131" y="40"/>
                    </a:lnTo>
                    <a:lnTo>
                      <a:pt x="108" y="57"/>
                    </a:lnTo>
                    <a:lnTo>
                      <a:pt x="99" y="57"/>
                    </a:lnTo>
                    <a:lnTo>
                      <a:pt x="91" y="49"/>
                    </a:lnTo>
                    <a:lnTo>
                      <a:pt x="83" y="40"/>
                    </a:lnTo>
                    <a:lnTo>
                      <a:pt x="49" y="40"/>
                    </a:lnTo>
                    <a:lnTo>
                      <a:pt x="49" y="49"/>
                    </a:lnTo>
                    <a:lnTo>
                      <a:pt x="59" y="57"/>
                    </a:lnTo>
                    <a:lnTo>
                      <a:pt x="49" y="57"/>
                    </a:lnTo>
                    <a:lnTo>
                      <a:pt x="59" y="81"/>
                    </a:lnTo>
                    <a:lnTo>
                      <a:pt x="49" y="114"/>
                    </a:lnTo>
                    <a:lnTo>
                      <a:pt x="18" y="130"/>
                    </a:lnTo>
                    <a:lnTo>
                      <a:pt x="0" y="162"/>
                    </a:lnTo>
                    <a:lnTo>
                      <a:pt x="9" y="187"/>
                    </a:lnTo>
                    <a:lnTo>
                      <a:pt x="25" y="196"/>
                    </a:lnTo>
                    <a:lnTo>
                      <a:pt x="43" y="187"/>
                    </a:lnTo>
                    <a:lnTo>
                      <a:pt x="43" y="202"/>
                    </a:lnTo>
                    <a:lnTo>
                      <a:pt x="59" y="202"/>
                    </a:lnTo>
                    <a:lnTo>
                      <a:pt x="74" y="202"/>
                    </a:lnTo>
                    <a:lnTo>
                      <a:pt x="91" y="187"/>
                    </a:lnTo>
                    <a:lnTo>
                      <a:pt x="108" y="187"/>
                    </a:lnTo>
                    <a:lnTo>
                      <a:pt x="108" y="211"/>
                    </a:lnTo>
                    <a:lnTo>
                      <a:pt x="115" y="219"/>
                    </a:lnTo>
                    <a:lnTo>
                      <a:pt x="164" y="236"/>
                    </a:lnTo>
                    <a:lnTo>
                      <a:pt x="171" y="251"/>
                    </a:lnTo>
                    <a:lnTo>
                      <a:pt x="171" y="259"/>
                    </a:lnTo>
                    <a:lnTo>
                      <a:pt x="180" y="276"/>
                    </a:lnTo>
                    <a:lnTo>
                      <a:pt x="196" y="276"/>
                    </a:lnTo>
                    <a:lnTo>
                      <a:pt x="196" y="283"/>
                    </a:lnTo>
                    <a:lnTo>
                      <a:pt x="205" y="299"/>
                    </a:lnTo>
                    <a:lnTo>
                      <a:pt x="205" y="324"/>
                    </a:lnTo>
                    <a:lnTo>
                      <a:pt x="205" y="348"/>
                    </a:lnTo>
                    <a:lnTo>
                      <a:pt x="230" y="358"/>
                    </a:lnTo>
                    <a:lnTo>
                      <a:pt x="236" y="358"/>
                    </a:lnTo>
                    <a:lnTo>
                      <a:pt x="236" y="373"/>
                    </a:lnTo>
                    <a:lnTo>
                      <a:pt x="253" y="382"/>
                    </a:lnTo>
                    <a:lnTo>
                      <a:pt x="245" y="398"/>
                    </a:lnTo>
                    <a:lnTo>
                      <a:pt x="253" y="398"/>
                    </a:lnTo>
                    <a:lnTo>
                      <a:pt x="261" y="422"/>
                    </a:lnTo>
                    <a:lnTo>
                      <a:pt x="245" y="429"/>
                    </a:lnTo>
                    <a:lnTo>
                      <a:pt x="211" y="470"/>
                    </a:lnTo>
                    <a:lnTo>
                      <a:pt x="220" y="470"/>
                    </a:lnTo>
                    <a:lnTo>
                      <a:pt x="230" y="478"/>
                    </a:lnTo>
                    <a:lnTo>
                      <a:pt x="236" y="478"/>
                    </a:lnTo>
                    <a:lnTo>
                      <a:pt x="261" y="495"/>
                    </a:lnTo>
                    <a:lnTo>
                      <a:pt x="270" y="501"/>
                    </a:lnTo>
                    <a:lnTo>
                      <a:pt x="261" y="519"/>
                    </a:lnTo>
                    <a:lnTo>
                      <a:pt x="277" y="501"/>
                    </a:lnTo>
                    <a:lnTo>
                      <a:pt x="293" y="485"/>
                    </a:lnTo>
                    <a:lnTo>
                      <a:pt x="310" y="453"/>
                    </a:lnTo>
                    <a:lnTo>
                      <a:pt x="326" y="438"/>
                    </a:lnTo>
                    <a:lnTo>
                      <a:pt x="326" y="405"/>
                    </a:lnTo>
                    <a:lnTo>
                      <a:pt x="333" y="389"/>
                    </a:lnTo>
                    <a:lnTo>
                      <a:pt x="350" y="382"/>
                    </a:lnTo>
                    <a:lnTo>
                      <a:pt x="375" y="364"/>
                    </a:lnTo>
                    <a:lnTo>
                      <a:pt x="407" y="364"/>
                    </a:lnTo>
                    <a:lnTo>
                      <a:pt x="407" y="358"/>
                    </a:lnTo>
                    <a:lnTo>
                      <a:pt x="423" y="348"/>
                    </a:lnTo>
                    <a:lnTo>
                      <a:pt x="423" y="341"/>
                    </a:lnTo>
                    <a:lnTo>
                      <a:pt x="439" y="316"/>
                    </a:lnTo>
                    <a:lnTo>
                      <a:pt x="439" y="299"/>
                    </a:lnTo>
                    <a:lnTo>
                      <a:pt x="447" y="292"/>
                    </a:lnTo>
                    <a:lnTo>
                      <a:pt x="447" y="236"/>
                    </a:lnTo>
                    <a:lnTo>
                      <a:pt x="488" y="187"/>
                    </a:lnTo>
                    <a:lnTo>
                      <a:pt x="504" y="162"/>
                    </a:lnTo>
                    <a:lnTo>
                      <a:pt x="497" y="130"/>
                    </a:lnTo>
                    <a:lnTo>
                      <a:pt x="472" y="130"/>
                    </a:lnTo>
                    <a:lnTo>
                      <a:pt x="432" y="97"/>
                    </a:lnTo>
                    <a:lnTo>
                      <a:pt x="416" y="106"/>
                    </a:lnTo>
                    <a:lnTo>
                      <a:pt x="392" y="97"/>
                    </a:lnTo>
                    <a:lnTo>
                      <a:pt x="375" y="97"/>
                    </a:lnTo>
                    <a:lnTo>
                      <a:pt x="375" y="90"/>
                    </a:lnTo>
                    <a:lnTo>
                      <a:pt x="375" y="81"/>
                    </a:lnTo>
                    <a:lnTo>
                      <a:pt x="367" y="81"/>
                    </a:lnTo>
                    <a:lnTo>
                      <a:pt x="333" y="74"/>
                    </a:lnTo>
                    <a:lnTo>
                      <a:pt x="326" y="81"/>
                    </a:lnTo>
                    <a:lnTo>
                      <a:pt x="326" y="65"/>
                    </a:lnTo>
                    <a:lnTo>
                      <a:pt x="317" y="65"/>
                    </a:lnTo>
                    <a:lnTo>
                      <a:pt x="302" y="65"/>
                    </a:lnTo>
                    <a:lnTo>
                      <a:pt x="302" y="81"/>
                    </a:lnTo>
                    <a:lnTo>
                      <a:pt x="293" y="74"/>
                    </a:lnTo>
                    <a:lnTo>
                      <a:pt x="285" y="81"/>
                    </a:lnTo>
                    <a:lnTo>
                      <a:pt x="293" y="65"/>
                    </a:lnTo>
                    <a:lnTo>
                      <a:pt x="310" y="49"/>
                    </a:lnTo>
                    <a:lnTo>
                      <a:pt x="310" y="40"/>
                    </a:lnTo>
                    <a:lnTo>
                      <a:pt x="302" y="40"/>
                    </a:lnTo>
                    <a:lnTo>
                      <a:pt x="293" y="16"/>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522" name="Freeform 713"/>
              <p:cNvSpPr>
                <a:spLocks/>
              </p:cNvSpPr>
              <p:nvPr/>
            </p:nvSpPr>
            <p:spPr bwMode="auto">
              <a:xfrm>
                <a:off x="2676" y="2599"/>
                <a:ext cx="173" cy="169"/>
              </a:xfrm>
              <a:custGeom>
                <a:avLst/>
                <a:gdLst>
                  <a:gd name="T0" fmla="*/ 287 w 163"/>
                  <a:gd name="T1" fmla="*/ 0 h 163"/>
                  <a:gd name="T2" fmla="*/ 240 w 163"/>
                  <a:gd name="T3" fmla="*/ 9 h 163"/>
                  <a:gd name="T4" fmla="*/ 240 w 163"/>
                  <a:gd name="T5" fmla="*/ 45 h 163"/>
                  <a:gd name="T6" fmla="*/ 192 w 163"/>
                  <a:gd name="T7" fmla="*/ 63 h 163"/>
                  <a:gd name="T8" fmla="*/ 167 w 163"/>
                  <a:gd name="T9" fmla="*/ 83 h 163"/>
                  <a:gd name="T10" fmla="*/ 145 w 163"/>
                  <a:gd name="T11" fmla="*/ 83 h 163"/>
                  <a:gd name="T12" fmla="*/ 123 w 163"/>
                  <a:gd name="T13" fmla="*/ 63 h 163"/>
                  <a:gd name="T14" fmla="*/ 97 w 163"/>
                  <a:gd name="T15" fmla="*/ 63 h 163"/>
                  <a:gd name="T16" fmla="*/ 123 w 163"/>
                  <a:gd name="T17" fmla="*/ 95 h 163"/>
                  <a:gd name="T18" fmla="*/ 75 w 163"/>
                  <a:gd name="T19" fmla="*/ 108 h 163"/>
                  <a:gd name="T20" fmla="*/ 75 w 163"/>
                  <a:gd name="T21" fmla="*/ 95 h 163"/>
                  <a:gd name="T22" fmla="*/ 0 w 163"/>
                  <a:gd name="T23" fmla="*/ 108 h 163"/>
                  <a:gd name="T24" fmla="*/ 0 w 163"/>
                  <a:gd name="T25" fmla="*/ 126 h 163"/>
                  <a:gd name="T26" fmla="*/ 97 w 163"/>
                  <a:gd name="T27" fmla="*/ 141 h 163"/>
                  <a:gd name="T28" fmla="*/ 145 w 163"/>
                  <a:gd name="T29" fmla="*/ 187 h 163"/>
                  <a:gd name="T30" fmla="*/ 145 w 163"/>
                  <a:gd name="T31" fmla="*/ 202 h 163"/>
                  <a:gd name="T32" fmla="*/ 123 w 163"/>
                  <a:gd name="T33" fmla="*/ 281 h 163"/>
                  <a:gd name="T34" fmla="*/ 167 w 163"/>
                  <a:gd name="T35" fmla="*/ 300 h 163"/>
                  <a:gd name="T36" fmla="*/ 287 w 163"/>
                  <a:gd name="T37" fmla="*/ 311 h 163"/>
                  <a:gd name="T38" fmla="*/ 287 w 163"/>
                  <a:gd name="T39" fmla="*/ 300 h 163"/>
                  <a:gd name="T40" fmla="*/ 332 w 163"/>
                  <a:gd name="T41" fmla="*/ 281 h 163"/>
                  <a:gd name="T42" fmla="*/ 411 w 163"/>
                  <a:gd name="T43" fmla="*/ 300 h 163"/>
                  <a:gd name="T44" fmla="*/ 429 w 163"/>
                  <a:gd name="T45" fmla="*/ 300 h 163"/>
                  <a:gd name="T46" fmla="*/ 455 w 163"/>
                  <a:gd name="T47" fmla="*/ 261 h 163"/>
                  <a:gd name="T48" fmla="*/ 429 w 163"/>
                  <a:gd name="T49" fmla="*/ 233 h 163"/>
                  <a:gd name="T50" fmla="*/ 429 w 163"/>
                  <a:gd name="T51" fmla="*/ 202 h 163"/>
                  <a:gd name="T52" fmla="*/ 429 w 163"/>
                  <a:gd name="T53" fmla="*/ 172 h 163"/>
                  <a:gd name="T54" fmla="*/ 411 w 163"/>
                  <a:gd name="T55" fmla="*/ 187 h 163"/>
                  <a:gd name="T56" fmla="*/ 411 w 163"/>
                  <a:gd name="T57" fmla="*/ 172 h 163"/>
                  <a:gd name="T58" fmla="*/ 429 w 163"/>
                  <a:gd name="T59" fmla="*/ 141 h 163"/>
                  <a:gd name="T60" fmla="*/ 455 w 163"/>
                  <a:gd name="T61" fmla="*/ 141 h 163"/>
                  <a:gd name="T62" fmla="*/ 473 w 163"/>
                  <a:gd name="T63" fmla="*/ 95 h 163"/>
                  <a:gd name="T64" fmla="*/ 411 w 163"/>
                  <a:gd name="T65" fmla="*/ 63 h 163"/>
                  <a:gd name="T66" fmla="*/ 387 w 163"/>
                  <a:gd name="T67" fmla="*/ 63 h 163"/>
                  <a:gd name="T68" fmla="*/ 352 w 163"/>
                  <a:gd name="T69" fmla="*/ 63 h 163"/>
                  <a:gd name="T70" fmla="*/ 352 w 163"/>
                  <a:gd name="T71" fmla="*/ 45 h 163"/>
                  <a:gd name="T72" fmla="*/ 332 w 163"/>
                  <a:gd name="T73" fmla="*/ 45 h 163"/>
                  <a:gd name="T74" fmla="*/ 332 w 163"/>
                  <a:gd name="T75" fmla="*/ 35 h 163"/>
                  <a:gd name="T76" fmla="*/ 287 w 163"/>
                  <a:gd name="T77" fmla="*/ 9 h 163"/>
                  <a:gd name="T78" fmla="*/ 287 w 163"/>
                  <a:gd name="T79" fmla="*/ 0 h 16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63" h="163">
                    <a:moveTo>
                      <a:pt x="97" y="0"/>
                    </a:moveTo>
                    <a:lnTo>
                      <a:pt x="82" y="9"/>
                    </a:lnTo>
                    <a:lnTo>
                      <a:pt x="82" y="25"/>
                    </a:lnTo>
                    <a:lnTo>
                      <a:pt x="66" y="34"/>
                    </a:lnTo>
                    <a:lnTo>
                      <a:pt x="57" y="42"/>
                    </a:lnTo>
                    <a:lnTo>
                      <a:pt x="50" y="42"/>
                    </a:lnTo>
                    <a:lnTo>
                      <a:pt x="42" y="34"/>
                    </a:lnTo>
                    <a:lnTo>
                      <a:pt x="34" y="34"/>
                    </a:lnTo>
                    <a:lnTo>
                      <a:pt x="42" y="50"/>
                    </a:lnTo>
                    <a:lnTo>
                      <a:pt x="25" y="57"/>
                    </a:lnTo>
                    <a:lnTo>
                      <a:pt x="25" y="50"/>
                    </a:lnTo>
                    <a:lnTo>
                      <a:pt x="0" y="57"/>
                    </a:lnTo>
                    <a:lnTo>
                      <a:pt x="0" y="66"/>
                    </a:lnTo>
                    <a:lnTo>
                      <a:pt x="34" y="74"/>
                    </a:lnTo>
                    <a:lnTo>
                      <a:pt x="50" y="97"/>
                    </a:lnTo>
                    <a:lnTo>
                      <a:pt x="50" y="106"/>
                    </a:lnTo>
                    <a:lnTo>
                      <a:pt x="42" y="147"/>
                    </a:lnTo>
                    <a:lnTo>
                      <a:pt x="57" y="156"/>
                    </a:lnTo>
                    <a:lnTo>
                      <a:pt x="97" y="162"/>
                    </a:lnTo>
                    <a:lnTo>
                      <a:pt x="97" y="156"/>
                    </a:lnTo>
                    <a:lnTo>
                      <a:pt x="115" y="147"/>
                    </a:lnTo>
                    <a:lnTo>
                      <a:pt x="139" y="156"/>
                    </a:lnTo>
                    <a:lnTo>
                      <a:pt x="147" y="156"/>
                    </a:lnTo>
                    <a:lnTo>
                      <a:pt x="156" y="137"/>
                    </a:lnTo>
                    <a:lnTo>
                      <a:pt x="147" y="122"/>
                    </a:lnTo>
                    <a:lnTo>
                      <a:pt x="147" y="106"/>
                    </a:lnTo>
                    <a:lnTo>
                      <a:pt x="147" y="90"/>
                    </a:lnTo>
                    <a:lnTo>
                      <a:pt x="139" y="97"/>
                    </a:lnTo>
                    <a:lnTo>
                      <a:pt x="139" y="90"/>
                    </a:lnTo>
                    <a:lnTo>
                      <a:pt x="147" y="74"/>
                    </a:lnTo>
                    <a:lnTo>
                      <a:pt x="156" y="74"/>
                    </a:lnTo>
                    <a:lnTo>
                      <a:pt x="162" y="50"/>
                    </a:lnTo>
                    <a:lnTo>
                      <a:pt x="139" y="34"/>
                    </a:lnTo>
                    <a:lnTo>
                      <a:pt x="131" y="34"/>
                    </a:lnTo>
                    <a:lnTo>
                      <a:pt x="122" y="34"/>
                    </a:lnTo>
                    <a:lnTo>
                      <a:pt x="122" y="25"/>
                    </a:lnTo>
                    <a:lnTo>
                      <a:pt x="115" y="25"/>
                    </a:lnTo>
                    <a:lnTo>
                      <a:pt x="115" y="17"/>
                    </a:lnTo>
                    <a:lnTo>
                      <a:pt x="97" y="9"/>
                    </a:lnTo>
                    <a:lnTo>
                      <a:pt x="97" y="0"/>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523" name="Freeform 714"/>
              <p:cNvSpPr>
                <a:spLocks/>
              </p:cNvSpPr>
              <p:nvPr/>
            </p:nvSpPr>
            <p:spPr bwMode="auto">
              <a:xfrm>
                <a:off x="4452" y="2836"/>
                <a:ext cx="48" cy="68"/>
              </a:xfrm>
              <a:custGeom>
                <a:avLst/>
                <a:gdLst>
                  <a:gd name="T0" fmla="*/ 0 w 44"/>
                  <a:gd name="T1" fmla="*/ 16 h 66"/>
                  <a:gd name="T2" fmla="*/ 116 w 44"/>
                  <a:gd name="T3" fmla="*/ 0 h 66"/>
                  <a:gd name="T4" fmla="*/ 161 w 44"/>
                  <a:gd name="T5" fmla="*/ 16 h 66"/>
                  <a:gd name="T6" fmla="*/ 206 w 44"/>
                  <a:gd name="T7" fmla="*/ 66 h 66"/>
                  <a:gd name="T8" fmla="*/ 161 w 44"/>
                  <a:gd name="T9" fmla="*/ 96 h 66"/>
                  <a:gd name="T10" fmla="*/ 0 w 44"/>
                  <a:gd name="T11" fmla="*/ 110 h 66"/>
                  <a:gd name="T12" fmla="*/ 0 w 44"/>
                  <a:gd name="T13" fmla="*/ 96 h 66"/>
                  <a:gd name="T14" fmla="*/ 0 w 44"/>
                  <a:gd name="T15" fmla="*/ 82 h 66"/>
                  <a:gd name="T16" fmla="*/ 0 w 44"/>
                  <a:gd name="T17" fmla="*/ 42 h 66"/>
                  <a:gd name="T18" fmla="*/ 0 w 44"/>
                  <a:gd name="T19" fmla="*/ 16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4" h="66">
                    <a:moveTo>
                      <a:pt x="0" y="16"/>
                    </a:moveTo>
                    <a:lnTo>
                      <a:pt x="25" y="0"/>
                    </a:lnTo>
                    <a:lnTo>
                      <a:pt x="34" y="16"/>
                    </a:lnTo>
                    <a:lnTo>
                      <a:pt x="43" y="40"/>
                    </a:lnTo>
                    <a:lnTo>
                      <a:pt x="34" y="56"/>
                    </a:lnTo>
                    <a:lnTo>
                      <a:pt x="0" y="65"/>
                    </a:lnTo>
                    <a:lnTo>
                      <a:pt x="0" y="56"/>
                    </a:lnTo>
                    <a:lnTo>
                      <a:pt x="0" y="48"/>
                    </a:lnTo>
                    <a:lnTo>
                      <a:pt x="0" y="24"/>
                    </a:lnTo>
                    <a:lnTo>
                      <a:pt x="0" y="16"/>
                    </a:lnTo>
                  </a:path>
                </a:pathLst>
              </a:custGeom>
              <a:solidFill>
                <a:srgbClr val="DDDDDD"/>
              </a:solidFill>
              <a:ln>
                <a:noFill/>
              </a:ln>
              <a:effectLst/>
              <a:extLst>
                <a:ext uri="{91240B29-F687-4F45-9708-019B960494DF}">
                  <a14:hiddenLine xmlns:a14="http://schemas.microsoft.com/office/drawing/2010/main" w="9525" cap="flat" cmpd="sng">
                    <a:solidFill>
                      <a:srgbClr val="EAEAEA"/>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grpSp>
        <p:sp>
          <p:nvSpPr>
            <p:cNvPr id="7227" name="Rectangle 715"/>
            <p:cNvSpPr>
              <a:spLocks noChangeArrowheads="1"/>
            </p:cNvSpPr>
            <p:nvPr/>
          </p:nvSpPr>
          <p:spPr bwMode="auto">
            <a:xfrm>
              <a:off x="1804" y="3498"/>
              <a:ext cx="175" cy="301"/>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400">
                <a:solidFill>
                  <a:schemeClr val="tx1"/>
                </a:solidFill>
                <a:cs typeface="Arial" pitchFamily="34" charset="0"/>
              </a:endParaRPr>
            </a:p>
          </p:txBody>
        </p:sp>
      </p:grpSp>
      <p:sp>
        <p:nvSpPr>
          <p:cNvPr id="7194" name="Rectangle 1088"/>
          <p:cNvSpPr>
            <a:spLocks noChangeArrowheads="1"/>
          </p:cNvSpPr>
          <p:nvPr/>
        </p:nvSpPr>
        <p:spPr bwMode="auto">
          <a:xfrm>
            <a:off x="424008" y="1269947"/>
            <a:ext cx="8291367" cy="433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pPr algn="ctr">
              <a:spcBef>
                <a:spcPts val="0"/>
              </a:spcBef>
            </a:pPr>
            <a:r>
              <a:rPr lang="en-GB" sz="2200" dirty="0" smtClean="0">
                <a:solidFill>
                  <a:srgbClr val="034694"/>
                </a:solidFill>
                <a:latin typeface="Arial" pitchFamily="34" charset="0"/>
                <a:cs typeface="Arial" pitchFamily="34" charset="0"/>
              </a:rPr>
              <a:t>Orders by regions and sectors in 2012/13</a:t>
            </a:r>
            <a:endParaRPr lang="en-GB" sz="2200" dirty="0">
              <a:solidFill>
                <a:srgbClr val="034694"/>
              </a:solidFill>
              <a:latin typeface="Arial" pitchFamily="34" charset="0"/>
              <a:cs typeface="Arial" pitchFamily="34" charset="0"/>
            </a:endParaRPr>
          </a:p>
        </p:txBody>
      </p:sp>
      <p:sp>
        <p:nvSpPr>
          <p:cNvPr id="357" name="Rectangle 9"/>
          <p:cNvSpPr txBox="1">
            <a:spLocks noChangeArrowheads="1"/>
          </p:cNvSpPr>
          <p:nvPr/>
        </p:nvSpPr>
        <p:spPr>
          <a:xfrm>
            <a:off x="438150" y="87777"/>
            <a:ext cx="8275638" cy="860425"/>
          </a:xfrm>
          <a:prstGeom prst="rect">
            <a:avLst/>
          </a:prstGeom>
          <a:noFill/>
        </p:spPr>
        <p:txBody>
          <a:bodyPr anchor="ctr" anchorCtr="0"/>
          <a:lstStyle>
            <a:lvl1pPr algn="l" rtl="0" eaLnBrk="1" fontAlgn="base" hangingPunct="1">
              <a:lnSpc>
                <a:spcPct val="90000"/>
              </a:lnSpc>
              <a:spcBef>
                <a:spcPct val="0"/>
              </a:spcBef>
              <a:spcAft>
                <a:spcPct val="0"/>
              </a:spcAft>
              <a:defRPr sz="2600">
                <a:solidFill>
                  <a:schemeClr val="accent1"/>
                </a:solidFill>
                <a:latin typeface="+mj-lt"/>
                <a:ea typeface="+mj-ea"/>
                <a:cs typeface="Arial" pitchFamily="34" charset="0"/>
              </a:defRPr>
            </a:lvl1pPr>
            <a:lvl2pPr algn="l" rtl="0" eaLnBrk="1" fontAlgn="base" hangingPunct="1">
              <a:lnSpc>
                <a:spcPct val="90000"/>
              </a:lnSpc>
              <a:spcBef>
                <a:spcPct val="0"/>
              </a:spcBef>
              <a:spcAft>
                <a:spcPct val="0"/>
              </a:spcAft>
              <a:defRPr sz="2800">
                <a:solidFill>
                  <a:schemeClr val="tx2"/>
                </a:solidFill>
                <a:latin typeface="Alstom" pitchFamily="2" charset="0"/>
              </a:defRPr>
            </a:lvl2pPr>
            <a:lvl3pPr algn="l" rtl="0" eaLnBrk="1" fontAlgn="base" hangingPunct="1">
              <a:lnSpc>
                <a:spcPct val="90000"/>
              </a:lnSpc>
              <a:spcBef>
                <a:spcPct val="0"/>
              </a:spcBef>
              <a:spcAft>
                <a:spcPct val="0"/>
              </a:spcAft>
              <a:defRPr sz="2800">
                <a:solidFill>
                  <a:schemeClr val="tx2"/>
                </a:solidFill>
                <a:latin typeface="Alstom" pitchFamily="2" charset="0"/>
              </a:defRPr>
            </a:lvl3pPr>
            <a:lvl4pPr algn="l" rtl="0" eaLnBrk="1" fontAlgn="base" hangingPunct="1">
              <a:lnSpc>
                <a:spcPct val="90000"/>
              </a:lnSpc>
              <a:spcBef>
                <a:spcPct val="0"/>
              </a:spcBef>
              <a:spcAft>
                <a:spcPct val="0"/>
              </a:spcAft>
              <a:defRPr sz="2800">
                <a:solidFill>
                  <a:schemeClr val="tx2"/>
                </a:solidFill>
                <a:latin typeface="Alstom" pitchFamily="2" charset="0"/>
              </a:defRPr>
            </a:lvl4pPr>
            <a:lvl5pPr algn="l" rtl="0" eaLnBrk="1" fontAlgn="base" hangingPunct="1">
              <a:lnSpc>
                <a:spcPct val="90000"/>
              </a:lnSpc>
              <a:spcBef>
                <a:spcPct val="0"/>
              </a:spcBef>
              <a:spcAft>
                <a:spcPct val="0"/>
              </a:spcAft>
              <a:defRPr sz="2800">
                <a:solidFill>
                  <a:schemeClr val="tx2"/>
                </a:solidFill>
                <a:latin typeface="Alstom" pitchFamily="2" charset="0"/>
              </a:defRPr>
            </a:lvl5pPr>
            <a:lvl6pPr marL="457200" algn="l" rtl="0" eaLnBrk="1" fontAlgn="base" hangingPunct="1">
              <a:lnSpc>
                <a:spcPct val="90000"/>
              </a:lnSpc>
              <a:spcBef>
                <a:spcPct val="0"/>
              </a:spcBef>
              <a:spcAft>
                <a:spcPct val="0"/>
              </a:spcAft>
              <a:defRPr sz="2800">
                <a:solidFill>
                  <a:schemeClr val="tx2"/>
                </a:solidFill>
                <a:latin typeface="Alstom" pitchFamily="2" charset="0"/>
              </a:defRPr>
            </a:lvl6pPr>
            <a:lvl7pPr marL="914400" algn="l" rtl="0" eaLnBrk="1" fontAlgn="base" hangingPunct="1">
              <a:lnSpc>
                <a:spcPct val="90000"/>
              </a:lnSpc>
              <a:spcBef>
                <a:spcPct val="0"/>
              </a:spcBef>
              <a:spcAft>
                <a:spcPct val="0"/>
              </a:spcAft>
              <a:defRPr sz="2800">
                <a:solidFill>
                  <a:schemeClr val="tx2"/>
                </a:solidFill>
                <a:latin typeface="Alstom" pitchFamily="2" charset="0"/>
              </a:defRPr>
            </a:lvl7pPr>
            <a:lvl8pPr marL="1371600" algn="l" rtl="0" eaLnBrk="1" fontAlgn="base" hangingPunct="1">
              <a:lnSpc>
                <a:spcPct val="90000"/>
              </a:lnSpc>
              <a:spcBef>
                <a:spcPct val="0"/>
              </a:spcBef>
              <a:spcAft>
                <a:spcPct val="0"/>
              </a:spcAft>
              <a:defRPr sz="2800">
                <a:solidFill>
                  <a:schemeClr val="tx2"/>
                </a:solidFill>
                <a:latin typeface="Alstom" pitchFamily="2" charset="0"/>
              </a:defRPr>
            </a:lvl8pPr>
            <a:lvl9pPr marL="1828800" algn="l" rtl="0" eaLnBrk="1" fontAlgn="base" hangingPunct="1">
              <a:lnSpc>
                <a:spcPct val="90000"/>
              </a:lnSpc>
              <a:spcBef>
                <a:spcPct val="0"/>
              </a:spcBef>
              <a:spcAft>
                <a:spcPct val="0"/>
              </a:spcAft>
              <a:defRPr sz="2800">
                <a:solidFill>
                  <a:schemeClr val="tx2"/>
                </a:solidFill>
                <a:latin typeface="Alstom" pitchFamily="2" charset="0"/>
              </a:defRPr>
            </a:lvl9pPr>
          </a:lstStyle>
          <a:p>
            <a:pPr>
              <a:lnSpc>
                <a:spcPct val="100000"/>
              </a:lnSpc>
            </a:pPr>
            <a:r>
              <a:rPr lang="fr-FR" dirty="0" smtClean="0">
                <a:solidFill>
                  <a:srgbClr val="034694"/>
                </a:solidFill>
                <a:latin typeface="Arial" pitchFamily="34" charset="0"/>
              </a:rPr>
              <a:t>Alstom</a:t>
            </a:r>
            <a:endParaRPr lang="en-GB" dirty="0" smtClean="0">
              <a:solidFill>
                <a:srgbClr val="034694"/>
              </a:solidFill>
              <a:latin typeface="Arial" pitchFamily="34" charset="0"/>
            </a:endParaRPr>
          </a:p>
          <a:p>
            <a:r>
              <a:rPr lang="en-GB" sz="1800" dirty="0">
                <a:solidFill>
                  <a:srgbClr val="034694"/>
                </a:solidFill>
              </a:rPr>
              <a:t>A global footprint</a:t>
            </a:r>
          </a:p>
        </p:txBody>
      </p:sp>
      <p:sp>
        <p:nvSpPr>
          <p:cNvPr id="7188" name="Text Box 365"/>
          <p:cNvSpPr txBox="1">
            <a:spLocks noChangeArrowheads="1"/>
          </p:cNvSpPr>
          <p:nvPr/>
        </p:nvSpPr>
        <p:spPr bwMode="auto">
          <a:xfrm>
            <a:off x="3772550" y="2559679"/>
            <a:ext cx="94769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rgbClr val="8C8C8C"/>
                </a:solidFill>
                <a:latin typeface="Alstom" pitchFamily="2" charset="0"/>
              </a:defRPr>
            </a:lvl1pPr>
            <a:lvl2pPr marL="742950" indent="-285750" eaLnBrk="0" hangingPunct="0">
              <a:defRPr sz="1000">
                <a:solidFill>
                  <a:srgbClr val="8C8C8C"/>
                </a:solidFill>
                <a:latin typeface="Alstom" pitchFamily="2" charset="0"/>
              </a:defRPr>
            </a:lvl2pPr>
            <a:lvl3pPr marL="1143000" indent="-228600" eaLnBrk="0" hangingPunct="0">
              <a:defRPr sz="1000">
                <a:solidFill>
                  <a:srgbClr val="8C8C8C"/>
                </a:solidFill>
                <a:latin typeface="Alstom" pitchFamily="2" charset="0"/>
              </a:defRPr>
            </a:lvl3pPr>
            <a:lvl4pPr marL="1600200" indent="-228600" eaLnBrk="0" hangingPunct="0">
              <a:defRPr sz="1000">
                <a:solidFill>
                  <a:srgbClr val="8C8C8C"/>
                </a:solidFill>
                <a:latin typeface="Alstom" pitchFamily="2" charset="0"/>
              </a:defRPr>
            </a:lvl4pPr>
            <a:lvl5pPr marL="2057400" indent="-228600" eaLnBrk="0" hangingPunct="0">
              <a:defRPr sz="1000">
                <a:solidFill>
                  <a:srgbClr val="8C8C8C"/>
                </a:solidFill>
                <a:latin typeface="Alstom" pitchFamily="2" charset="0"/>
              </a:defRPr>
            </a:lvl5pPr>
            <a:lvl6pPr marL="2514600" indent="-228600" eaLnBrk="0" fontAlgn="base" hangingPunct="0">
              <a:spcBef>
                <a:spcPct val="0"/>
              </a:spcBef>
              <a:spcAft>
                <a:spcPct val="0"/>
              </a:spcAft>
              <a:defRPr sz="1000">
                <a:solidFill>
                  <a:srgbClr val="8C8C8C"/>
                </a:solidFill>
                <a:latin typeface="Alstom" pitchFamily="2" charset="0"/>
              </a:defRPr>
            </a:lvl6pPr>
            <a:lvl7pPr marL="2971800" indent="-228600" eaLnBrk="0" fontAlgn="base" hangingPunct="0">
              <a:spcBef>
                <a:spcPct val="0"/>
              </a:spcBef>
              <a:spcAft>
                <a:spcPct val="0"/>
              </a:spcAft>
              <a:defRPr sz="1000">
                <a:solidFill>
                  <a:srgbClr val="8C8C8C"/>
                </a:solidFill>
                <a:latin typeface="Alstom" pitchFamily="2" charset="0"/>
              </a:defRPr>
            </a:lvl7pPr>
            <a:lvl8pPr marL="3429000" indent="-228600" eaLnBrk="0" fontAlgn="base" hangingPunct="0">
              <a:spcBef>
                <a:spcPct val="0"/>
              </a:spcBef>
              <a:spcAft>
                <a:spcPct val="0"/>
              </a:spcAft>
              <a:defRPr sz="1000">
                <a:solidFill>
                  <a:srgbClr val="8C8C8C"/>
                </a:solidFill>
                <a:latin typeface="Alstom" pitchFamily="2" charset="0"/>
              </a:defRPr>
            </a:lvl8pPr>
            <a:lvl9pPr marL="3886200" indent="-228600" eaLnBrk="0" fontAlgn="base" hangingPunct="0">
              <a:spcBef>
                <a:spcPct val="0"/>
              </a:spcBef>
              <a:spcAft>
                <a:spcPct val="0"/>
              </a:spcAft>
              <a:defRPr sz="1000">
                <a:solidFill>
                  <a:srgbClr val="8C8C8C"/>
                </a:solidFill>
                <a:latin typeface="Alstom" pitchFamily="2" charset="0"/>
              </a:defRPr>
            </a:lvl9pPr>
          </a:lstStyle>
          <a:p>
            <a:pPr algn="ctr" eaLnBrk="1" hangingPunct="1"/>
            <a:r>
              <a:rPr lang="en-GB" sz="1600" b="1" dirty="0" smtClean="0">
                <a:solidFill>
                  <a:srgbClr val="5F5F5F"/>
                </a:solidFill>
                <a:latin typeface="Arial" pitchFamily="34" charset="0"/>
                <a:cs typeface="Arial" pitchFamily="34" charset="0"/>
              </a:rPr>
              <a:t>Europe </a:t>
            </a:r>
          </a:p>
          <a:p>
            <a:pPr algn="ctr" eaLnBrk="1" hangingPunct="1"/>
            <a:r>
              <a:rPr lang="en-GB" sz="1600" b="1" dirty="0" smtClean="0">
                <a:solidFill>
                  <a:srgbClr val="5F5F5F"/>
                </a:solidFill>
                <a:latin typeface="Arial" pitchFamily="34" charset="0"/>
                <a:cs typeface="Arial" pitchFamily="34" charset="0"/>
              </a:rPr>
              <a:t>40%</a:t>
            </a:r>
            <a:endParaRPr lang="en-GB" sz="1600" b="1" dirty="0">
              <a:solidFill>
                <a:srgbClr val="5F5F5F"/>
              </a:solidFill>
              <a:latin typeface="Arial" pitchFamily="34" charset="0"/>
              <a:cs typeface="Arial" pitchFamily="34" charset="0"/>
            </a:endParaRPr>
          </a:p>
        </p:txBody>
      </p:sp>
      <p:sp>
        <p:nvSpPr>
          <p:cNvPr id="7187" name="Text Box 364"/>
          <p:cNvSpPr txBox="1">
            <a:spLocks noChangeArrowheads="1"/>
          </p:cNvSpPr>
          <p:nvPr/>
        </p:nvSpPr>
        <p:spPr bwMode="auto">
          <a:xfrm>
            <a:off x="707354" y="3202045"/>
            <a:ext cx="159088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rgbClr val="8C8C8C"/>
                </a:solidFill>
                <a:latin typeface="Alstom" pitchFamily="2" charset="0"/>
              </a:defRPr>
            </a:lvl1pPr>
            <a:lvl2pPr marL="742950" indent="-285750" eaLnBrk="0" hangingPunct="0">
              <a:defRPr sz="1000">
                <a:solidFill>
                  <a:srgbClr val="8C8C8C"/>
                </a:solidFill>
                <a:latin typeface="Alstom" pitchFamily="2" charset="0"/>
              </a:defRPr>
            </a:lvl2pPr>
            <a:lvl3pPr marL="1143000" indent="-228600" eaLnBrk="0" hangingPunct="0">
              <a:defRPr sz="1000">
                <a:solidFill>
                  <a:srgbClr val="8C8C8C"/>
                </a:solidFill>
                <a:latin typeface="Alstom" pitchFamily="2" charset="0"/>
              </a:defRPr>
            </a:lvl3pPr>
            <a:lvl4pPr marL="1600200" indent="-228600" eaLnBrk="0" hangingPunct="0">
              <a:defRPr sz="1000">
                <a:solidFill>
                  <a:srgbClr val="8C8C8C"/>
                </a:solidFill>
                <a:latin typeface="Alstom" pitchFamily="2" charset="0"/>
              </a:defRPr>
            </a:lvl4pPr>
            <a:lvl5pPr marL="2057400" indent="-228600" eaLnBrk="0" hangingPunct="0">
              <a:defRPr sz="1000">
                <a:solidFill>
                  <a:srgbClr val="8C8C8C"/>
                </a:solidFill>
                <a:latin typeface="Alstom" pitchFamily="2" charset="0"/>
              </a:defRPr>
            </a:lvl5pPr>
            <a:lvl6pPr marL="2514600" indent="-228600" eaLnBrk="0" fontAlgn="base" hangingPunct="0">
              <a:spcBef>
                <a:spcPct val="0"/>
              </a:spcBef>
              <a:spcAft>
                <a:spcPct val="0"/>
              </a:spcAft>
              <a:defRPr sz="1000">
                <a:solidFill>
                  <a:srgbClr val="8C8C8C"/>
                </a:solidFill>
                <a:latin typeface="Alstom" pitchFamily="2" charset="0"/>
              </a:defRPr>
            </a:lvl6pPr>
            <a:lvl7pPr marL="2971800" indent="-228600" eaLnBrk="0" fontAlgn="base" hangingPunct="0">
              <a:spcBef>
                <a:spcPct val="0"/>
              </a:spcBef>
              <a:spcAft>
                <a:spcPct val="0"/>
              </a:spcAft>
              <a:defRPr sz="1000">
                <a:solidFill>
                  <a:srgbClr val="8C8C8C"/>
                </a:solidFill>
                <a:latin typeface="Alstom" pitchFamily="2" charset="0"/>
              </a:defRPr>
            </a:lvl7pPr>
            <a:lvl8pPr marL="3429000" indent="-228600" eaLnBrk="0" fontAlgn="base" hangingPunct="0">
              <a:spcBef>
                <a:spcPct val="0"/>
              </a:spcBef>
              <a:spcAft>
                <a:spcPct val="0"/>
              </a:spcAft>
              <a:defRPr sz="1000">
                <a:solidFill>
                  <a:srgbClr val="8C8C8C"/>
                </a:solidFill>
                <a:latin typeface="Alstom" pitchFamily="2" charset="0"/>
              </a:defRPr>
            </a:lvl8pPr>
            <a:lvl9pPr marL="3886200" indent="-228600" eaLnBrk="0" fontAlgn="base" hangingPunct="0">
              <a:spcBef>
                <a:spcPct val="0"/>
              </a:spcBef>
              <a:spcAft>
                <a:spcPct val="0"/>
              </a:spcAft>
              <a:defRPr sz="1000">
                <a:solidFill>
                  <a:srgbClr val="8C8C8C"/>
                </a:solidFill>
                <a:latin typeface="Alstom" pitchFamily="2" charset="0"/>
              </a:defRPr>
            </a:lvl9pPr>
          </a:lstStyle>
          <a:p>
            <a:pPr algn="ctr" eaLnBrk="1" hangingPunct="1"/>
            <a:r>
              <a:rPr lang="en-GB" sz="1600" b="1" dirty="0" smtClean="0">
                <a:solidFill>
                  <a:srgbClr val="5F5F5F"/>
                </a:solidFill>
                <a:latin typeface="Arial" pitchFamily="34" charset="0"/>
                <a:cs typeface="Arial" pitchFamily="34" charset="0"/>
              </a:rPr>
              <a:t>North America</a:t>
            </a:r>
          </a:p>
          <a:p>
            <a:pPr algn="ctr" eaLnBrk="1" hangingPunct="1"/>
            <a:r>
              <a:rPr lang="en-GB" sz="1600" b="1" dirty="0" smtClean="0">
                <a:solidFill>
                  <a:srgbClr val="5F5F5F"/>
                </a:solidFill>
                <a:latin typeface="Arial" pitchFamily="34" charset="0"/>
                <a:cs typeface="Arial" pitchFamily="34" charset="0"/>
              </a:rPr>
              <a:t>14%</a:t>
            </a:r>
            <a:endParaRPr lang="en-GB" sz="1600" b="1" dirty="0">
              <a:solidFill>
                <a:srgbClr val="5F5F5F"/>
              </a:solidFill>
              <a:latin typeface="Arial" pitchFamily="34" charset="0"/>
              <a:cs typeface="Arial" pitchFamily="34" charset="0"/>
            </a:endParaRPr>
          </a:p>
        </p:txBody>
      </p:sp>
      <p:sp>
        <p:nvSpPr>
          <p:cNvPr id="7185" name="Text Box 362"/>
          <p:cNvSpPr txBox="1">
            <a:spLocks noChangeArrowheads="1"/>
          </p:cNvSpPr>
          <p:nvPr/>
        </p:nvSpPr>
        <p:spPr bwMode="auto">
          <a:xfrm>
            <a:off x="1729610" y="4848554"/>
            <a:ext cx="153477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rgbClr val="8C8C8C"/>
                </a:solidFill>
                <a:latin typeface="Alstom" pitchFamily="2" charset="0"/>
              </a:defRPr>
            </a:lvl1pPr>
            <a:lvl2pPr marL="742950" indent="-285750" eaLnBrk="0" hangingPunct="0">
              <a:defRPr sz="1000">
                <a:solidFill>
                  <a:srgbClr val="8C8C8C"/>
                </a:solidFill>
                <a:latin typeface="Alstom" pitchFamily="2" charset="0"/>
              </a:defRPr>
            </a:lvl2pPr>
            <a:lvl3pPr marL="1143000" indent="-228600" eaLnBrk="0" hangingPunct="0">
              <a:defRPr sz="1000">
                <a:solidFill>
                  <a:srgbClr val="8C8C8C"/>
                </a:solidFill>
                <a:latin typeface="Alstom" pitchFamily="2" charset="0"/>
              </a:defRPr>
            </a:lvl3pPr>
            <a:lvl4pPr marL="1600200" indent="-228600" eaLnBrk="0" hangingPunct="0">
              <a:defRPr sz="1000">
                <a:solidFill>
                  <a:srgbClr val="8C8C8C"/>
                </a:solidFill>
                <a:latin typeface="Alstom" pitchFamily="2" charset="0"/>
              </a:defRPr>
            </a:lvl4pPr>
            <a:lvl5pPr marL="2057400" indent="-228600" eaLnBrk="0" hangingPunct="0">
              <a:defRPr sz="1000">
                <a:solidFill>
                  <a:srgbClr val="8C8C8C"/>
                </a:solidFill>
                <a:latin typeface="Alstom" pitchFamily="2" charset="0"/>
              </a:defRPr>
            </a:lvl5pPr>
            <a:lvl6pPr marL="2514600" indent="-228600" eaLnBrk="0" fontAlgn="base" hangingPunct="0">
              <a:spcBef>
                <a:spcPct val="0"/>
              </a:spcBef>
              <a:spcAft>
                <a:spcPct val="0"/>
              </a:spcAft>
              <a:defRPr sz="1000">
                <a:solidFill>
                  <a:srgbClr val="8C8C8C"/>
                </a:solidFill>
                <a:latin typeface="Alstom" pitchFamily="2" charset="0"/>
              </a:defRPr>
            </a:lvl6pPr>
            <a:lvl7pPr marL="2971800" indent="-228600" eaLnBrk="0" fontAlgn="base" hangingPunct="0">
              <a:spcBef>
                <a:spcPct val="0"/>
              </a:spcBef>
              <a:spcAft>
                <a:spcPct val="0"/>
              </a:spcAft>
              <a:defRPr sz="1000">
                <a:solidFill>
                  <a:srgbClr val="8C8C8C"/>
                </a:solidFill>
                <a:latin typeface="Alstom" pitchFamily="2" charset="0"/>
              </a:defRPr>
            </a:lvl7pPr>
            <a:lvl8pPr marL="3429000" indent="-228600" eaLnBrk="0" fontAlgn="base" hangingPunct="0">
              <a:spcBef>
                <a:spcPct val="0"/>
              </a:spcBef>
              <a:spcAft>
                <a:spcPct val="0"/>
              </a:spcAft>
              <a:defRPr sz="1000">
                <a:solidFill>
                  <a:srgbClr val="8C8C8C"/>
                </a:solidFill>
                <a:latin typeface="Alstom" pitchFamily="2" charset="0"/>
              </a:defRPr>
            </a:lvl8pPr>
            <a:lvl9pPr marL="3886200" indent="-228600" eaLnBrk="0" fontAlgn="base" hangingPunct="0">
              <a:spcBef>
                <a:spcPct val="0"/>
              </a:spcBef>
              <a:spcAft>
                <a:spcPct val="0"/>
              </a:spcAft>
              <a:defRPr sz="1000">
                <a:solidFill>
                  <a:srgbClr val="8C8C8C"/>
                </a:solidFill>
                <a:latin typeface="Alstom" pitchFamily="2" charset="0"/>
              </a:defRPr>
            </a:lvl9pPr>
          </a:lstStyle>
          <a:p>
            <a:pPr algn="ctr" eaLnBrk="1" hangingPunct="1"/>
            <a:r>
              <a:rPr lang="en-GB" sz="1600" b="1" dirty="0" smtClean="0">
                <a:solidFill>
                  <a:srgbClr val="5F5F5F"/>
                </a:solidFill>
                <a:latin typeface="Arial" pitchFamily="34" charset="0"/>
                <a:cs typeface="Arial" pitchFamily="34" charset="0"/>
              </a:rPr>
              <a:t>Latin America</a:t>
            </a:r>
          </a:p>
          <a:p>
            <a:pPr algn="ctr" eaLnBrk="1" hangingPunct="1"/>
            <a:r>
              <a:rPr lang="en-GB" sz="1600" b="1" dirty="0" smtClean="0">
                <a:solidFill>
                  <a:srgbClr val="5F5F5F"/>
                </a:solidFill>
                <a:latin typeface="Arial" pitchFamily="34" charset="0"/>
                <a:cs typeface="Arial" pitchFamily="34" charset="0"/>
              </a:rPr>
              <a:t>10%</a:t>
            </a:r>
            <a:endParaRPr lang="en-GB" sz="1600" b="1" dirty="0">
              <a:solidFill>
                <a:srgbClr val="5F5F5F"/>
              </a:solidFill>
              <a:latin typeface="Arial" pitchFamily="34" charset="0"/>
              <a:cs typeface="Arial" pitchFamily="34" charset="0"/>
            </a:endParaRPr>
          </a:p>
        </p:txBody>
      </p:sp>
      <p:sp>
        <p:nvSpPr>
          <p:cNvPr id="7184" name="Text Box 361"/>
          <p:cNvSpPr txBox="1">
            <a:spLocks noChangeArrowheads="1"/>
          </p:cNvSpPr>
          <p:nvPr/>
        </p:nvSpPr>
        <p:spPr bwMode="auto">
          <a:xfrm>
            <a:off x="3505918" y="4484056"/>
            <a:ext cx="172862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rgbClr val="8C8C8C"/>
                </a:solidFill>
                <a:latin typeface="Alstom" pitchFamily="2" charset="0"/>
              </a:defRPr>
            </a:lvl1pPr>
            <a:lvl2pPr marL="742950" indent="-285750" eaLnBrk="0" hangingPunct="0">
              <a:defRPr sz="1000">
                <a:solidFill>
                  <a:srgbClr val="8C8C8C"/>
                </a:solidFill>
                <a:latin typeface="Alstom" pitchFamily="2" charset="0"/>
              </a:defRPr>
            </a:lvl2pPr>
            <a:lvl3pPr marL="1143000" indent="-228600" eaLnBrk="0" hangingPunct="0">
              <a:defRPr sz="1000">
                <a:solidFill>
                  <a:srgbClr val="8C8C8C"/>
                </a:solidFill>
                <a:latin typeface="Alstom" pitchFamily="2" charset="0"/>
              </a:defRPr>
            </a:lvl3pPr>
            <a:lvl4pPr marL="1600200" indent="-228600" eaLnBrk="0" hangingPunct="0">
              <a:defRPr sz="1000">
                <a:solidFill>
                  <a:srgbClr val="8C8C8C"/>
                </a:solidFill>
                <a:latin typeface="Alstom" pitchFamily="2" charset="0"/>
              </a:defRPr>
            </a:lvl4pPr>
            <a:lvl5pPr marL="2057400" indent="-228600" eaLnBrk="0" hangingPunct="0">
              <a:defRPr sz="1000">
                <a:solidFill>
                  <a:srgbClr val="8C8C8C"/>
                </a:solidFill>
                <a:latin typeface="Alstom" pitchFamily="2" charset="0"/>
              </a:defRPr>
            </a:lvl5pPr>
            <a:lvl6pPr marL="2514600" indent="-228600" eaLnBrk="0" fontAlgn="base" hangingPunct="0">
              <a:spcBef>
                <a:spcPct val="0"/>
              </a:spcBef>
              <a:spcAft>
                <a:spcPct val="0"/>
              </a:spcAft>
              <a:defRPr sz="1000">
                <a:solidFill>
                  <a:srgbClr val="8C8C8C"/>
                </a:solidFill>
                <a:latin typeface="Alstom" pitchFamily="2" charset="0"/>
              </a:defRPr>
            </a:lvl6pPr>
            <a:lvl7pPr marL="2971800" indent="-228600" eaLnBrk="0" fontAlgn="base" hangingPunct="0">
              <a:spcBef>
                <a:spcPct val="0"/>
              </a:spcBef>
              <a:spcAft>
                <a:spcPct val="0"/>
              </a:spcAft>
              <a:defRPr sz="1000">
                <a:solidFill>
                  <a:srgbClr val="8C8C8C"/>
                </a:solidFill>
                <a:latin typeface="Alstom" pitchFamily="2" charset="0"/>
              </a:defRPr>
            </a:lvl7pPr>
            <a:lvl8pPr marL="3429000" indent="-228600" eaLnBrk="0" fontAlgn="base" hangingPunct="0">
              <a:spcBef>
                <a:spcPct val="0"/>
              </a:spcBef>
              <a:spcAft>
                <a:spcPct val="0"/>
              </a:spcAft>
              <a:defRPr sz="1000">
                <a:solidFill>
                  <a:srgbClr val="8C8C8C"/>
                </a:solidFill>
                <a:latin typeface="Alstom" pitchFamily="2" charset="0"/>
              </a:defRPr>
            </a:lvl8pPr>
            <a:lvl9pPr marL="3886200" indent="-228600" eaLnBrk="0" fontAlgn="base" hangingPunct="0">
              <a:spcBef>
                <a:spcPct val="0"/>
              </a:spcBef>
              <a:spcAft>
                <a:spcPct val="0"/>
              </a:spcAft>
              <a:defRPr sz="1000">
                <a:solidFill>
                  <a:srgbClr val="8C8C8C"/>
                </a:solidFill>
                <a:latin typeface="Alstom" pitchFamily="2" charset="0"/>
              </a:defRPr>
            </a:lvl9pPr>
          </a:lstStyle>
          <a:p>
            <a:pPr algn="ctr" eaLnBrk="1" hangingPunct="1"/>
            <a:r>
              <a:rPr lang="en-GB" sz="1600" b="1" dirty="0" smtClean="0">
                <a:solidFill>
                  <a:srgbClr val="5F5F5F"/>
                </a:solidFill>
                <a:latin typeface="Arial" pitchFamily="34" charset="0"/>
                <a:cs typeface="Arial" pitchFamily="34" charset="0"/>
              </a:rPr>
              <a:t>Africa and</a:t>
            </a:r>
            <a:br>
              <a:rPr lang="en-GB" sz="1600" b="1" dirty="0" smtClean="0">
                <a:solidFill>
                  <a:srgbClr val="5F5F5F"/>
                </a:solidFill>
                <a:latin typeface="Arial" pitchFamily="34" charset="0"/>
                <a:cs typeface="Arial" pitchFamily="34" charset="0"/>
              </a:rPr>
            </a:br>
            <a:r>
              <a:rPr lang="en-GB" sz="1600" b="1" dirty="0" smtClean="0">
                <a:solidFill>
                  <a:srgbClr val="5F5F5F"/>
                </a:solidFill>
                <a:latin typeface="Arial" pitchFamily="34" charset="0"/>
                <a:cs typeface="Arial" pitchFamily="34" charset="0"/>
              </a:rPr>
              <a:t>Middle-East</a:t>
            </a:r>
          </a:p>
          <a:p>
            <a:pPr algn="ctr" eaLnBrk="1" hangingPunct="1"/>
            <a:r>
              <a:rPr lang="en-GB" sz="1600" b="1" dirty="0" smtClean="0">
                <a:solidFill>
                  <a:srgbClr val="5F5F5F"/>
                </a:solidFill>
                <a:latin typeface="Arial" pitchFamily="34" charset="0"/>
                <a:cs typeface="Arial" pitchFamily="34" charset="0"/>
              </a:rPr>
              <a:t>17%</a:t>
            </a:r>
            <a:endParaRPr lang="en-GB" sz="1600" b="1" dirty="0">
              <a:solidFill>
                <a:srgbClr val="5F5F5F"/>
              </a:solidFill>
              <a:latin typeface="Arial" pitchFamily="34" charset="0"/>
              <a:cs typeface="Arial" pitchFamily="34" charset="0"/>
            </a:endParaRPr>
          </a:p>
        </p:txBody>
      </p:sp>
      <p:sp>
        <p:nvSpPr>
          <p:cNvPr id="7186" name="Text Box 363"/>
          <p:cNvSpPr txBox="1">
            <a:spLocks noChangeArrowheads="1"/>
          </p:cNvSpPr>
          <p:nvPr/>
        </p:nvSpPr>
        <p:spPr bwMode="auto">
          <a:xfrm>
            <a:off x="5256581" y="3362175"/>
            <a:ext cx="197723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rgbClr val="8C8C8C"/>
                </a:solidFill>
                <a:latin typeface="Alstom" pitchFamily="2" charset="0"/>
              </a:defRPr>
            </a:lvl1pPr>
            <a:lvl2pPr marL="742950" indent="-285750" eaLnBrk="0" hangingPunct="0">
              <a:defRPr sz="1000">
                <a:solidFill>
                  <a:srgbClr val="8C8C8C"/>
                </a:solidFill>
                <a:latin typeface="Alstom" pitchFamily="2" charset="0"/>
              </a:defRPr>
            </a:lvl2pPr>
            <a:lvl3pPr marL="1143000" indent="-228600" eaLnBrk="0" hangingPunct="0">
              <a:defRPr sz="1000">
                <a:solidFill>
                  <a:srgbClr val="8C8C8C"/>
                </a:solidFill>
                <a:latin typeface="Alstom" pitchFamily="2" charset="0"/>
              </a:defRPr>
            </a:lvl3pPr>
            <a:lvl4pPr marL="1600200" indent="-228600" eaLnBrk="0" hangingPunct="0">
              <a:defRPr sz="1000">
                <a:solidFill>
                  <a:srgbClr val="8C8C8C"/>
                </a:solidFill>
                <a:latin typeface="Alstom" pitchFamily="2" charset="0"/>
              </a:defRPr>
            </a:lvl4pPr>
            <a:lvl5pPr marL="2057400" indent="-228600" eaLnBrk="0" hangingPunct="0">
              <a:defRPr sz="1000">
                <a:solidFill>
                  <a:srgbClr val="8C8C8C"/>
                </a:solidFill>
                <a:latin typeface="Alstom" pitchFamily="2" charset="0"/>
              </a:defRPr>
            </a:lvl5pPr>
            <a:lvl6pPr marL="2514600" indent="-228600" eaLnBrk="0" fontAlgn="base" hangingPunct="0">
              <a:spcBef>
                <a:spcPct val="0"/>
              </a:spcBef>
              <a:spcAft>
                <a:spcPct val="0"/>
              </a:spcAft>
              <a:defRPr sz="1000">
                <a:solidFill>
                  <a:srgbClr val="8C8C8C"/>
                </a:solidFill>
                <a:latin typeface="Alstom" pitchFamily="2" charset="0"/>
              </a:defRPr>
            </a:lvl6pPr>
            <a:lvl7pPr marL="2971800" indent="-228600" eaLnBrk="0" fontAlgn="base" hangingPunct="0">
              <a:spcBef>
                <a:spcPct val="0"/>
              </a:spcBef>
              <a:spcAft>
                <a:spcPct val="0"/>
              </a:spcAft>
              <a:defRPr sz="1000">
                <a:solidFill>
                  <a:srgbClr val="8C8C8C"/>
                </a:solidFill>
                <a:latin typeface="Alstom" pitchFamily="2" charset="0"/>
              </a:defRPr>
            </a:lvl7pPr>
            <a:lvl8pPr marL="3429000" indent="-228600" eaLnBrk="0" fontAlgn="base" hangingPunct="0">
              <a:spcBef>
                <a:spcPct val="0"/>
              </a:spcBef>
              <a:spcAft>
                <a:spcPct val="0"/>
              </a:spcAft>
              <a:defRPr sz="1000">
                <a:solidFill>
                  <a:srgbClr val="8C8C8C"/>
                </a:solidFill>
                <a:latin typeface="Alstom" pitchFamily="2" charset="0"/>
              </a:defRPr>
            </a:lvl8pPr>
            <a:lvl9pPr marL="3886200" indent="-228600" eaLnBrk="0" fontAlgn="base" hangingPunct="0">
              <a:spcBef>
                <a:spcPct val="0"/>
              </a:spcBef>
              <a:spcAft>
                <a:spcPct val="0"/>
              </a:spcAft>
              <a:defRPr sz="1000">
                <a:solidFill>
                  <a:srgbClr val="8C8C8C"/>
                </a:solidFill>
                <a:latin typeface="Alstom" pitchFamily="2" charset="0"/>
              </a:defRPr>
            </a:lvl9pPr>
          </a:lstStyle>
          <a:p>
            <a:pPr algn="ctr" eaLnBrk="1" hangingPunct="1"/>
            <a:r>
              <a:rPr lang="en-GB" sz="1600" b="1" dirty="0" smtClean="0">
                <a:solidFill>
                  <a:srgbClr val="5F5F5F"/>
                </a:solidFill>
                <a:latin typeface="Arial" pitchFamily="34" charset="0"/>
                <a:cs typeface="Arial" pitchFamily="34" charset="0"/>
              </a:rPr>
              <a:t>Asia and Pacific</a:t>
            </a:r>
          </a:p>
          <a:p>
            <a:pPr algn="ctr" eaLnBrk="1" hangingPunct="1"/>
            <a:r>
              <a:rPr lang="en-GB" sz="1600" b="1" dirty="0" smtClean="0">
                <a:solidFill>
                  <a:srgbClr val="5F5F5F"/>
                </a:solidFill>
                <a:latin typeface="Arial" pitchFamily="34" charset="0"/>
                <a:cs typeface="Arial" pitchFamily="34" charset="0"/>
              </a:rPr>
              <a:t>19%</a:t>
            </a:r>
            <a:endParaRPr lang="en-GB" sz="1600" b="1" dirty="0">
              <a:solidFill>
                <a:srgbClr val="5F5F5F"/>
              </a:solidFill>
              <a:latin typeface="Arial" pitchFamily="34" charset="0"/>
              <a:cs typeface="Arial" pitchFamily="34" charset="0"/>
            </a:endParaRPr>
          </a:p>
        </p:txBody>
      </p:sp>
      <p:grpSp>
        <p:nvGrpSpPr>
          <p:cNvPr id="7" name="Groupe 6"/>
          <p:cNvGrpSpPr/>
          <p:nvPr/>
        </p:nvGrpSpPr>
        <p:grpSpPr>
          <a:xfrm>
            <a:off x="7301496" y="4002928"/>
            <a:ext cx="1689577" cy="1706216"/>
            <a:chOff x="7221306" y="4155890"/>
            <a:chExt cx="1689577" cy="1706216"/>
          </a:xfrm>
        </p:grpSpPr>
        <p:sp>
          <p:nvSpPr>
            <p:cNvPr id="2" name="Arrondir un rectangle avec un coin du même côté 1"/>
            <p:cNvSpPr/>
            <p:nvPr/>
          </p:nvSpPr>
          <p:spPr>
            <a:xfrm>
              <a:off x="7221306" y="4155890"/>
              <a:ext cx="1689577" cy="340643"/>
            </a:xfrm>
            <a:prstGeom prst="round2SameRect">
              <a:avLst/>
            </a:prstGeom>
            <a:solidFill>
              <a:srgbClr val="005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Arial" pitchFamily="34" charset="0"/>
                  <a:cs typeface="Arial" pitchFamily="34" charset="0"/>
                </a:rPr>
                <a:t>Thermal Power</a:t>
              </a:r>
              <a:endParaRPr lang="en-GB" dirty="0">
                <a:solidFill>
                  <a:schemeClr val="bg1"/>
                </a:solidFill>
                <a:latin typeface="Arial" pitchFamily="34" charset="0"/>
                <a:cs typeface="Arial" pitchFamily="34" charset="0"/>
              </a:endParaRPr>
            </a:p>
          </p:txBody>
        </p:sp>
        <p:sp>
          <p:nvSpPr>
            <p:cNvPr id="339" name="Arrondir un rectangle avec un coin du même côté 338"/>
            <p:cNvSpPr/>
            <p:nvPr/>
          </p:nvSpPr>
          <p:spPr>
            <a:xfrm>
              <a:off x="7221306" y="4611081"/>
              <a:ext cx="1689577" cy="340643"/>
            </a:xfrm>
            <a:prstGeom prst="round2SameRect">
              <a:avLst/>
            </a:prstGeom>
            <a:solidFill>
              <a:srgbClr val="3C8C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mtClean="0">
                  <a:solidFill>
                    <a:schemeClr val="bg1"/>
                  </a:solidFill>
                  <a:latin typeface="Arial" pitchFamily="34" charset="0"/>
                  <a:cs typeface="Arial" pitchFamily="34" charset="0"/>
                </a:rPr>
                <a:t>Renewable Power</a:t>
              </a:r>
              <a:endParaRPr lang="en-GB">
                <a:solidFill>
                  <a:schemeClr val="bg1"/>
                </a:solidFill>
                <a:latin typeface="Arial" pitchFamily="34" charset="0"/>
                <a:cs typeface="Arial" pitchFamily="34" charset="0"/>
              </a:endParaRPr>
            </a:p>
          </p:txBody>
        </p:sp>
        <p:sp>
          <p:nvSpPr>
            <p:cNvPr id="340" name="Arrondir un rectangle avec un coin du même côté 339"/>
            <p:cNvSpPr/>
            <p:nvPr/>
          </p:nvSpPr>
          <p:spPr>
            <a:xfrm>
              <a:off x="7221306" y="5066272"/>
              <a:ext cx="1689577" cy="340643"/>
            </a:xfrm>
            <a:prstGeom prst="round2SameRect">
              <a:avLst/>
            </a:prstGeom>
            <a:solidFill>
              <a:srgbClr val="517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Arial" pitchFamily="34" charset="0"/>
                  <a:cs typeface="Arial" pitchFamily="34" charset="0"/>
                </a:rPr>
                <a:t>Grid</a:t>
              </a:r>
              <a:endParaRPr lang="en-GB" dirty="0">
                <a:solidFill>
                  <a:schemeClr val="bg1"/>
                </a:solidFill>
                <a:latin typeface="Arial" pitchFamily="34" charset="0"/>
                <a:cs typeface="Arial" pitchFamily="34" charset="0"/>
              </a:endParaRPr>
            </a:p>
          </p:txBody>
        </p:sp>
        <p:sp>
          <p:nvSpPr>
            <p:cNvPr id="341" name="Arrondir un rectangle avec un coin du même côté 340"/>
            <p:cNvSpPr/>
            <p:nvPr/>
          </p:nvSpPr>
          <p:spPr>
            <a:xfrm>
              <a:off x="7221306" y="5521463"/>
              <a:ext cx="1689577" cy="340643"/>
            </a:xfrm>
            <a:prstGeom prst="round2SameRect">
              <a:avLst/>
            </a:prstGeom>
            <a:solidFill>
              <a:srgbClr val="F1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mtClean="0">
                  <a:solidFill>
                    <a:schemeClr val="bg1"/>
                  </a:solidFill>
                  <a:latin typeface="Arial" pitchFamily="34" charset="0"/>
                  <a:cs typeface="Arial" pitchFamily="34" charset="0"/>
                </a:rPr>
                <a:t>Transport</a:t>
              </a:r>
              <a:endParaRPr lang="en-GB">
                <a:solidFill>
                  <a:schemeClr val="bg1"/>
                </a:solidFill>
                <a:latin typeface="Arial" pitchFamily="34" charset="0"/>
                <a:cs typeface="Arial" pitchFamily="34" charset="0"/>
              </a:endParaRPr>
            </a:p>
          </p:txBody>
        </p:sp>
      </p:grpSp>
      <p:graphicFrame>
        <p:nvGraphicFramePr>
          <p:cNvPr id="318" name="Graphique 317"/>
          <p:cNvGraphicFramePr>
            <a:graphicFrameLocks/>
          </p:cNvGraphicFramePr>
          <p:nvPr>
            <p:extLst>
              <p:ext uri="{D42A27DB-BD31-4B8C-83A1-F6EECF244321}">
                <p14:modId xmlns:p14="http://schemas.microsoft.com/office/powerpoint/2010/main" val="800047837"/>
              </p:ext>
            </p:extLst>
          </p:nvPr>
        </p:nvGraphicFramePr>
        <p:xfrm>
          <a:off x="3150275" y="3012931"/>
          <a:ext cx="2113646" cy="12681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19" name="Graphique 318"/>
          <p:cNvGraphicFramePr>
            <a:graphicFrameLocks/>
          </p:cNvGraphicFramePr>
          <p:nvPr>
            <p:extLst>
              <p:ext uri="{D42A27DB-BD31-4B8C-83A1-F6EECF244321}">
                <p14:modId xmlns:p14="http://schemas.microsoft.com/office/powerpoint/2010/main" val="4023206384"/>
              </p:ext>
            </p:extLst>
          </p:nvPr>
        </p:nvGraphicFramePr>
        <p:xfrm>
          <a:off x="1791656" y="5272377"/>
          <a:ext cx="1312224" cy="78733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20" name="Graphique 319"/>
          <p:cNvGraphicFramePr>
            <a:graphicFrameLocks/>
          </p:cNvGraphicFramePr>
          <p:nvPr>
            <p:extLst>
              <p:ext uri="{D42A27DB-BD31-4B8C-83A1-F6EECF244321}">
                <p14:modId xmlns:p14="http://schemas.microsoft.com/office/powerpoint/2010/main" val="3272593437"/>
              </p:ext>
            </p:extLst>
          </p:nvPr>
        </p:nvGraphicFramePr>
        <p:xfrm>
          <a:off x="3561858" y="5173087"/>
          <a:ext cx="1605638" cy="96338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21" name="Graphique 320"/>
          <p:cNvGraphicFramePr>
            <a:graphicFrameLocks/>
          </p:cNvGraphicFramePr>
          <p:nvPr>
            <p:extLst>
              <p:ext uri="{D42A27DB-BD31-4B8C-83A1-F6EECF244321}">
                <p14:modId xmlns:p14="http://schemas.microsoft.com/office/powerpoint/2010/main" val="2199374111"/>
              </p:ext>
            </p:extLst>
          </p:nvPr>
        </p:nvGraphicFramePr>
        <p:xfrm>
          <a:off x="734941" y="3658178"/>
          <a:ext cx="1495705" cy="89742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22" name="Graphique 321"/>
          <p:cNvGraphicFramePr>
            <a:graphicFrameLocks/>
          </p:cNvGraphicFramePr>
          <p:nvPr>
            <p:extLst>
              <p:ext uri="{D42A27DB-BD31-4B8C-83A1-F6EECF244321}">
                <p14:modId xmlns:p14="http://schemas.microsoft.com/office/powerpoint/2010/main" val="4031446635"/>
              </p:ext>
            </p:extLst>
          </p:nvPr>
        </p:nvGraphicFramePr>
        <p:xfrm>
          <a:off x="5326872" y="3803021"/>
          <a:ext cx="1748205" cy="1048923"/>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97821008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 y="2492264"/>
            <a:ext cx="4288829" cy="2577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3099" y="2499713"/>
            <a:ext cx="4260901" cy="255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5" name="Rectangle 1026"/>
          <p:cNvSpPr>
            <a:spLocks noChangeArrowheads="1"/>
          </p:cNvSpPr>
          <p:nvPr/>
        </p:nvSpPr>
        <p:spPr bwMode="auto">
          <a:xfrm>
            <a:off x="6072162" y="1268777"/>
            <a:ext cx="1882775" cy="430887"/>
          </a:xfrm>
          <a:prstGeom prst="rect">
            <a:avLst/>
          </a:prstGeom>
          <a:noFill/>
          <a:ln>
            <a:noFill/>
          </a:ln>
          <a:effectLst/>
          <a:extLst/>
        </p:spPr>
        <p:txBody>
          <a:bodyPr>
            <a:spAutoFit/>
          </a:bodyPr>
          <a:lstStyle/>
          <a:p>
            <a:pPr algn="ctr">
              <a:spcBef>
                <a:spcPts val="0"/>
              </a:spcBef>
              <a:spcAft>
                <a:spcPts val="0"/>
              </a:spcAft>
              <a:buClr>
                <a:srgbClr val="1B5CA5"/>
              </a:buClr>
              <a:buFont typeface="Arial" pitchFamily="34" charset="0"/>
              <a:buNone/>
            </a:pPr>
            <a:r>
              <a:rPr lang="en-GB" sz="2200" dirty="0" smtClean="0">
                <a:solidFill>
                  <a:srgbClr val="034694"/>
                </a:solidFill>
                <a:latin typeface="Arial" pitchFamily="34" charset="0"/>
                <a:cs typeface="Arial" pitchFamily="34" charset="0"/>
              </a:rPr>
              <a:t>By region</a:t>
            </a:r>
            <a:endParaRPr lang="en-GB" sz="2200" dirty="0">
              <a:solidFill>
                <a:srgbClr val="034694"/>
              </a:solidFill>
              <a:latin typeface="Arial" pitchFamily="34" charset="0"/>
              <a:cs typeface="Arial" pitchFamily="34" charset="0"/>
            </a:endParaRPr>
          </a:p>
        </p:txBody>
      </p:sp>
      <p:sp>
        <p:nvSpPr>
          <p:cNvPr id="8196" name="Rectangle 1027"/>
          <p:cNvSpPr>
            <a:spLocks noChangeArrowheads="1"/>
          </p:cNvSpPr>
          <p:nvPr/>
        </p:nvSpPr>
        <p:spPr bwMode="auto">
          <a:xfrm>
            <a:off x="1347260" y="1268777"/>
            <a:ext cx="1882775" cy="430887"/>
          </a:xfrm>
          <a:prstGeom prst="rect">
            <a:avLst/>
          </a:prstGeom>
          <a:noFill/>
          <a:ln>
            <a:noFill/>
          </a:ln>
          <a:effectLst/>
          <a:extLst/>
        </p:spPr>
        <p:txBody>
          <a:bodyPr>
            <a:spAutoFit/>
          </a:bodyPr>
          <a:lstStyle/>
          <a:p>
            <a:pPr algn="ctr">
              <a:spcBef>
                <a:spcPts val="0"/>
              </a:spcBef>
              <a:spcAft>
                <a:spcPts val="0"/>
              </a:spcAft>
              <a:buClr>
                <a:srgbClr val="1B5CA5"/>
              </a:buClr>
              <a:buFont typeface="Arial" pitchFamily="34" charset="0"/>
              <a:buNone/>
            </a:pPr>
            <a:r>
              <a:rPr lang="en-GB" sz="2200" dirty="0" smtClean="0">
                <a:solidFill>
                  <a:srgbClr val="034694"/>
                </a:solidFill>
                <a:latin typeface="Arial" pitchFamily="34" charset="0"/>
                <a:cs typeface="Arial" pitchFamily="34" charset="0"/>
              </a:rPr>
              <a:t>By sector</a:t>
            </a:r>
            <a:endParaRPr lang="en-GB" sz="2200" dirty="0">
              <a:solidFill>
                <a:srgbClr val="034694"/>
              </a:solidFill>
              <a:latin typeface="Arial" pitchFamily="34" charset="0"/>
              <a:cs typeface="Arial" pitchFamily="34" charset="0"/>
            </a:endParaRPr>
          </a:p>
        </p:txBody>
      </p:sp>
      <p:sp>
        <p:nvSpPr>
          <p:cNvPr id="8201" name="Rectangle 1061"/>
          <p:cNvSpPr>
            <a:spLocks noChangeArrowheads="1"/>
          </p:cNvSpPr>
          <p:nvPr/>
        </p:nvSpPr>
        <p:spPr bwMode="auto">
          <a:xfrm>
            <a:off x="4775993" y="1905683"/>
            <a:ext cx="1244797" cy="78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ts val="0"/>
              </a:spcBef>
              <a:buClr>
                <a:srgbClr val="FF0000"/>
              </a:buClr>
              <a:buSzPct val="75000"/>
              <a:buFont typeface="Arial Narrow" pitchFamily="34" charset="0"/>
              <a:buNone/>
              <a:tabLst>
                <a:tab pos="7524750" algn="r"/>
              </a:tabLst>
            </a:pPr>
            <a:r>
              <a:rPr lang="en-GB" b="1" dirty="0" smtClean="0">
                <a:solidFill>
                  <a:srgbClr val="5F5F5F"/>
                </a:solidFill>
                <a:latin typeface="Arial" pitchFamily="34" charset="0"/>
                <a:cs typeface="Arial" pitchFamily="34" charset="0"/>
              </a:rPr>
              <a:t>Africa and Middle-East</a:t>
            </a:r>
          </a:p>
          <a:p>
            <a:pPr>
              <a:spcBef>
                <a:spcPts val="0"/>
              </a:spcBef>
              <a:buClr>
                <a:srgbClr val="FF0000"/>
              </a:buClr>
              <a:buSzPct val="75000"/>
              <a:buFont typeface="Arial Narrow" pitchFamily="34" charset="0"/>
              <a:buNone/>
              <a:tabLst>
                <a:tab pos="7524750" algn="r"/>
              </a:tabLst>
            </a:pPr>
            <a:r>
              <a:rPr lang="en-GB" b="1" dirty="0" smtClean="0">
                <a:solidFill>
                  <a:srgbClr val="DE007E"/>
                </a:solidFill>
                <a:latin typeface="Arial" pitchFamily="34" charset="0"/>
                <a:cs typeface="Arial" pitchFamily="34" charset="0"/>
              </a:rPr>
              <a:t>3%</a:t>
            </a:r>
            <a:endParaRPr lang="en-GB" b="1" dirty="0">
              <a:solidFill>
                <a:srgbClr val="DE007E"/>
              </a:solidFill>
              <a:latin typeface="Arial" pitchFamily="34" charset="0"/>
              <a:cs typeface="Arial" pitchFamily="34" charset="0"/>
            </a:endParaRPr>
          </a:p>
        </p:txBody>
      </p:sp>
      <p:sp>
        <p:nvSpPr>
          <p:cNvPr id="8202" name="Rectangle 1062"/>
          <p:cNvSpPr>
            <a:spLocks noChangeArrowheads="1"/>
          </p:cNvSpPr>
          <p:nvPr/>
        </p:nvSpPr>
        <p:spPr bwMode="auto">
          <a:xfrm>
            <a:off x="7389811" y="2106613"/>
            <a:ext cx="1627188" cy="548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spcBef>
                <a:spcPts val="0"/>
              </a:spcBef>
              <a:buClr>
                <a:srgbClr val="FF0000"/>
              </a:buClr>
              <a:buSzPct val="75000"/>
              <a:tabLst>
                <a:tab pos="7524750" algn="r"/>
              </a:tabLst>
            </a:pPr>
            <a:r>
              <a:rPr lang="en-GB" b="1" dirty="0" smtClean="0">
                <a:solidFill>
                  <a:srgbClr val="5F5F5F"/>
                </a:solidFill>
                <a:latin typeface="Arial" pitchFamily="34" charset="0"/>
                <a:cs typeface="Arial" pitchFamily="34" charset="0"/>
              </a:rPr>
              <a:t>Asia and Pacific</a:t>
            </a:r>
          </a:p>
          <a:p>
            <a:pPr algn="r">
              <a:spcBef>
                <a:spcPts val="0"/>
              </a:spcBef>
              <a:buClr>
                <a:srgbClr val="FF0000"/>
              </a:buClr>
              <a:buSzPct val="75000"/>
              <a:tabLst>
                <a:tab pos="7524750" algn="r"/>
              </a:tabLst>
            </a:pPr>
            <a:r>
              <a:rPr lang="en-GB" b="1" dirty="0" smtClean="0">
                <a:solidFill>
                  <a:srgbClr val="DE007E"/>
                </a:solidFill>
                <a:latin typeface="Arial" pitchFamily="34" charset="0"/>
                <a:cs typeface="Arial" pitchFamily="34" charset="0"/>
              </a:rPr>
              <a:t>20%</a:t>
            </a:r>
            <a:endParaRPr lang="en-GB" b="1" dirty="0">
              <a:solidFill>
                <a:srgbClr val="DE007E"/>
              </a:solidFill>
              <a:latin typeface="Arial" pitchFamily="34" charset="0"/>
              <a:cs typeface="Arial" pitchFamily="34" charset="0"/>
            </a:endParaRPr>
          </a:p>
        </p:txBody>
      </p:sp>
      <p:sp>
        <p:nvSpPr>
          <p:cNvPr id="8203" name="Rectangle 1063"/>
          <p:cNvSpPr>
            <a:spLocks noChangeArrowheads="1"/>
          </p:cNvSpPr>
          <p:nvPr/>
        </p:nvSpPr>
        <p:spPr bwMode="auto">
          <a:xfrm>
            <a:off x="4775994" y="3409261"/>
            <a:ext cx="951706" cy="808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ts val="0"/>
              </a:spcBef>
              <a:buClr>
                <a:srgbClr val="FF0000"/>
              </a:buClr>
              <a:buSzPct val="75000"/>
              <a:tabLst>
                <a:tab pos="7524750" algn="r"/>
              </a:tabLst>
            </a:pPr>
            <a:r>
              <a:rPr lang="en-GB" b="1" dirty="0" smtClean="0">
                <a:solidFill>
                  <a:srgbClr val="5F5F5F"/>
                </a:solidFill>
                <a:latin typeface="Arial" pitchFamily="34" charset="0"/>
                <a:cs typeface="Arial" pitchFamily="34" charset="0"/>
              </a:rPr>
              <a:t>Latin America</a:t>
            </a:r>
          </a:p>
          <a:p>
            <a:pPr>
              <a:spcBef>
                <a:spcPts val="0"/>
              </a:spcBef>
              <a:buClr>
                <a:srgbClr val="FF0000"/>
              </a:buClr>
              <a:buSzPct val="75000"/>
              <a:tabLst>
                <a:tab pos="7524750" algn="r"/>
              </a:tabLst>
            </a:pPr>
            <a:r>
              <a:rPr lang="en-GB" b="1" dirty="0" smtClean="0">
                <a:solidFill>
                  <a:srgbClr val="DE007E"/>
                </a:solidFill>
                <a:latin typeface="Arial" pitchFamily="34" charset="0"/>
                <a:cs typeface="Arial" pitchFamily="34" charset="0"/>
              </a:rPr>
              <a:t>8%</a:t>
            </a:r>
            <a:endParaRPr lang="en-GB" b="1" dirty="0">
              <a:solidFill>
                <a:srgbClr val="DE007E"/>
              </a:solidFill>
              <a:latin typeface="Arial" pitchFamily="34" charset="0"/>
              <a:cs typeface="Arial" pitchFamily="34" charset="0"/>
            </a:endParaRPr>
          </a:p>
        </p:txBody>
      </p:sp>
      <p:sp>
        <p:nvSpPr>
          <p:cNvPr id="8204" name="Rectangle 1064"/>
          <p:cNvSpPr>
            <a:spLocks noChangeArrowheads="1"/>
          </p:cNvSpPr>
          <p:nvPr/>
        </p:nvSpPr>
        <p:spPr bwMode="auto">
          <a:xfrm>
            <a:off x="4775994" y="4610205"/>
            <a:ext cx="951705" cy="753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ts val="0"/>
              </a:spcBef>
              <a:buClr>
                <a:srgbClr val="FF0000"/>
              </a:buClr>
              <a:buSzPct val="75000"/>
              <a:buFont typeface="Arial Narrow" pitchFamily="34" charset="0"/>
              <a:buNone/>
              <a:tabLst>
                <a:tab pos="7524750" algn="r"/>
              </a:tabLst>
            </a:pPr>
            <a:r>
              <a:rPr lang="en-GB" b="1" dirty="0" smtClean="0">
                <a:solidFill>
                  <a:srgbClr val="5F5F5F"/>
                </a:solidFill>
                <a:latin typeface="Arial" pitchFamily="34" charset="0"/>
                <a:cs typeface="Arial" pitchFamily="34" charset="0"/>
              </a:rPr>
              <a:t>North</a:t>
            </a:r>
            <a:br>
              <a:rPr lang="en-GB" b="1" dirty="0" smtClean="0">
                <a:solidFill>
                  <a:srgbClr val="5F5F5F"/>
                </a:solidFill>
                <a:latin typeface="Arial" pitchFamily="34" charset="0"/>
                <a:cs typeface="Arial" pitchFamily="34" charset="0"/>
              </a:rPr>
            </a:br>
            <a:r>
              <a:rPr lang="en-GB" b="1" dirty="0" smtClean="0">
                <a:solidFill>
                  <a:srgbClr val="5F5F5F"/>
                </a:solidFill>
                <a:latin typeface="Arial" pitchFamily="34" charset="0"/>
                <a:cs typeface="Arial" pitchFamily="34" charset="0"/>
              </a:rPr>
              <a:t>America</a:t>
            </a:r>
          </a:p>
          <a:p>
            <a:pPr>
              <a:spcBef>
                <a:spcPts val="0"/>
              </a:spcBef>
              <a:buClr>
                <a:srgbClr val="FF0000"/>
              </a:buClr>
              <a:buSzPct val="75000"/>
              <a:buFont typeface="Arial Narrow" pitchFamily="34" charset="0"/>
              <a:buNone/>
              <a:tabLst>
                <a:tab pos="7524750" algn="r"/>
              </a:tabLst>
            </a:pPr>
            <a:r>
              <a:rPr lang="en-GB" b="1" dirty="0" smtClean="0">
                <a:solidFill>
                  <a:srgbClr val="DE007E"/>
                </a:solidFill>
                <a:latin typeface="Arial" pitchFamily="34" charset="0"/>
                <a:cs typeface="Arial" pitchFamily="34" charset="0"/>
              </a:rPr>
              <a:t>10%</a:t>
            </a:r>
            <a:endParaRPr lang="en-GB" b="1" dirty="0">
              <a:solidFill>
                <a:srgbClr val="DE007E"/>
              </a:solidFill>
              <a:latin typeface="Arial" pitchFamily="34" charset="0"/>
              <a:cs typeface="Arial" pitchFamily="34" charset="0"/>
            </a:endParaRPr>
          </a:p>
        </p:txBody>
      </p:sp>
      <p:sp>
        <p:nvSpPr>
          <p:cNvPr id="8205" name="Rectangle 1065"/>
          <p:cNvSpPr>
            <a:spLocks noChangeArrowheads="1"/>
          </p:cNvSpPr>
          <p:nvPr/>
        </p:nvSpPr>
        <p:spPr bwMode="auto">
          <a:xfrm>
            <a:off x="8203405" y="4639468"/>
            <a:ext cx="813594" cy="551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spcBef>
                <a:spcPts val="0"/>
              </a:spcBef>
              <a:buClr>
                <a:srgbClr val="FF0000"/>
              </a:buClr>
              <a:buSzPct val="75000"/>
              <a:buFont typeface="Arial Narrow" pitchFamily="34" charset="0"/>
              <a:buNone/>
              <a:tabLst>
                <a:tab pos="7524750" algn="r"/>
              </a:tabLst>
            </a:pPr>
            <a:r>
              <a:rPr lang="en-GB" b="1" dirty="0" smtClean="0">
                <a:solidFill>
                  <a:srgbClr val="5F5F5F"/>
                </a:solidFill>
                <a:latin typeface="Arial" pitchFamily="34" charset="0"/>
                <a:cs typeface="Arial" pitchFamily="34" charset="0"/>
              </a:rPr>
              <a:t>Europe</a:t>
            </a:r>
          </a:p>
          <a:p>
            <a:pPr algn="r">
              <a:spcBef>
                <a:spcPts val="0"/>
              </a:spcBef>
              <a:buClr>
                <a:srgbClr val="FF0000"/>
              </a:buClr>
              <a:buSzPct val="75000"/>
              <a:buFont typeface="Arial Narrow" pitchFamily="34" charset="0"/>
              <a:buNone/>
              <a:tabLst>
                <a:tab pos="7524750" algn="r"/>
              </a:tabLst>
            </a:pPr>
            <a:r>
              <a:rPr lang="en-GB" b="1" dirty="0" smtClean="0">
                <a:solidFill>
                  <a:srgbClr val="DE007E"/>
                </a:solidFill>
                <a:latin typeface="Arial" pitchFamily="34" charset="0"/>
                <a:cs typeface="Arial" pitchFamily="34" charset="0"/>
              </a:rPr>
              <a:t>59%</a:t>
            </a:r>
            <a:endParaRPr lang="en-GB" b="1" dirty="0">
              <a:solidFill>
                <a:srgbClr val="DE007E"/>
              </a:solidFill>
              <a:latin typeface="Arial" pitchFamily="34" charset="0"/>
              <a:cs typeface="Arial" pitchFamily="34" charset="0"/>
            </a:endParaRPr>
          </a:p>
        </p:txBody>
      </p:sp>
      <p:sp>
        <p:nvSpPr>
          <p:cNvPr id="8206" name="Line 1066"/>
          <p:cNvSpPr>
            <a:spLocks noChangeShapeType="1"/>
          </p:cNvSpPr>
          <p:nvPr/>
        </p:nvSpPr>
        <p:spPr bwMode="auto">
          <a:xfrm>
            <a:off x="4775993" y="3884613"/>
            <a:ext cx="1331119" cy="0"/>
          </a:xfrm>
          <a:prstGeom prst="line">
            <a:avLst/>
          </a:prstGeom>
          <a:noFill/>
          <a:ln w="9525">
            <a:solidFill>
              <a:srgbClr val="62626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GB">
              <a:latin typeface="Arial" pitchFamily="34" charset="0"/>
              <a:cs typeface="Arial" pitchFamily="34" charset="0"/>
            </a:endParaRPr>
          </a:p>
        </p:txBody>
      </p:sp>
      <p:sp>
        <p:nvSpPr>
          <p:cNvPr id="8207" name="Line 1067"/>
          <p:cNvSpPr>
            <a:spLocks noChangeShapeType="1"/>
          </p:cNvSpPr>
          <p:nvPr/>
        </p:nvSpPr>
        <p:spPr bwMode="auto">
          <a:xfrm>
            <a:off x="4775994" y="2372860"/>
            <a:ext cx="1223564" cy="0"/>
          </a:xfrm>
          <a:prstGeom prst="line">
            <a:avLst/>
          </a:prstGeom>
          <a:noFill/>
          <a:ln w="9525">
            <a:solidFill>
              <a:srgbClr val="62626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GB">
              <a:latin typeface="Arial" pitchFamily="34" charset="0"/>
              <a:cs typeface="Arial" pitchFamily="34" charset="0"/>
            </a:endParaRPr>
          </a:p>
        </p:txBody>
      </p:sp>
      <p:sp>
        <p:nvSpPr>
          <p:cNvPr id="8208" name="Line 1068"/>
          <p:cNvSpPr>
            <a:spLocks noChangeShapeType="1"/>
          </p:cNvSpPr>
          <p:nvPr/>
        </p:nvSpPr>
        <p:spPr bwMode="auto">
          <a:xfrm flipV="1">
            <a:off x="7292975" y="2370138"/>
            <a:ext cx="1724024" cy="0"/>
          </a:xfrm>
          <a:prstGeom prst="line">
            <a:avLst/>
          </a:prstGeom>
          <a:noFill/>
          <a:ln w="9525">
            <a:solidFill>
              <a:srgbClr val="62626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GB">
              <a:latin typeface="Arial" pitchFamily="34" charset="0"/>
              <a:cs typeface="Arial" pitchFamily="34" charset="0"/>
            </a:endParaRPr>
          </a:p>
        </p:txBody>
      </p:sp>
      <p:sp>
        <p:nvSpPr>
          <p:cNvPr id="8209" name="Line 1069"/>
          <p:cNvSpPr>
            <a:spLocks noChangeShapeType="1"/>
          </p:cNvSpPr>
          <p:nvPr/>
        </p:nvSpPr>
        <p:spPr bwMode="auto">
          <a:xfrm>
            <a:off x="7762874" y="4427538"/>
            <a:ext cx="485775" cy="472281"/>
          </a:xfrm>
          <a:prstGeom prst="line">
            <a:avLst/>
          </a:prstGeom>
          <a:noFill/>
          <a:ln w="9525">
            <a:solidFill>
              <a:srgbClr val="62626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GB">
              <a:latin typeface="Arial" pitchFamily="34" charset="0"/>
              <a:cs typeface="Arial" pitchFamily="34" charset="0"/>
            </a:endParaRPr>
          </a:p>
        </p:txBody>
      </p:sp>
      <p:sp>
        <p:nvSpPr>
          <p:cNvPr id="8210" name="Line 1070"/>
          <p:cNvSpPr>
            <a:spLocks noChangeShapeType="1"/>
          </p:cNvSpPr>
          <p:nvPr/>
        </p:nvSpPr>
        <p:spPr bwMode="auto">
          <a:xfrm flipV="1">
            <a:off x="5727700" y="4427537"/>
            <a:ext cx="586183" cy="653254"/>
          </a:xfrm>
          <a:prstGeom prst="line">
            <a:avLst/>
          </a:prstGeom>
          <a:noFill/>
          <a:ln w="9525">
            <a:solidFill>
              <a:srgbClr val="62626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GB">
              <a:latin typeface="Arial" pitchFamily="34" charset="0"/>
              <a:cs typeface="Arial" pitchFamily="34" charset="0"/>
            </a:endParaRPr>
          </a:p>
        </p:txBody>
      </p:sp>
      <p:sp>
        <p:nvSpPr>
          <p:cNvPr id="8211" name="Line 1071"/>
          <p:cNvSpPr>
            <a:spLocks noChangeShapeType="1"/>
          </p:cNvSpPr>
          <p:nvPr/>
        </p:nvSpPr>
        <p:spPr bwMode="auto">
          <a:xfrm>
            <a:off x="5999558" y="2372860"/>
            <a:ext cx="123429" cy="1183140"/>
          </a:xfrm>
          <a:prstGeom prst="line">
            <a:avLst/>
          </a:prstGeom>
          <a:noFill/>
          <a:ln w="9525">
            <a:solidFill>
              <a:srgbClr val="62626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GB">
              <a:latin typeface="Arial" pitchFamily="34" charset="0"/>
              <a:cs typeface="Arial" pitchFamily="34" charset="0"/>
            </a:endParaRPr>
          </a:p>
        </p:txBody>
      </p:sp>
      <p:sp>
        <p:nvSpPr>
          <p:cNvPr id="8212" name="Line 1072"/>
          <p:cNvSpPr>
            <a:spLocks noChangeShapeType="1"/>
          </p:cNvSpPr>
          <p:nvPr/>
        </p:nvSpPr>
        <p:spPr bwMode="auto">
          <a:xfrm flipH="1">
            <a:off x="6851650" y="2370138"/>
            <a:ext cx="441325" cy="438150"/>
          </a:xfrm>
          <a:prstGeom prst="line">
            <a:avLst/>
          </a:prstGeom>
          <a:noFill/>
          <a:ln w="9525">
            <a:solidFill>
              <a:srgbClr val="62626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latin typeface="Arial" pitchFamily="34" charset="0"/>
              <a:cs typeface="Arial" pitchFamily="34" charset="0"/>
            </a:endParaRPr>
          </a:p>
        </p:txBody>
      </p:sp>
      <p:sp>
        <p:nvSpPr>
          <p:cNvPr id="8213" name="Rectangle 1089"/>
          <p:cNvSpPr>
            <a:spLocks noChangeArrowheads="1"/>
          </p:cNvSpPr>
          <p:nvPr/>
        </p:nvSpPr>
        <p:spPr bwMode="auto">
          <a:xfrm>
            <a:off x="131763" y="4618038"/>
            <a:ext cx="1123950" cy="801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30000"/>
              </a:spcBef>
              <a:buClr>
                <a:srgbClr val="FF0000"/>
              </a:buClr>
              <a:buSzPct val="75000"/>
              <a:buFont typeface="Arial Narrow" pitchFamily="34" charset="0"/>
              <a:buNone/>
              <a:tabLst>
                <a:tab pos="7524750" algn="r"/>
              </a:tabLst>
            </a:pPr>
            <a:r>
              <a:rPr lang="en-GB" b="1" dirty="0" smtClean="0">
                <a:solidFill>
                  <a:srgbClr val="5F5F5F"/>
                </a:solidFill>
                <a:latin typeface="Arial" pitchFamily="34" charset="0"/>
                <a:cs typeface="Arial" pitchFamily="34" charset="0"/>
              </a:rPr>
              <a:t>Renewable Power</a:t>
            </a:r>
          </a:p>
          <a:p>
            <a:pPr>
              <a:spcBef>
                <a:spcPts val="0"/>
              </a:spcBef>
              <a:buClr>
                <a:srgbClr val="FF0000"/>
              </a:buClr>
              <a:buSzPct val="75000"/>
              <a:tabLst>
                <a:tab pos="7524750" algn="r"/>
              </a:tabLst>
            </a:pPr>
            <a:r>
              <a:rPr lang="en-GB" b="1" dirty="0" smtClean="0">
                <a:solidFill>
                  <a:srgbClr val="DE007E"/>
                </a:solidFill>
                <a:latin typeface="Arial" pitchFamily="34" charset="0"/>
                <a:cs typeface="Arial" pitchFamily="34" charset="0"/>
              </a:rPr>
              <a:t>10.5%</a:t>
            </a:r>
            <a:endParaRPr lang="en-GB" b="1" dirty="0">
              <a:solidFill>
                <a:srgbClr val="DE007E"/>
              </a:solidFill>
              <a:latin typeface="Arial" pitchFamily="34" charset="0"/>
              <a:cs typeface="Arial" pitchFamily="34" charset="0"/>
            </a:endParaRPr>
          </a:p>
        </p:txBody>
      </p:sp>
      <p:sp>
        <p:nvSpPr>
          <p:cNvPr id="8214" name="Rectangle 1084"/>
          <p:cNvSpPr>
            <a:spLocks noChangeArrowheads="1"/>
          </p:cNvSpPr>
          <p:nvPr/>
        </p:nvSpPr>
        <p:spPr bwMode="auto">
          <a:xfrm>
            <a:off x="3763962" y="2949574"/>
            <a:ext cx="600075" cy="50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spcBef>
                <a:spcPct val="30000"/>
              </a:spcBef>
              <a:buClr>
                <a:srgbClr val="FF0000"/>
              </a:buClr>
              <a:buSzPct val="75000"/>
              <a:buFont typeface="Arial Narrow" pitchFamily="34" charset="0"/>
              <a:buNone/>
              <a:tabLst>
                <a:tab pos="7524750" algn="r"/>
              </a:tabLst>
            </a:pPr>
            <a:r>
              <a:rPr lang="en-GB" b="1" dirty="0" smtClean="0">
                <a:solidFill>
                  <a:srgbClr val="5F5F5F"/>
                </a:solidFill>
                <a:latin typeface="Arial" pitchFamily="34" charset="0"/>
                <a:cs typeface="Arial" pitchFamily="34" charset="0"/>
              </a:rPr>
              <a:t>Grid</a:t>
            </a:r>
          </a:p>
          <a:p>
            <a:pPr algn="r">
              <a:spcBef>
                <a:spcPts val="0"/>
              </a:spcBef>
              <a:buClr>
                <a:srgbClr val="FF0000"/>
              </a:buClr>
              <a:buSzPct val="75000"/>
              <a:buFont typeface="Arial Narrow" pitchFamily="34" charset="0"/>
              <a:buNone/>
              <a:tabLst>
                <a:tab pos="7524750" algn="r"/>
              </a:tabLst>
            </a:pPr>
            <a:r>
              <a:rPr lang="en-GB" b="1" dirty="0" smtClean="0">
                <a:solidFill>
                  <a:srgbClr val="DE007E"/>
                </a:solidFill>
                <a:latin typeface="Arial" pitchFamily="34" charset="0"/>
                <a:cs typeface="Arial" pitchFamily="34" charset="0"/>
              </a:rPr>
              <a:t>19%</a:t>
            </a:r>
            <a:endParaRPr lang="en-GB" b="1" dirty="0">
              <a:solidFill>
                <a:srgbClr val="DE007E"/>
              </a:solidFill>
              <a:latin typeface="Arial" pitchFamily="34" charset="0"/>
              <a:cs typeface="Arial" pitchFamily="34" charset="0"/>
            </a:endParaRPr>
          </a:p>
        </p:txBody>
      </p:sp>
      <p:sp>
        <p:nvSpPr>
          <p:cNvPr id="8215" name="Line 1085"/>
          <p:cNvSpPr>
            <a:spLocks noChangeShapeType="1"/>
          </p:cNvSpPr>
          <p:nvPr/>
        </p:nvSpPr>
        <p:spPr bwMode="auto">
          <a:xfrm>
            <a:off x="3098800" y="3205161"/>
            <a:ext cx="1266825" cy="0"/>
          </a:xfrm>
          <a:prstGeom prst="line">
            <a:avLst/>
          </a:prstGeom>
          <a:noFill/>
          <a:ln w="9525">
            <a:solidFill>
              <a:srgbClr val="62626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GB">
              <a:latin typeface="Arial" pitchFamily="34" charset="0"/>
              <a:cs typeface="Arial" pitchFamily="34" charset="0"/>
            </a:endParaRPr>
          </a:p>
        </p:txBody>
      </p:sp>
      <p:sp>
        <p:nvSpPr>
          <p:cNvPr id="8216" name="Rectangle 1086"/>
          <p:cNvSpPr>
            <a:spLocks noChangeArrowheads="1"/>
          </p:cNvSpPr>
          <p:nvPr/>
        </p:nvSpPr>
        <p:spPr bwMode="auto">
          <a:xfrm>
            <a:off x="3362324" y="4292599"/>
            <a:ext cx="1001713" cy="496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spcBef>
                <a:spcPct val="30000"/>
              </a:spcBef>
              <a:buClr>
                <a:srgbClr val="FF0000"/>
              </a:buClr>
              <a:buSzPct val="75000"/>
              <a:buFont typeface="Arial Narrow" pitchFamily="34" charset="0"/>
              <a:buNone/>
              <a:tabLst>
                <a:tab pos="7524750" algn="r"/>
              </a:tabLst>
            </a:pPr>
            <a:r>
              <a:rPr lang="en-GB" b="1" dirty="0" smtClean="0">
                <a:solidFill>
                  <a:srgbClr val="5F5F5F"/>
                </a:solidFill>
                <a:latin typeface="Arial" pitchFamily="34" charset="0"/>
                <a:cs typeface="Arial" pitchFamily="34" charset="0"/>
              </a:rPr>
              <a:t>Transport</a:t>
            </a:r>
          </a:p>
          <a:p>
            <a:pPr algn="r">
              <a:spcBef>
                <a:spcPts val="0"/>
              </a:spcBef>
              <a:buClr>
                <a:srgbClr val="FF0000"/>
              </a:buClr>
              <a:buSzPct val="75000"/>
              <a:buFont typeface="Arial Narrow" pitchFamily="34" charset="0"/>
              <a:buNone/>
              <a:tabLst>
                <a:tab pos="7524750" algn="r"/>
              </a:tabLst>
            </a:pPr>
            <a:r>
              <a:rPr lang="en-GB" b="1" dirty="0" smtClean="0">
                <a:solidFill>
                  <a:srgbClr val="DE007E"/>
                </a:solidFill>
                <a:latin typeface="Arial" pitchFamily="34" charset="0"/>
                <a:cs typeface="Arial" pitchFamily="34" charset="0"/>
              </a:rPr>
              <a:t>28.5%</a:t>
            </a:r>
            <a:endParaRPr lang="en-GB" b="1" dirty="0">
              <a:solidFill>
                <a:srgbClr val="DE007E"/>
              </a:solidFill>
              <a:latin typeface="Arial" pitchFamily="34" charset="0"/>
              <a:cs typeface="Arial" pitchFamily="34" charset="0"/>
            </a:endParaRPr>
          </a:p>
        </p:txBody>
      </p:sp>
      <p:sp>
        <p:nvSpPr>
          <p:cNvPr id="8217" name="Line 1087"/>
          <p:cNvSpPr>
            <a:spLocks noChangeShapeType="1"/>
          </p:cNvSpPr>
          <p:nvPr/>
        </p:nvSpPr>
        <p:spPr bwMode="auto">
          <a:xfrm>
            <a:off x="2908300" y="4541836"/>
            <a:ext cx="1457325" cy="0"/>
          </a:xfrm>
          <a:prstGeom prst="line">
            <a:avLst/>
          </a:prstGeom>
          <a:noFill/>
          <a:ln w="9525">
            <a:solidFill>
              <a:srgbClr val="62626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GB">
              <a:latin typeface="Arial" pitchFamily="34" charset="0"/>
              <a:cs typeface="Arial" pitchFamily="34" charset="0"/>
            </a:endParaRPr>
          </a:p>
        </p:txBody>
      </p:sp>
      <p:sp>
        <p:nvSpPr>
          <p:cNvPr id="8219" name="Rectangle 1094"/>
          <p:cNvSpPr>
            <a:spLocks noChangeArrowheads="1"/>
          </p:cNvSpPr>
          <p:nvPr/>
        </p:nvSpPr>
        <p:spPr bwMode="auto">
          <a:xfrm>
            <a:off x="3230036" y="2149470"/>
            <a:ext cx="1134002" cy="505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spcBef>
                <a:spcPct val="30000"/>
              </a:spcBef>
              <a:buClr>
                <a:srgbClr val="FF0000"/>
              </a:buClr>
              <a:buSzPct val="75000"/>
              <a:buFont typeface="Arial Narrow" pitchFamily="34" charset="0"/>
              <a:buNone/>
              <a:tabLst>
                <a:tab pos="7524750" algn="r"/>
              </a:tabLst>
            </a:pPr>
            <a:r>
              <a:rPr lang="en-GB" b="1" dirty="0" smtClean="0">
                <a:solidFill>
                  <a:srgbClr val="5F5F5F"/>
                </a:solidFill>
                <a:latin typeface="Arial" pitchFamily="34" charset="0"/>
                <a:cs typeface="Arial" pitchFamily="34" charset="0"/>
              </a:rPr>
              <a:t>Corporate</a:t>
            </a:r>
          </a:p>
          <a:p>
            <a:pPr algn="r">
              <a:spcBef>
                <a:spcPts val="0"/>
              </a:spcBef>
              <a:buClr>
                <a:srgbClr val="FF0000"/>
              </a:buClr>
              <a:buSzPct val="75000"/>
              <a:buFont typeface="Arial Narrow" pitchFamily="34" charset="0"/>
              <a:buNone/>
              <a:tabLst>
                <a:tab pos="7524750" algn="r"/>
              </a:tabLst>
            </a:pPr>
            <a:r>
              <a:rPr lang="en-GB" b="1" dirty="0" smtClean="0">
                <a:solidFill>
                  <a:srgbClr val="DE007E"/>
                </a:solidFill>
                <a:latin typeface="Arial" pitchFamily="34" charset="0"/>
                <a:cs typeface="Arial" pitchFamily="34" charset="0"/>
              </a:rPr>
              <a:t>3%</a:t>
            </a:r>
            <a:endParaRPr lang="en-GB" b="1" dirty="0">
              <a:solidFill>
                <a:srgbClr val="DE007E"/>
              </a:solidFill>
              <a:latin typeface="Arial" pitchFamily="34" charset="0"/>
              <a:cs typeface="Arial" pitchFamily="34" charset="0"/>
            </a:endParaRPr>
          </a:p>
        </p:txBody>
      </p:sp>
      <p:sp>
        <p:nvSpPr>
          <p:cNvPr id="8220" name="Line 1085"/>
          <p:cNvSpPr>
            <a:spLocks noChangeShapeType="1"/>
          </p:cNvSpPr>
          <p:nvPr/>
        </p:nvSpPr>
        <p:spPr bwMode="auto">
          <a:xfrm>
            <a:off x="2611439" y="2406539"/>
            <a:ext cx="1754186" cy="0"/>
          </a:xfrm>
          <a:prstGeom prst="line">
            <a:avLst/>
          </a:prstGeom>
          <a:noFill/>
          <a:ln w="9525">
            <a:solidFill>
              <a:srgbClr val="62626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GB">
              <a:latin typeface="Arial" pitchFamily="34" charset="0"/>
              <a:cs typeface="Arial" pitchFamily="34" charset="0"/>
            </a:endParaRPr>
          </a:p>
        </p:txBody>
      </p:sp>
      <p:sp>
        <p:nvSpPr>
          <p:cNvPr id="8221" name="Line 1085"/>
          <p:cNvSpPr>
            <a:spLocks noChangeShapeType="1"/>
          </p:cNvSpPr>
          <p:nvPr/>
        </p:nvSpPr>
        <p:spPr bwMode="auto">
          <a:xfrm flipV="1">
            <a:off x="2371725" y="2408237"/>
            <a:ext cx="239714" cy="354012"/>
          </a:xfrm>
          <a:prstGeom prst="line">
            <a:avLst/>
          </a:prstGeom>
          <a:noFill/>
          <a:ln w="9525">
            <a:solidFill>
              <a:srgbClr val="62626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GB">
              <a:solidFill>
                <a:srgbClr val="005881"/>
              </a:solidFill>
              <a:latin typeface="Arial" pitchFamily="34" charset="0"/>
              <a:cs typeface="Arial" pitchFamily="34" charset="0"/>
            </a:endParaRPr>
          </a:p>
        </p:txBody>
      </p:sp>
      <p:sp>
        <p:nvSpPr>
          <p:cNvPr id="8222" name="Line 1085"/>
          <p:cNvSpPr>
            <a:spLocks noChangeShapeType="1"/>
          </p:cNvSpPr>
          <p:nvPr/>
        </p:nvSpPr>
        <p:spPr bwMode="auto">
          <a:xfrm>
            <a:off x="131762" y="5081588"/>
            <a:ext cx="1165225" cy="0"/>
          </a:xfrm>
          <a:prstGeom prst="line">
            <a:avLst/>
          </a:prstGeom>
          <a:noFill/>
          <a:ln w="9525">
            <a:solidFill>
              <a:srgbClr val="62626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GB">
              <a:latin typeface="Arial" pitchFamily="34" charset="0"/>
              <a:cs typeface="Arial" pitchFamily="34" charset="0"/>
            </a:endParaRPr>
          </a:p>
        </p:txBody>
      </p:sp>
      <p:sp>
        <p:nvSpPr>
          <p:cNvPr id="8223" name="Line 1085"/>
          <p:cNvSpPr>
            <a:spLocks noChangeShapeType="1"/>
          </p:cNvSpPr>
          <p:nvPr/>
        </p:nvSpPr>
        <p:spPr bwMode="auto">
          <a:xfrm flipV="1">
            <a:off x="1296988" y="4633912"/>
            <a:ext cx="617537" cy="447674"/>
          </a:xfrm>
          <a:prstGeom prst="line">
            <a:avLst/>
          </a:prstGeom>
          <a:noFill/>
          <a:ln w="9525">
            <a:solidFill>
              <a:srgbClr val="62626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GB">
              <a:latin typeface="Arial" pitchFamily="34" charset="0"/>
              <a:cs typeface="Arial" pitchFamily="34" charset="0"/>
            </a:endParaRPr>
          </a:p>
        </p:txBody>
      </p:sp>
      <p:sp>
        <p:nvSpPr>
          <p:cNvPr id="8224" name="Rectangle 1089"/>
          <p:cNvSpPr>
            <a:spLocks noChangeArrowheads="1"/>
          </p:cNvSpPr>
          <p:nvPr/>
        </p:nvSpPr>
        <p:spPr bwMode="auto">
          <a:xfrm>
            <a:off x="131763" y="2603501"/>
            <a:ext cx="935037"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30000"/>
              </a:spcBef>
              <a:buClr>
                <a:srgbClr val="FF0000"/>
              </a:buClr>
              <a:buSzPct val="75000"/>
              <a:buFont typeface="Arial Narrow" pitchFamily="34" charset="0"/>
              <a:buNone/>
              <a:tabLst>
                <a:tab pos="7524750" algn="r"/>
              </a:tabLst>
            </a:pPr>
            <a:r>
              <a:rPr lang="en-GB" b="1" dirty="0" smtClean="0">
                <a:solidFill>
                  <a:srgbClr val="5F5F5F"/>
                </a:solidFill>
                <a:latin typeface="Arial" pitchFamily="34" charset="0"/>
                <a:cs typeface="Arial" pitchFamily="34" charset="0"/>
              </a:rPr>
              <a:t>Thermal Power</a:t>
            </a:r>
          </a:p>
          <a:p>
            <a:pPr>
              <a:spcBef>
                <a:spcPts val="0"/>
              </a:spcBef>
              <a:buClr>
                <a:srgbClr val="FF0000"/>
              </a:buClr>
              <a:buSzPct val="75000"/>
              <a:tabLst>
                <a:tab pos="7524750" algn="r"/>
              </a:tabLst>
            </a:pPr>
            <a:r>
              <a:rPr lang="en-GB" b="1" dirty="0" smtClean="0">
                <a:solidFill>
                  <a:srgbClr val="DE007E"/>
                </a:solidFill>
                <a:latin typeface="Arial" pitchFamily="34" charset="0"/>
                <a:cs typeface="Arial" pitchFamily="34" charset="0"/>
              </a:rPr>
              <a:t>39%</a:t>
            </a:r>
            <a:endParaRPr lang="en-GB" b="1" dirty="0">
              <a:solidFill>
                <a:srgbClr val="DE007E"/>
              </a:solidFill>
              <a:latin typeface="Arial" pitchFamily="34" charset="0"/>
              <a:cs typeface="Arial" pitchFamily="34" charset="0"/>
            </a:endParaRPr>
          </a:p>
        </p:txBody>
      </p:sp>
      <p:sp>
        <p:nvSpPr>
          <p:cNvPr id="8229" name="ZoneTexte 1"/>
          <p:cNvSpPr txBox="1">
            <a:spLocks noChangeArrowheads="1"/>
          </p:cNvSpPr>
          <p:nvPr/>
        </p:nvSpPr>
        <p:spPr bwMode="auto">
          <a:xfrm>
            <a:off x="2908300" y="5857875"/>
            <a:ext cx="3327400" cy="276999"/>
          </a:xfrm>
          <a:prstGeom prst="rect">
            <a:avLst/>
          </a:prstGeom>
          <a:noFill/>
          <a:ln>
            <a:noFill/>
          </a:ln>
          <a:extLst/>
        </p:spPr>
        <p:txBody>
          <a:bodyPr>
            <a:spAutoFit/>
          </a:bodyPr>
          <a:lstStyle>
            <a:lvl1pPr eaLnBrk="0" hangingPunct="0">
              <a:defRPr sz="1000">
                <a:solidFill>
                  <a:srgbClr val="8C8C8C"/>
                </a:solidFill>
                <a:latin typeface="Alstom" pitchFamily="2" charset="0"/>
              </a:defRPr>
            </a:lvl1pPr>
            <a:lvl2pPr marL="742950" indent="-285750" eaLnBrk="0" hangingPunct="0">
              <a:defRPr sz="1000">
                <a:solidFill>
                  <a:srgbClr val="8C8C8C"/>
                </a:solidFill>
                <a:latin typeface="Alstom" pitchFamily="2" charset="0"/>
              </a:defRPr>
            </a:lvl2pPr>
            <a:lvl3pPr marL="1143000" indent="-228600" eaLnBrk="0" hangingPunct="0">
              <a:defRPr sz="1000">
                <a:solidFill>
                  <a:srgbClr val="8C8C8C"/>
                </a:solidFill>
                <a:latin typeface="Alstom" pitchFamily="2" charset="0"/>
              </a:defRPr>
            </a:lvl3pPr>
            <a:lvl4pPr marL="1600200" indent="-228600" eaLnBrk="0" hangingPunct="0">
              <a:defRPr sz="1000">
                <a:solidFill>
                  <a:srgbClr val="8C8C8C"/>
                </a:solidFill>
                <a:latin typeface="Alstom" pitchFamily="2" charset="0"/>
              </a:defRPr>
            </a:lvl4pPr>
            <a:lvl5pPr marL="2057400" indent="-228600" eaLnBrk="0" hangingPunct="0">
              <a:defRPr sz="1000">
                <a:solidFill>
                  <a:srgbClr val="8C8C8C"/>
                </a:solidFill>
                <a:latin typeface="Alstom" pitchFamily="2" charset="0"/>
              </a:defRPr>
            </a:lvl5pPr>
            <a:lvl6pPr marL="2514600" indent="-228600" eaLnBrk="0" fontAlgn="base" hangingPunct="0">
              <a:spcBef>
                <a:spcPct val="0"/>
              </a:spcBef>
              <a:spcAft>
                <a:spcPct val="0"/>
              </a:spcAft>
              <a:defRPr sz="1000">
                <a:solidFill>
                  <a:srgbClr val="8C8C8C"/>
                </a:solidFill>
                <a:latin typeface="Alstom" pitchFamily="2" charset="0"/>
              </a:defRPr>
            </a:lvl6pPr>
            <a:lvl7pPr marL="2971800" indent="-228600" eaLnBrk="0" fontAlgn="base" hangingPunct="0">
              <a:spcBef>
                <a:spcPct val="0"/>
              </a:spcBef>
              <a:spcAft>
                <a:spcPct val="0"/>
              </a:spcAft>
              <a:defRPr sz="1000">
                <a:solidFill>
                  <a:srgbClr val="8C8C8C"/>
                </a:solidFill>
                <a:latin typeface="Alstom" pitchFamily="2" charset="0"/>
              </a:defRPr>
            </a:lvl7pPr>
            <a:lvl8pPr marL="3429000" indent="-228600" eaLnBrk="0" fontAlgn="base" hangingPunct="0">
              <a:spcBef>
                <a:spcPct val="0"/>
              </a:spcBef>
              <a:spcAft>
                <a:spcPct val="0"/>
              </a:spcAft>
              <a:defRPr sz="1000">
                <a:solidFill>
                  <a:srgbClr val="8C8C8C"/>
                </a:solidFill>
                <a:latin typeface="Alstom" pitchFamily="2" charset="0"/>
              </a:defRPr>
            </a:lvl8pPr>
            <a:lvl9pPr marL="3886200" indent="-228600" eaLnBrk="0" fontAlgn="base" hangingPunct="0">
              <a:spcBef>
                <a:spcPct val="0"/>
              </a:spcBef>
              <a:spcAft>
                <a:spcPct val="0"/>
              </a:spcAft>
              <a:defRPr sz="1000">
                <a:solidFill>
                  <a:srgbClr val="8C8C8C"/>
                </a:solidFill>
                <a:latin typeface="Alstom" pitchFamily="2" charset="0"/>
              </a:defRPr>
            </a:lvl9pPr>
          </a:lstStyle>
          <a:p>
            <a:pPr algn="ctr" eaLnBrk="1" hangingPunct="1"/>
            <a:r>
              <a:rPr lang="en-GB" sz="1200" i="1" dirty="0" smtClean="0">
                <a:solidFill>
                  <a:srgbClr val="626262"/>
                </a:solidFill>
                <a:latin typeface="Arial" pitchFamily="34" charset="0"/>
                <a:cs typeface="Arial" pitchFamily="34" charset="0"/>
              </a:rPr>
              <a:t>At end of March 2013</a:t>
            </a:r>
            <a:endParaRPr lang="en-GB" sz="1200" i="1" dirty="0">
              <a:solidFill>
                <a:srgbClr val="626262"/>
              </a:solidFill>
              <a:latin typeface="Arial" pitchFamily="34" charset="0"/>
              <a:cs typeface="Arial" pitchFamily="34" charset="0"/>
            </a:endParaRPr>
          </a:p>
        </p:txBody>
      </p:sp>
      <p:sp>
        <p:nvSpPr>
          <p:cNvPr id="37" name="Rectangle 9"/>
          <p:cNvSpPr txBox="1">
            <a:spLocks noChangeArrowheads="1"/>
          </p:cNvSpPr>
          <p:nvPr/>
        </p:nvSpPr>
        <p:spPr>
          <a:xfrm>
            <a:off x="438150" y="87777"/>
            <a:ext cx="8275638" cy="860425"/>
          </a:xfrm>
          <a:prstGeom prst="rect">
            <a:avLst/>
          </a:prstGeom>
          <a:noFill/>
        </p:spPr>
        <p:txBody>
          <a:bodyPr anchor="ctr" anchorCtr="0"/>
          <a:lstStyle>
            <a:lvl1pPr algn="l" rtl="0" eaLnBrk="1" fontAlgn="base" hangingPunct="1">
              <a:lnSpc>
                <a:spcPct val="90000"/>
              </a:lnSpc>
              <a:spcBef>
                <a:spcPct val="0"/>
              </a:spcBef>
              <a:spcAft>
                <a:spcPct val="0"/>
              </a:spcAft>
              <a:defRPr sz="2600">
                <a:solidFill>
                  <a:schemeClr val="accent1"/>
                </a:solidFill>
                <a:latin typeface="+mj-lt"/>
                <a:ea typeface="+mj-ea"/>
                <a:cs typeface="Arial" pitchFamily="34" charset="0"/>
              </a:defRPr>
            </a:lvl1pPr>
            <a:lvl2pPr algn="l" rtl="0" eaLnBrk="1" fontAlgn="base" hangingPunct="1">
              <a:lnSpc>
                <a:spcPct val="90000"/>
              </a:lnSpc>
              <a:spcBef>
                <a:spcPct val="0"/>
              </a:spcBef>
              <a:spcAft>
                <a:spcPct val="0"/>
              </a:spcAft>
              <a:defRPr sz="2800">
                <a:solidFill>
                  <a:schemeClr val="tx2"/>
                </a:solidFill>
                <a:latin typeface="Alstom" pitchFamily="2" charset="0"/>
              </a:defRPr>
            </a:lvl2pPr>
            <a:lvl3pPr algn="l" rtl="0" eaLnBrk="1" fontAlgn="base" hangingPunct="1">
              <a:lnSpc>
                <a:spcPct val="90000"/>
              </a:lnSpc>
              <a:spcBef>
                <a:spcPct val="0"/>
              </a:spcBef>
              <a:spcAft>
                <a:spcPct val="0"/>
              </a:spcAft>
              <a:defRPr sz="2800">
                <a:solidFill>
                  <a:schemeClr val="tx2"/>
                </a:solidFill>
                <a:latin typeface="Alstom" pitchFamily="2" charset="0"/>
              </a:defRPr>
            </a:lvl3pPr>
            <a:lvl4pPr algn="l" rtl="0" eaLnBrk="1" fontAlgn="base" hangingPunct="1">
              <a:lnSpc>
                <a:spcPct val="90000"/>
              </a:lnSpc>
              <a:spcBef>
                <a:spcPct val="0"/>
              </a:spcBef>
              <a:spcAft>
                <a:spcPct val="0"/>
              </a:spcAft>
              <a:defRPr sz="2800">
                <a:solidFill>
                  <a:schemeClr val="tx2"/>
                </a:solidFill>
                <a:latin typeface="Alstom" pitchFamily="2" charset="0"/>
              </a:defRPr>
            </a:lvl4pPr>
            <a:lvl5pPr algn="l" rtl="0" eaLnBrk="1" fontAlgn="base" hangingPunct="1">
              <a:lnSpc>
                <a:spcPct val="90000"/>
              </a:lnSpc>
              <a:spcBef>
                <a:spcPct val="0"/>
              </a:spcBef>
              <a:spcAft>
                <a:spcPct val="0"/>
              </a:spcAft>
              <a:defRPr sz="2800">
                <a:solidFill>
                  <a:schemeClr val="tx2"/>
                </a:solidFill>
                <a:latin typeface="Alstom" pitchFamily="2" charset="0"/>
              </a:defRPr>
            </a:lvl5pPr>
            <a:lvl6pPr marL="457200" algn="l" rtl="0" eaLnBrk="1" fontAlgn="base" hangingPunct="1">
              <a:lnSpc>
                <a:spcPct val="90000"/>
              </a:lnSpc>
              <a:spcBef>
                <a:spcPct val="0"/>
              </a:spcBef>
              <a:spcAft>
                <a:spcPct val="0"/>
              </a:spcAft>
              <a:defRPr sz="2800">
                <a:solidFill>
                  <a:schemeClr val="tx2"/>
                </a:solidFill>
                <a:latin typeface="Alstom" pitchFamily="2" charset="0"/>
              </a:defRPr>
            </a:lvl6pPr>
            <a:lvl7pPr marL="914400" algn="l" rtl="0" eaLnBrk="1" fontAlgn="base" hangingPunct="1">
              <a:lnSpc>
                <a:spcPct val="90000"/>
              </a:lnSpc>
              <a:spcBef>
                <a:spcPct val="0"/>
              </a:spcBef>
              <a:spcAft>
                <a:spcPct val="0"/>
              </a:spcAft>
              <a:defRPr sz="2800">
                <a:solidFill>
                  <a:schemeClr val="tx2"/>
                </a:solidFill>
                <a:latin typeface="Alstom" pitchFamily="2" charset="0"/>
              </a:defRPr>
            </a:lvl7pPr>
            <a:lvl8pPr marL="1371600" algn="l" rtl="0" eaLnBrk="1" fontAlgn="base" hangingPunct="1">
              <a:lnSpc>
                <a:spcPct val="90000"/>
              </a:lnSpc>
              <a:spcBef>
                <a:spcPct val="0"/>
              </a:spcBef>
              <a:spcAft>
                <a:spcPct val="0"/>
              </a:spcAft>
              <a:defRPr sz="2800">
                <a:solidFill>
                  <a:schemeClr val="tx2"/>
                </a:solidFill>
                <a:latin typeface="Alstom" pitchFamily="2" charset="0"/>
              </a:defRPr>
            </a:lvl8pPr>
            <a:lvl9pPr marL="1828800" algn="l" rtl="0" eaLnBrk="1" fontAlgn="base" hangingPunct="1">
              <a:lnSpc>
                <a:spcPct val="90000"/>
              </a:lnSpc>
              <a:spcBef>
                <a:spcPct val="0"/>
              </a:spcBef>
              <a:spcAft>
                <a:spcPct val="0"/>
              </a:spcAft>
              <a:defRPr sz="2800">
                <a:solidFill>
                  <a:schemeClr val="tx2"/>
                </a:solidFill>
                <a:latin typeface="Alstom" pitchFamily="2" charset="0"/>
              </a:defRPr>
            </a:lvl9pPr>
          </a:lstStyle>
          <a:p>
            <a:pPr>
              <a:lnSpc>
                <a:spcPct val="100000"/>
              </a:lnSpc>
            </a:pPr>
            <a:r>
              <a:rPr lang="fr-FR" dirty="0" smtClean="0">
                <a:solidFill>
                  <a:srgbClr val="034694"/>
                </a:solidFill>
                <a:latin typeface="Arial" pitchFamily="34" charset="0"/>
              </a:rPr>
              <a:t>Alstom</a:t>
            </a:r>
            <a:endParaRPr lang="en-GB" dirty="0" smtClean="0">
              <a:solidFill>
                <a:srgbClr val="034694"/>
              </a:solidFill>
              <a:latin typeface="Arial" pitchFamily="34" charset="0"/>
            </a:endParaRPr>
          </a:p>
          <a:p>
            <a:r>
              <a:rPr lang="en-GB" sz="1800" dirty="0">
                <a:solidFill>
                  <a:srgbClr val="034694"/>
                </a:solidFill>
              </a:rPr>
              <a:t>93,000 employees worldwide in 100 countries</a:t>
            </a:r>
          </a:p>
        </p:txBody>
      </p:sp>
      <p:cxnSp>
        <p:nvCxnSpPr>
          <p:cNvPr id="3" name="Connecteur droit 2"/>
          <p:cNvCxnSpPr/>
          <p:nvPr/>
        </p:nvCxnSpPr>
        <p:spPr>
          <a:xfrm>
            <a:off x="131763" y="3073400"/>
            <a:ext cx="1473993" cy="0"/>
          </a:xfrm>
          <a:prstGeom prst="line">
            <a:avLst/>
          </a:prstGeom>
          <a:ln>
            <a:solidFill>
              <a:srgbClr val="626262"/>
            </a:solidFill>
          </a:ln>
        </p:spPr>
        <p:style>
          <a:lnRef idx="1">
            <a:schemeClr val="accent1"/>
          </a:lnRef>
          <a:fillRef idx="0">
            <a:schemeClr val="accent1"/>
          </a:fillRef>
          <a:effectRef idx="0">
            <a:schemeClr val="accent1"/>
          </a:effectRef>
          <a:fontRef idx="minor">
            <a:schemeClr val="tx1"/>
          </a:fontRef>
        </p:style>
      </p:cxnSp>
      <p:sp>
        <p:nvSpPr>
          <p:cNvPr id="43" name="Line 1070"/>
          <p:cNvSpPr>
            <a:spLocks noChangeShapeType="1"/>
          </p:cNvSpPr>
          <p:nvPr/>
        </p:nvSpPr>
        <p:spPr bwMode="auto">
          <a:xfrm flipV="1">
            <a:off x="8254999" y="4903787"/>
            <a:ext cx="762000" cy="0"/>
          </a:xfrm>
          <a:prstGeom prst="line">
            <a:avLst/>
          </a:prstGeom>
          <a:noFill/>
          <a:ln w="9525">
            <a:solidFill>
              <a:srgbClr val="62626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GB">
              <a:latin typeface="Arial" pitchFamily="34" charset="0"/>
              <a:cs typeface="Arial" pitchFamily="34" charset="0"/>
            </a:endParaRPr>
          </a:p>
        </p:txBody>
      </p:sp>
      <p:sp>
        <p:nvSpPr>
          <p:cNvPr id="34" name="Line 1066"/>
          <p:cNvSpPr>
            <a:spLocks noChangeShapeType="1"/>
          </p:cNvSpPr>
          <p:nvPr/>
        </p:nvSpPr>
        <p:spPr bwMode="auto">
          <a:xfrm>
            <a:off x="4775993" y="5081588"/>
            <a:ext cx="951706" cy="0"/>
          </a:xfrm>
          <a:prstGeom prst="line">
            <a:avLst/>
          </a:prstGeom>
          <a:noFill/>
          <a:ln w="9525">
            <a:solidFill>
              <a:srgbClr val="62626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GB">
              <a:latin typeface="Arial" pitchFamily="34" charset="0"/>
              <a:cs typeface="Arial" pitchFamily="34" charset="0"/>
            </a:endParaRPr>
          </a:p>
        </p:txBody>
      </p:sp>
    </p:spTree>
    <p:extLst>
      <p:ext uri="{BB962C8B-B14F-4D97-AF65-F5344CB8AC3E}">
        <p14:creationId xmlns:p14="http://schemas.microsoft.com/office/powerpoint/2010/main" val="265614688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3491" name="Text Box 5"/>
          <p:cNvSpPr txBox="1">
            <a:spLocks noChangeArrowheads="1"/>
          </p:cNvSpPr>
          <p:nvPr/>
        </p:nvSpPr>
        <p:spPr bwMode="auto">
          <a:xfrm>
            <a:off x="285998" y="157018"/>
            <a:ext cx="8458200" cy="736993"/>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fr-FR"/>
            </a:defPPr>
            <a:lvl1pPr eaLnBrk="1" hangingPunct="1">
              <a:lnSpc>
                <a:spcPct val="90000"/>
              </a:lnSpc>
              <a:defRPr sz="2600">
                <a:solidFill>
                  <a:schemeClr val="accent1"/>
                </a:solidFill>
                <a:latin typeface="+mj-lt"/>
                <a:ea typeface="+mj-ea"/>
                <a:cs typeface="Arial" pitchFamily="34" charset="0"/>
              </a:defRPr>
            </a:lvl1pPr>
            <a:lvl2pPr eaLnBrk="1" hangingPunct="1">
              <a:lnSpc>
                <a:spcPct val="90000"/>
              </a:lnSpc>
              <a:defRPr sz="2800">
                <a:solidFill>
                  <a:schemeClr val="tx2"/>
                </a:solidFill>
              </a:defRPr>
            </a:lvl2pPr>
            <a:lvl3pPr eaLnBrk="1" hangingPunct="1">
              <a:lnSpc>
                <a:spcPct val="90000"/>
              </a:lnSpc>
              <a:defRPr sz="2800">
                <a:solidFill>
                  <a:schemeClr val="tx2"/>
                </a:solidFill>
              </a:defRPr>
            </a:lvl3pPr>
            <a:lvl4pPr eaLnBrk="1" hangingPunct="1">
              <a:lnSpc>
                <a:spcPct val="90000"/>
              </a:lnSpc>
              <a:defRPr sz="2800">
                <a:solidFill>
                  <a:schemeClr val="tx2"/>
                </a:solidFill>
              </a:defRPr>
            </a:lvl4pPr>
            <a:lvl5pPr eaLnBrk="1" hangingPunct="1">
              <a:lnSpc>
                <a:spcPct val="90000"/>
              </a:lnSpc>
              <a:defRPr sz="2800">
                <a:solidFill>
                  <a:schemeClr val="tx2"/>
                </a:solidFill>
              </a:defRPr>
            </a:lvl5pPr>
            <a:lvl6pPr marL="457200" fontAlgn="base">
              <a:lnSpc>
                <a:spcPct val="90000"/>
              </a:lnSpc>
              <a:spcBef>
                <a:spcPct val="0"/>
              </a:spcBef>
              <a:spcAft>
                <a:spcPct val="0"/>
              </a:spcAft>
              <a:defRPr sz="2800">
                <a:solidFill>
                  <a:schemeClr val="tx2"/>
                </a:solidFill>
              </a:defRPr>
            </a:lvl6pPr>
            <a:lvl7pPr marL="914400" fontAlgn="base">
              <a:lnSpc>
                <a:spcPct val="90000"/>
              </a:lnSpc>
              <a:spcBef>
                <a:spcPct val="0"/>
              </a:spcBef>
              <a:spcAft>
                <a:spcPct val="0"/>
              </a:spcAft>
              <a:defRPr sz="2800">
                <a:solidFill>
                  <a:schemeClr val="tx2"/>
                </a:solidFill>
              </a:defRPr>
            </a:lvl7pPr>
            <a:lvl8pPr marL="1371600" fontAlgn="base">
              <a:lnSpc>
                <a:spcPct val="90000"/>
              </a:lnSpc>
              <a:spcBef>
                <a:spcPct val="0"/>
              </a:spcBef>
              <a:spcAft>
                <a:spcPct val="0"/>
              </a:spcAft>
              <a:defRPr sz="2800">
                <a:solidFill>
                  <a:schemeClr val="tx2"/>
                </a:solidFill>
              </a:defRPr>
            </a:lvl8pPr>
            <a:lvl9pPr marL="1828800" fontAlgn="base">
              <a:lnSpc>
                <a:spcPct val="90000"/>
              </a:lnSpc>
              <a:spcBef>
                <a:spcPct val="0"/>
              </a:spcBef>
              <a:spcAft>
                <a:spcPct val="0"/>
              </a:spcAft>
              <a:defRPr sz="2800">
                <a:solidFill>
                  <a:schemeClr val="tx2"/>
                </a:solidFill>
              </a:defRPr>
            </a:lvl9pPr>
          </a:lstStyle>
          <a:p>
            <a:pPr>
              <a:lnSpc>
                <a:spcPct val="100000"/>
              </a:lnSpc>
            </a:pPr>
            <a:r>
              <a:rPr lang="fr-FR" dirty="0">
                <a:solidFill>
                  <a:srgbClr val="034694"/>
                </a:solidFill>
                <a:latin typeface="Arial" pitchFamily="34" charset="0"/>
              </a:rPr>
              <a:t>Alstom</a:t>
            </a:r>
            <a:endParaRPr lang="en-GB" dirty="0">
              <a:solidFill>
                <a:srgbClr val="034694"/>
              </a:solidFill>
              <a:latin typeface="Arial" pitchFamily="34" charset="0"/>
            </a:endParaRPr>
          </a:p>
          <a:p>
            <a:pPr>
              <a:lnSpc>
                <a:spcPct val="100000"/>
              </a:lnSpc>
            </a:pPr>
            <a:r>
              <a:rPr lang="en-US" sz="1800" dirty="0" smtClean="0"/>
              <a:t>Major project/export/trade finance transactions closed in 2012/2013</a:t>
            </a:r>
            <a:endParaRPr lang="en-US" sz="1800" dirty="0"/>
          </a:p>
        </p:txBody>
      </p:sp>
      <p:graphicFrame>
        <p:nvGraphicFramePr>
          <p:cNvPr id="2" name="Tableau 1"/>
          <p:cNvGraphicFramePr>
            <a:graphicFrameLocks noGrp="1"/>
          </p:cNvGraphicFramePr>
          <p:nvPr>
            <p:extLst>
              <p:ext uri="{D42A27DB-BD31-4B8C-83A1-F6EECF244321}">
                <p14:modId xmlns:p14="http://schemas.microsoft.com/office/powerpoint/2010/main" val="2192574520"/>
              </p:ext>
            </p:extLst>
          </p:nvPr>
        </p:nvGraphicFramePr>
        <p:xfrm>
          <a:off x="494951" y="1363444"/>
          <a:ext cx="8170876" cy="4685018"/>
        </p:xfrm>
        <a:graphic>
          <a:graphicData uri="http://schemas.openxmlformats.org/drawingml/2006/table">
            <a:tbl>
              <a:tblPr firstRow="1" bandRow="1">
                <a:tableStyleId>{5C22544A-7EE6-4342-B048-85BDC9FD1C3A}</a:tableStyleId>
              </a:tblPr>
              <a:tblGrid>
                <a:gridCol w="1098957"/>
                <a:gridCol w="2986481"/>
                <a:gridCol w="1862356"/>
                <a:gridCol w="2223082"/>
              </a:tblGrid>
              <a:tr h="582802">
                <a:tc>
                  <a:txBody>
                    <a:bodyPr/>
                    <a:lstStyle/>
                    <a:p>
                      <a:r>
                        <a:rPr lang="en-US" sz="1200" noProof="0" dirty="0" smtClean="0"/>
                        <a:t>Country</a:t>
                      </a:r>
                      <a:endParaRPr lang="en-US" sz="1200" noProof="0" dirty="0"/>
                    </a:p>
                  </a:txBody>
                  <a:tcPr/>
                </a:tc>
                <a:tc>
                  <a:txBody>
                    <a:bodyPr/>
                    <a:lstStyle/>
                    <a:p>
                      <a:r>
                        <a:rPr lang="en-US" sz="1200" noProof="0" dirty="0" smtClean="0"/>
                        <a:t>Project Name (Sector)</a:t>
                      </a:r>
                      <a:endParaRPr lang="en-US" sz="1200" noProof="0" dirty="0"/>
                    </a:p>
                  </a:txBody>
                  <a:tcPr/>
                </a:tc>
                <a:tc>
                  <a:txBody>
                    <a:bodyPr/>
                    <a:lstStyle/>
                    <a:p>
                      <a:r>
                        <a:rPr lang="en-US" sz="1200" noProof="0" dirty="0" smtClean="0"/>
                        <a:t>Type of Financing</a:t>
                      </a:r>
                      <a:endParaRPr lang="en-US" sz="1200" noProof="0" dirty="0"/>
                    </a:p>
                  </a:txBody>
                  <a:tcPr/>
                </a:tc>
                <a:tc>
                  <a:txBody>
                    <a:bodyPr/>
                    <a:lstStyle/>
                    <a:p>
                      <a:pPr algn="r"/>
                      <a:r>
                        <a:rPr lang="en-US" sz="1200" noProof="0" dirty="0" smtClean="0"/>
                        <a:t>Alstom contract Value in €m</a:t>
                      </a:r>
                      <a:endParaRPr lang="en-US" sz="1200" noProof="0" dirty="0"/>
                    </a:p>
                  </a:txBody>
                  <a:tcPr/>
                </a:tc>
              </a:tr>
              <a:tr h="335560">
                <a:tc>
                  <a:txBody>
                    <a:bodyPr/>
                    <a:lstStyle/>
                    <a:p>
                      <a:r>
                        <a:rPr lang="en-US" sz="1200" noProof="0" dirty="0" smtClean="0"/>
                        <a:t>Argentina</a:t>
                      </a:r>
                      <a:endParaRPr lang="en-US" sz="1200" noProof="0" dirty="0"/>
                    </a:p>
                  </a:txBody>
                  <a:tcPr/>
                </a:tc>
                <a:tc>
                  <a:txBody>
                    <a:bodyPr/>
                    <a:lstStyle/>
                    <a:p>
                      <a:r>
                        <a:rPr lang="en-US" sz="1200" noProof="0" dirty="0" smtClean="0"/>
                        <a:t>Buenos Aires Metro Line H (Transport)</a:t>
                      </a:r>
                      <a:endParaRPr lang="en-US" sz="1200" noProof="0" dirty="0"/>
                    </a:p>
                  </a:txBody>
                  <a:tcPr/>
                </a:tc>
                <a:tc>
                  <a:txBody>
                    <a:bodyPr/>
                    <a:lstStyle/>
                    <a:p>
                      <a:r>
                        <a:rPr lang="en-US" sz="1200" noProof="0" dirty="0" smtClean="0"/>
                        <a:t>Structured L/C</a:t>
                      </a:r>
                      <a:endParaRPr lang="en-US" sz="1200" noProof="0" dirty="0"/>
                    </a:p>
                  </a:txBody>
                  <a:tcPr/>
                </a:tc>
                <a:tc>
                  <a:txBody>
                    <a:bodyPr/>
                    <a:lstStyle/>
                    <a:p>
                      <a:pPr algn="r"/>
                      <a:r>
                        <a:rPr lang="en-US" sz="1200" noProof="0" dirty="0" smtClean="0"/>
                        <a:t>124</a:t>
                      </a:r>
                      <a:endParaRPr lang="en-US" sz="1200" noProof="0" dirty="0"/>
                    </a:p>
                  </a:txBody>
                  <a:tcPr/>
                </a:tc>
              </a:tr>
              <a:tr h="335560">
                <a:tc>
                  <a:txBody>
                    <a:bodyPr/>
                    <a:lstStyle/>
                    <a:p>
                      <a:r>
                        <a:rPr lang="en-US" sz="1200" noProof="0" dirty="0" smtClean="0"/>
                        <a:t>Ecuador</a:t>
                      </a:r>
                      <a:endParaRPr lang="en-US" sz="1200" noProof="0" dirty="0"/>
                    </a:p>
                  </a:txBody>
                  <a:tcPr/>
                </a:tc>
                <a:tc>
                  <a:txBody>
                    <a:bodyPr/>
                    <a:lstStyle/>
                    <a:p>
                      <a:r>
                        <a:rPr lang="en-US" sz="1200" noProof="0" dirty="0" smtClean="0"/>
                        <a:t>Cuenca Tram (Transport)</a:t>
                      </a:r>
                      <a:endParaRPr lang="en-US" sz="1200" noProof="0" dirty="0"/>
                    </a:p>
                  </a:txBody>
                  <a:tcPr/>
                </a:tc>
                <a:tc>
                  <a:txBody>
                    <a:bodyPr/>
                    <a:lstStyle/>
                    <a:p>
                      <a:r>
                        <a:rPr lang="en-US" sz="1200" noProof="0" dirty="0" smtClean="0"/>
                        <a:t>Export finance</a:t>
                      </a:r>
                      <a:endParaRPr lang="en-US" sz="1200" noProof="0" dirty="0"/>
                    </a:p>
                  </a:txBody>
                  <a:tcPr/>
                </a:tc>
                <a:tc>
                  <a:txBody>
                    <a:bodyPr/>
                    <a:lstStyle/>
                    <a:p>
                      <a:pPr algn="r"/>
                      <a:r>
                        <a:rPr lang="en-US" sz="1200" noProof="0" dirty="0" smtClean="0"/>
                        <a:t>71</a:t>
                      </a:r>
                      <a:endParaRPr lang="en-US" sz="1200" noProof="0" dirty="0"/>
                    </a:p>
                  </a:txBody>
                  <a:tcPr/>
                </a:tc>
              </a:tr>
              <a:tr h="360726">
                <a:tc>
                  <a:txBody>
                    <a:bodyPr/>
                    <a:lstStyle/>
                    <a:p>
                      <a:r>
                        <a:rPr lang="en-US" sz="1200" noProof="0" dirty="0" smtClean="0"/>
                        <a:t>France</a:t>
                      </a:r>
                      <a:endParaRPr lang="en-US" sz="1200" noProof="0" dirty="0"/>
                    </a:p>
                  </a:txBody>
                  <a:tcPr/>
                </a:tc>
                <a:tc>
                  <a:txBody>
                    <a:bodyPr/>
                    <a:lstStyle/>
                    <a:p>
                      <a:r>
                        <a:rPr lang="en-US" sz="1200" noProof="0" dirty="0" err="1" smtClean="0"/>
                        <a:t>Nîmes</a:t>
                      </a:r>
                      <a:r>
                        <a:rPr lang="en-US" sz="1200" noProof="0" dirty="0" smtClean="0"/>
                        <a:t>-Montpellier HSL (Transport)</a:t>
                      </a:r>
                      <a:endParaRPr lang="en-US" sz="1200" noProof="0" dirty="0"/>
                    </a:p>
                  </a:txBody>
                  <a:tcPr/>
                </a:tc>
                <a:tc>
                  <a:txBody>
                    <a:bodyPr/>
                    <a:lstStyle/>
                    <a:p>
                      <a:r>
                        <a:rPr lang="en-US" sz="1200" noProof="0" dirty="0" smtClean="0"/>
                        <a:t>Project finance, IFI</a:t>
                      </a:r>
                      <a:endParaRPr lang="en-US" sz="1200" noProof="0" dirty="0"/>
                    </a:p>
                  </a:txBody>
                  <a:tcPr/>
                </a:tc>
                <a:tc>
                  <a:txBody>
                    <a:bodyPr/>
                    <a:lstStyle/>
                    <a:p>
                      <a:pPr algn="r"/>
                      <a:r>
                        <a:rPr lang="en-US" sz="1200" noProof="0" dirty="0" smtClean="0"/>
                        <a:t>152</a:t>
                      </a:r>
                      <a:endParaRPr lang="en-US" sz="1200" noProof="0" dirty="0"/>
                    </a:p>
                  </a:txBody>
                  <a:tcPr/>
                </a:tc>
              </a:tr>
              <a:tr h="369116">
                <a:tc>
                  <a:txBody>
                    <a:bodyPr/>
                    <a:lstStyle/>
                    <a:p>
                      <a:r>
                        <a:rPr lang="en-US" sz="1200" noProof="0" dirty="0" smtClean="0"/>
                        <a:t>Germany</a:t>
                      </a:r>
                      <a:endParaRPr lang="en-US" sz="1200" noProof="0" dirty="0"/>
                    </a:p>
                  </a:txBody>
                  <a:tcPr/>
                </a:tc>
                <a:tc>
                  <a:txBody>
                    <a:bodyPr/>
                    <a:lstStyle/>
                    <a:p>
                      <a:r>
                        <a:rPr lang="en-US" sz="1200" noProof="0" dirty="0" smtClean="0"/>
                        <a:t>Deutsche </a:t>
                      </a:r>
                      <a:r>
                        <a:rPr lang="en-US" sz="1200" noProof="0" dirty="0" err="1" smtClean="0"/>
                        <a:t>Bahn</a:t>
                      </a:r>
                      <a:r>
                        <a:rPr lang="en-US" sz="1200" noProof="0" dirty="0" smtClean="0"/>
                        <a:t> EMU/DMU (Transport)</a:t>
                      </a:r>
                      <a:endParaRPr lang="en-US" sz="1200" noProof="0" dirty="0"/>
                    </a:p>
                  </a:txBody>
                  <a:tcPr/>
                </a:tc>
                <a:tc>
                  <a:txBody>
                    <a:bodyPr/>
                    <a:lstStyle/>
                    <a:p>
                      <a:r>
                        <a:rPr lang="en-US" sz="1200" noProof="0" dirty="0" smtClean="0"/>
                        <a:t>Pre-delivery financing</a:t>
                      </a:r>
                      <a:endParaRPr lang="en-US" sz="1200" noProof="0" dirty="0"/>
                    </a:p>
                  </a:txBody>
                  <a:tcPr/>
                </a:tc>
                <a:tc>
                  <a:txBody>
                    <a:bodyPr/>
                    <a:lstStyle/>
                    <a:p>
                      <a:pPr algn="r"/>
                      <a:r>
                        <a:rPr lang="en-US" sz="1200" noProof="0" dirty="0" smtClean="0"/>
                        <a:t>294</a:t>
                      </a:r>
                      <a:endParaRPr lang="en-US" sz="1200" noProof="0" dirty="0"/>
                    </a:p>
                  </a:txBody>
                  <a:tcPr/>
                </a:tc>
              </a:tr>
              <a:tr h="369116">
                <a:tc>
                  <a:txBody>
                    <a:bodyPr/>
                    <a:lstStyle/>
                    <a:p>
                      <a:r>
                        <a:rPr lang="en-US" sz="1200" noProof="0" dirty="0" smtClean="0"/>
                        <a:t>India</a:t>
                      </a:r>
                      <a:endParaRPr lang="en-US" sz="1200" noProof="0" dirty="0"/>
                    </a:p>
                  </a:txBody>
                  <a:tcPr/>
                </a:tc>
                <a:tc>
                  <a:txBody>
                    <a:bodyPr/>
                    <a:lstStyle/>
                    <a:p>
                      <a:r>
                        <a:rPr lang="en-US" sz="1200" noProof="0" dirty="0" err="1" smtClean="0"/>
                        <a:t>Champa</a:t>
                      </a:r>
                      <a:r>
                        <a:rPr lang="en-US" sz="1200" noProof="0" dirty="0" smtClean="0"/>
                        <a:t> (Grid)</a:t>
                      </a:r>
                      <a:endParaRPr lang="en-US" sz="1200" noProof="0" dirty="0"/>
                    </a:p>
                  </a:txBody>
                  <a:tcPr/>
                </a:tc>
                <a:tc>
                  <a:txBody>
                    <a:bodyPr/>
                    <a:lstStyle/>
                    <a:p>
                      <a:r>
                        <a:rPr lang="en-US" sz="1200" noProof="0" dirty="0" smtClean="0"/>
                        <a:t>IFI</a:t>
                      </a:r>
                      <a:endParaRPr lang="en-US" sz="1200" noProof="0" dirty="0"/>
                    </a:p>
                  </a:txBody>
                  <a:tcPr/>
                </a:tc>
                <a:tc>
                  <a:txBody>
                    <a:bodyPr/>
                    <a:lstStyle/>
                    <a:p>
                      <a:pPr algn="r"/>
                      <a:r>
                        <a:rPr lang="en-US" sz="1200" noProof="0" dirty="0" smtClean="0"/>
                        <a:t>400</a:t>
                      </a:r>
                      <a:endParaRPr lang="en-US" sz="1200" noProof="0" dirty="0"/>
                    </a:p>
                  </a:txBody>
                  <a:tcPr/>
                </a:tc>
              </a:tr>
              <a:tr h="352337">
                <a:tc>
                  <a:txBody>
                    <a:bodyPr/>
                    <a:lstStyle/>
                    <a:p>
                      <a:r>
                        <a:rPr lang="en-US" sz="1200" noProof="0" dirty="0" smtClean="0"/>
                        <a:t>Iraq</a:t>
                      </a:r>
                      <a:endParaRPr lang="en-US" sz="1200" noProof="0" dirty="0"/>
                    </a:p>
                  </a:txBody>
                  <a:tcPr/>
                </a:tc>
                <a:tc>
                  <a:txBody>
                    <a:bodyPr/>
                    <a:lstStyle/>
                    <a:p>
                      <a:r>
                        <a:rPr lang="en-US" sz="1200" noProof="0" dirty="0" smtClean="0"/>
                        <a:t>Al-</a:t>
                      </a:r>
                      <a:r>
                        <a:rPr lang="en-US" sz="1200" noProof="0" dirty="0" err="1" smtClean="0"/>
                        <a:t>Mansurya</a:t>
                      </a:r>
                      <a:r>
                        <a:rPr lang="en-US" sz="1200" baseline="0" noProof="0" dirty="0" smtClean="0"/>
                        <a:t> 4xGT13 (Power)</a:t>
                      </a:r>
                      <a:endParaRPr lang="en-US" sz="1200" noProof="0" dirty="0"/>
                    </a:p>
                  </a:txBody>
                  <a:tcPr/>
                </a:tc>
                <a:tc>
                  <a:txBody>
                    <a:bodyPr/>
                    <a:lstStyle/>
                    <a:p>
                      <a:r>
                        <a:rPr lang="en-US" sz="1200" noProof="0" dirty="0" smtClean="0"/>
                        <a:t>Structured L/C</a:t>
                      </a:r>
                      <a:endParaRPr lang="en-US" sz="1200" noProof="0" dirty="0"/>
                    </a:p>
                  </a:txBody>
                  <a:tcPr/>
                </a:tc>
                <a:tc>
                  <a:txBody>
                    <a:bodyPr/>
                    <a:lstStyle/>
                    <a:p>
                      <a:pPr algn="r"/>
                      <a:r>
                        <a:rPr lang="en-US" sz="1200" noProof="0" dirty="0" smtClean="0"/>
                        <a:t>324</a:t>
                      </a:r>
                      <a:endParaRPr lang="en-US" sz="1200" noProof="0" dirty="0"/>
                    </a:p>
                  </a:txBody>
                  <a:tcPr/>
                </a:tc>
              </a:tr>
              <a:tr h="360727">
                <a:tc>
                  <a:txBody>
                    <a:bodyPr/>
                    <a:lstStyle/>
                    <a:p>
                      <a:r>
                        <a:rPr lang="en-US" sz="1200" noProof="0" dirty="0" smtClean="0"/>
                        <a:t>Kazakhstan</a:t>
                      </a:r>
                      <a:endParaRPr lang="en-US" sz="1200" noProof="0" dirty="0"/>
                    </a:p>
                  </a:txBody>
                  <a:tcPr/>
                </a:tc>
                <a:tc>
                  <a:txBody>
                    <a:bodyPr/>
                    <a:lstStyle/>
                    <a:p>
                      <a:r>
                        <a:rPr lang="en-US" sz="1200" noProof="0" dirty="0" smtClean="0"/>
                        <a:t>KTZ Locos (Transport)</a:t>
                      </a:r>
                      <a:endParaRPr lang="en-US" sz="1200" noProof="0" dirty="0"/>
                    </a:p>
                  </a:txBody>
                  <a:tcPr/>
                </a:tc>
                <a:tc>
                  <a:txBody>
                    <a:bodyPr/>
                    <a:lstStyle/>
                    <a:p>
                      <a:r>
                        <a:rPr lang="en-US" sz="1200" noProof="0" dirty="0" smtClean="0"/>
                        <a:t>Export finance</a:t>
                      </a:r>
                      <a:endParaRPr lang="en-US" sz="1200" noProof="0" dirty="0"/>
                    </a:p>
                  </a:txBody>
                  <a:tcPr/>
                </a:tc>
                <a:tc>
                  <a:txBody>
                    <a:bodyPr/>
                    <a:lstStyle/>
                    <a:p>
                      <a:pPr algn="r"/>
                      <a:r>
                        <a:rPr lang="en-US" sz="1200" noProof="0" dirty="0" smtClean="0"/>
                        <a:t>766</a:t>
                      </a:r>
                      <a:endParaRPr lang="en-US" sz="1200" noProof="0" dirty="0"/>
                    </a:p>
                  </a:txBody>
                  <a:tcPr/>
                </a:tc>
              </a:tr>
              <a:tr h="276837">
                <a:tc>
                  <a:txBody>
                    <a:bodyPr/>
                    <a:lstStyle/>
                    <a:p>
                      <a:r>
                        <a:rPr lang="en-US" sz="1200" noProof="0" dirty="0" smtClean="0"/>
                        <a:t>Spain</a:t>
                      </a:r>
                      <a:endParaRPr lang="en-US" sz="1200" noProof="0" dirty="0"/>
                    </a:p>
                  </a:txBody>
                  <a:tcPr/>
                </a:tc>
                <a:tc>
                  <a:txBody>
                    <a:bodyPr/>
                    <a:lstStyle/>
                    <a:p>
                      <a:r>
                        <a:rPr lang="en-US" sz="1200" noProof="0" dirty="0" smtClean="0"/>
                        <a:t>Albacete ERTMS (Transport)</a:t>
                      </a:r>
                      <a:endParaRPr lang="en-US" sz="1200" noProof="0" dirty="0"/>
                    </a:p>
                  </a:txBody>
                  <a:tcPr/>
                </a:tc>
                <a:tc>
                  <a:txBody>
                    <a:bodyPr/>
                    <a:lstStyle/>
                    <a:p>
                      <a:r>
                        <a:rPr lang="en-US" sz="1200" noProof="0" dirty="0" smtClean="0"/>
                        <a:t>Project finance, IFI</a:t>
                      </a:r>
                      <a:endParaRPr lang="en-US" sz="1200" noProof="0" dirty="0"/>
                    </a:p>
                  </a:txBody>
                  <a:tcPr/>
                </a:tc>
                <a:tc>
                  <a:txBody>
                    <a:bodyPr/>
                    <a:lstStyle/>
                    <a:p>
                      <a:pPr algn="r"/>
                      <a:r>
                        <a:rPr lang="en-US" sz="1200" noProof="0" dirty="0" smtClean="0"/>
                        <a:t>77</a:t>
                      </a:r>
                      <a:endParaRPr lang="en-US" sz="1200" noProof="0" dirty="0"/>
                    </a:p>
                  </a:txBody>
                  <a:tcPr/>
                </a:tc>
              </a:tr>
              <a:tr h="327169">
                <a:tc>
                  <a:txBody>
                    <a:bodyPr/>
                    <a:lstStyle/>
                    <a:p>
                      <a:r>
                        <a:rPr lang="en-US" sz="1200" noProof="0" dirty="0" smtClean="0"/>
                        <a:t>UAE</a:t>
                      </a:r>
                      <a:endParaRPr lang="en-US" sz="1200" noProof="0" dirty="0"/>
                    </a:p>
                  </a:txBody>
                  <a:tcPr/>
                </a:tc>
                <a:tc>
                  <a:txBody>
                    <a:bodyPr/>
                    <a:lstStyle/>
                    <a:p>
                      <a:r>
                        <a:rPr lang="en-US" sz="1200" noProof="0" dirty="0" smtClean="0"/>
                        <a:t>Dubai Al </a:t>
                      </a:r>
                      <a:r>
                        <a:rPr lang="en-US" sz="1200" noProof="0" dirty="0" err="1" smtClean="0"/>
                        <a:t>Sufooh</a:t>
                      </a:r>
                      <a:r>
                        <a:rPr lang="en-US" sz="1200" noProof="0" dirty="0" smtClean="0"/>
                        <a:t> Tram (Transport)</a:t>
                      </a:r>
                      <a:endParaRPr lang="en-US" sz="1200" noProof="0" dirty="0"/>
                    </a:p>
                  </a:txBody>
                  <a:tcPr/>
                </a:tc>
                <a:tc>
                  <a:txBody>
                    <a:bodyPr/>
                    <a:lstStyle/>
                    <a:p>
                      <a:r>
                        <a:rPr lang="en-US" sz="1200" noProof="0" dirty="0" smtClean="0"/>
                        <a:t>Export finance</a:t>
                      </a:r>
                      <a:endParaRPr lang="en-US" sz="1200" noProof="0" dirty="0"/>
                    </a:p>
                  </a:txBody>
                  <a:tcPr/>
                </a:tc>
                <a:tc>
                  <a:txBody>
                    <a:bodyPr/>
                    <a:lstStyle/>
                    <a:p>
                      <a:pPr algn="r"/>
                      <a:r>
                        <a:rPr lang="en-US" sz="1200" noProof="0" dirty="0" smtClean="0"/>
                        <a:t>252</a:t>
                      </a:r>
                      <a:endParaRPr lang="en-US" sz="1200" noProof="0" dirty="0"/>
                    </a:p>
                  </a:txBody>
                  <a:tcPr/>
                </a:tc>
              </a:tr>
              <a:tr h="352338">
                <a:tc>
                  <a:txBody>
                    <a:bodyPr/>
                    <a:lstStyle/>
                    <a:p>
                      <a:r>
                        <a:rPr lang="en-US" sz="1200" noProof="0" dirty="0" smtClean="0"/>
                        <a:t>UK</a:t>
                      </a:r>
                      <a:endParaRPr lang="en-US" sz="1200" noProof="0" dirty="0"/>
                    </a:p>
                  </a:txBody>
                  <a:tcPr/>
                </a:tc>
                <a:tc>
                  <a:txBody>
                    <a:bodyPr/>
                    <a:lstStyle/>
                    <a:p>
                      <a:r>
                        <a:rPr lang="en-US" sz="1200" noProof="0" dirty="0" smtClean="0"/>
                        <a:t>Carrington</a:t>
                      </a:r>
                      <a:r>
                        <a:rPr lang="en-US" sz="1200" baseline="0" noProof="0" dirty="0" smtClean="0"/>
                        <a:t> CCGT (Power)</a:t>
                      </a:r>
                      <a:endParaRPr lang="en-US" sz="1200" noProof="0" dirty="0"/>
                    </a:p>
                  </a:txBody>
                  <a:tcPr/>
                </a:tc>
                <a:tc>
                  <a:txBody>
                    <a:bodyPr/>
                    <a:lstStyle/>
                    <a:p>
                      <a:r>
                        <a:rPr lang="en-US" sz="1200" noProof="0" dirty="0" smtClean="0"/>
                        <a:t>Export &amp; project finance</a:t>
                      </a:r>
                      <a:endParaRPr lang="en-US" sz="1200" noProof="0" dirty="0"/>
                    </a:p>
                  </a:txBody>
                  <a:tcPr/>
                </a:tc>
                <a:tc>
                  <a:txBody>
                    <a:bodyPr/>
                    <a:lstStyle/>
                    <a:p>
                      <a:pPr algn="r"/>
                      <a:r>
                        <a:rPr lang="en-US" sz="1200" noProof="0" dirty="0" smtClean="0"/>
                        <a:t>257</a:t>
                      </a:r>
                      <a:endParaRPr lang="en-US" sz="1200" noProof="0" dirty="0"/>
                    </a:p>
                  </a:txBody>
                  <a:tcPr/>
                </a:tc>
              </a:tr>
              <a:tr h="343949">
                <a:tc>
                  <a:txBody>
                    <a:bodyPr/>
                    <a:lstStyle/>
                    <a:p>
                      <a:r>
                        <a:rPr lang="en-US" sz="1200" noProof="0" dirty="0" smtClean="0"/>
                        <a:t>Venezuela</a:t>
                      </a:r>
                      <a:endParaRPr lang="en-US" sz="1200" noProof="0" dirty="0"/>
                    </a:p>
                  </a:txBody>
                  <a:tcPr/>
                </a:tc>
                <a:tc>
                  <a:txBody>
                    <a:bodyPr/>
                    <a:lstStyle/>
                    <a:p>
                      <a:r>
                        <a:rPr lang="en-US" sz="1200" noProof="0" dirty="0" smtClean="0"/>
                        <a:t>Los </a:t>
                      </a:r>
                      <a:r>
                        <a:rPr lang="en-US" sz="1200" noProof="0" dirty="0" err="1" smtClean="0"/>
                        <a:t>Teques</a:t>
                      </a:r>
                      <a:r>
                        <a:rPr lang="en-US" sz="1200" baseline="0" noProof="0" dirty="0" smtClean="0"/>
                        <a:t> 2 Metro (Transport)</a:t>
                      </a:r>
                      <a:endParaRPr lang="en-US" sz="1200" noProof="0" dirty="0"/>
                    </a:p>
                  </a:txBody>
                  <a:tcPr/>
                </a:tc>
                <a:tc>
                  <a:txBody>
                    <a:bodyPr/>
                    <a:lstStyle/>
                    <a:p>
                      <a:r>
                        <a:rPr lang="en-US" sz="1200" noProof="0" dirty="0" smtClean="0"/>
                        <a:t>Export finance</a:t>
                      </a:r>
                      <a:endParaRPr lang="en-US" sz="1200" noProof="0" dirty="0"/>
                    </a:p>
                  </a:txBody>
                  <a:tcPr/>
                </a:tc>
                <a:tc>
                  <a:txBody>
                    <a:bodyPr/>
                    <a:lstStyle/>
                    <a:p>
                      <a:pPr algn="r"/>
                      <a:r>
                        <a:rPr lang="en-US" sz="1200" noProof="0" dirty="0" smtClean="0"/>
                        <a:t>327</a:t>
                      </a:r>
                      <a:endParaRPr lang="en-US" sz="1200" noProof="0" dirty="0"/>
                    </a:p>
                  </a:txBody>
                  <a:tcPr/>
                </a:tc>
              </a:tr>
              <a:tr h="318781">
                <a:tc>
                  <a:txBody>
                    <a:bodyPr/>
                    <a:lstStyle/>
                    <a:p>
                      <a:r>
                        <a:rPr lang="en-US" sz="1200" noProof="0" dirty="0" smtClean="0"/>
                        <a:t>Total</a:t>
                      </a:r>
                      <a:endParaRPr lang="en-US" sz="1200" noProof="0" dirty="0"/>
                    </a:p>
                  </a:txBody>
                  <a:tcPr/>
                </a:tc>
                <a:tc>
                  <a:txBody>
                    <a:bodyPr/>
                    <a:lstStyle/>
                    <a:p>
                      <a:endParaRPr lang="en-US" sz="1200" noProof="0" dirty="0"/>
                    </a:p>
                  </a:txBody>
                  <a:tcPr/>
                </a:tc>
                <a:tc>
                  <a:txBody>
                    <a:bodyPr/>
                    <a:lstStyle/>
                    <a:p>
                      <a:endParaRPr lang="en-US" sz="1200" noProof="0" dirty="0"/>
                    </a:p>
                  </a:txBody>
                  <a:tcPr/>
                </a:tc>
                <a:tc>
                  <a:txBody>
                    <a:bodyPr/>
                    <a:lstStyle/>
                    <a:p>
                      <a:pPr algn="r"/>
                      <a:r>
                        <a:rPr lang="en-US" sz="1200" noProof="0" dirty="0" smtClean="0"/>
                        <a:t>€3 billion</a:t>
                      </a:r>
                      <a:endParaRPr lang="en-US" sz="1200" noProof="0" dirty="0"/>
                    </a:p>
                  </a:txBody>
                  <a:tcPr/>
                </a:tc>
              </a:tr>
            </a:tbl>
          </a:graphicData>
        </a:graphic>
      </p:graphicFrame>
    </p:spTree>
    <p:extLst>
      <p:ext uri="{BB962C8B-B14F-4D97-AF65-F5344CB8AC3E}">
        <p14:creationId xmlns:p14="http://schemas.microsoft.com/office/powerpoint/2010/main" val="42003387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3491" name="Text Box 5"/>
          <p:cNvSpPr txBox="1">
            <a:spLocks noChangeArrowheads="1"/>
          </p:cNvSpPr>
          <p:nvPr/>
        </p:nvSpPr>
        <p:spPr bwMode="auto">
          <a:xfrm>
            <a:off x="285998" y="157018"/>
            <a:ext cx="8458200" cy="736993"/>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fr-FR"/>
            </a:defPPr>
            <a:lvl1pPr eaLnBrk="1" hangingPunct="1">
              <a:lnSpc>
                <a:spcPct val="90000"/>
              </a:lnSpc>
              <a:defRPr sz="2600">
                <a:solidFill>
                  <a:schemeClr val="accent1"/>
                </a:solidFill>
                <a:latin typeface="+mj-lt"/>
                <a:ea typeface="+mj-ea"/>
                <a:cs typeface="Arial" pitchFamily="34" charset="0"/>
              </a:defRPr>
            </a:lvl1pPr>
            <a:lvl2pPr eaLnBrk="1" hangingPunct="1">
              <a:lnSpc>
                <a:spcPct val="90000"/>
              </a:lnSpc>
              <a:defRPr sz="2800">
                <a:solidFill>
                  <a:schemeClr val="tx2"/>
                </a:solidFill>
              </a:defRPr>
            </a:lvl2pPr>
            <a:lvl3pPr eaLnBrk="1" hangingPunct="1">
              <a:lnSpc>
                <a:spcPct val="90000"/>
              </a:lnSpc>
              <a:defRPr sz="2800">
                <a:solidFill>
                  <a:schemeClr val="tx2"/>
                </a:solidFill>
              </a:defRPr>
            </a:lvl3pPr>
            <a:lvl4pPr eaLnBrk="1" hangingPunct="1">
              <a:lnSpc>
                <a:spcPct val="90000"/>
              </a:lnSpc>
              <a:defRPr sz="2800">
                <a:solidFill>
                  <a:schemeClr val="tx2"/>
                </a:solidFill>
              </a:defRPr>
            </a:lvl4pPr>
            <a:lvl5pPr eaLnBrk="1" hangingPunct="1">
              <a:lnSpc>
                <a:spcPct val="90000"/>
              </a:lnSpc>
              <a:defRPr sz="2800">
                <a:solidFill>
                  <a:schemeClr val="tx2"/>
                </a:solidFill>
              </a:defRPr>
            </a:lvl5pPr>
            <a:lvl6pPr marL="457200" fontAlgn="base">
              <a:lnSpc>
                <a:spcPct val="90000"/>
              </a:lnSpc>
              <a:spcBef>
                <a:spcPct val="0"/>
              </a:spcBef>
              <a:spcAft>
                <a:spcPct val="0"/>
              </a:spcAft>
              <a:defRPr sz="2800">
                <a:solidFill>
                  <a:schemeClr val="tx2"/>
                </a:solidFill>
              </a:defRPr>
            </a:lvl6pPr>
            <a:lvl7pPr marL="914400" fontAlgn="base">
              <a:lnSpc>
                <a:spcPct val="90000"/>
              </a:lnSpc>
              <a:spcBef>
                <a:spcPct val="0"/>
              </a:spcBef>
              <a:spcAft>
                <a:spcPct val="0"/>
              </a:spcAft>
              <a:defRPr sz="2800">
                <a:solidFill>
                  <a:schemeClr val="tx2"/>
                </a:solidFill>
              </a:defRPr>
            </a:lvl7pPr>
            <a:lvl8pPr marL="1371600" fontAlgn="base">
              <a:lnSpc>
                <a:spcPct val="90000"/>
              </a:lnSpc>
              <a:spcBef>
                <a:spcPct val="0"/>
              </a:spcBef>
              <a:spcAft>
                <a:spcPct val="0"/>
              </a:spcAft>
              <a:defRPr sz="2800">
                <a:solidFill>
                  <a:schemeClr val="tx2"/>
                </a:solidFill>
              </a:defRPr>
            </a:lvl8pPr>
            <a:lvl9pPr marL="1828800" fontAlgn="base">
              <a:lnSpc>
                <a:spcPct val="90000"/>
              </a:lnSpc>
              <a:spcBef>
                <a:spcPct val="0"/>
              </a:spcBef>
              <a:spcAft>
                <a:spcPct val="0"/>
              </a:spcAft>
              <a:defRPr sz="2800">
                <a:solidFill>
                  <a:schemeClr val="tx2"/>
                </a:solidFill>
              </a:defRPr>
            </a:lvl9pPr>
          </a:lstStyle>
          <a:p>
            <a:pPr>
              <a:lnSpc>
                <a:spcPct val="100000"/>
              </a:lnSpc>
            </a:pPr>
            <a:r>
              <a:rPr lang="fr-FR" dirty="0">
                <a:solidFill>
                  <a:srgbClr val="034694"/>
                </a:solidFill>
                <a:latin typeface="Arial" pitchFamily="34" charset="0"/>
              </a:rPr>
              <a:t>Alstom</a:t>
            </a:r>
            <a:endParaRPr lang="en-GB" dirty="0">
              <a:solidFill>
                <a:srgbClr val="034694"/>
              </a:solidFill>
              <a:latin typeface="Arial" pitchFamily="34" charset="0"/>
            </a:endParaRPr>
          </a:p>
          <a:p>
            <a:pPr>
              <a:lnSpc>
                <a:spcPct val="100000"/>
              </a:lnSpc>
            </a:pPr>
            <a:r>
              <a:rPr lang="en-US" sz="1800" dirty="0"/>
              <a:t>Alstom </a:t>
            </a:r>
            <a:r>
              <a:rPr lang="en-US" sz="1800" dirty="0" smtClean="0"/>
              <a:t>and Project &amp; Export Finance </a:t>
            </a:r>
            <a:endParaRPr lang="en-US" sz="1800" dirty="0"/>
          </a:p>
        </p:txBody>
      </p:sp>
      <p:sp>
        <p:nvSpPr>
          <p:cNvPr id="3" name="Rectangle 2"/>
          <p:cNvSpPr/>
          <p:nvPr/>
        </p:nvSpPr>
        <p:spPr>
          <a:xfrm>
            <a:off x="327411" y="1402403"/>
            <a:ext cx="8375374" cy="4524315"/>
          </a:xfrm>
          <a:prstGeom prst="rect">
            <a:avLst/>
          </a:prstGeom>
        </p:spPr>
        <p:txBody>
          <a:bodyPr wrap="square">
            <a:spAutoFit/>
          </a:bodyPr>
          <a:lstStyle/>
          <a:p>
            <a:endParaRPr lang="en-US" sz="1600" b="1" dirty="0" smtClean="0"/>
          </a:p>
          <a:p>
            <a:pPr marL="342900" indent="-342900">
              <a:buFont typeface="Wingdings" pitchFamily="2" charset="2"/>
              <a:buChar char="Ø"/>
            </a:pPr>
            <a:r>
              <a:rPr lang="en-GB" sz="1600" dirty="0" smtClean="0"/>
              <a:t>About </a:t>
            </a:r>
            <a:r>
              <a:rPr lang="en-GB" sz="1600" b="1" dirty="0" smtClean="0"/>
              <a:t>10</a:t>
            </a:r>
            <a:r>
              <a:rPr lang="en-GB" sz="1600" b="1" dirty="0"/>
              <a:t>% </a:t>
            </a:r>
            <a:r>
              <a:rPr lang="en-GB" sz="1600" b="1" dirty="0" smtClean="0"/>
              <a:t>of Alstom’s €53 billion backlog </a:t>
            </a:r>
            <a:r>
              <a:rPr lang="en-GB" sz="1600" dirty="0" smtClean="0"/>
              <a:t>is </a:t>
            </a:r>
            <a:r>
              <a:rPr lang="en-GB" sz="1600" dirty="0"/>
              <a:t>directly supported by </a:t>
            </a:r>
            <a:r>
              <a:rPr lang="en-GB" sz="1600" b="1" dirty="0"/>
              <a:t>ECA </a:t>
            </a:r>
            <a:r>
              <a:rPr lang="en-GB" sz="1600" b="1" dirty="0" smtClean="0"/>
              <a:t>and </a:t>
            </a:r>
            <a:r>
              <a:rPr lang="en-GB" sz="1600" b="1" dirty="0"/>
              <a:t>PPP </a:t>
            </a:r>
            <a:r>
              <a:rPr lang="en-GB" sz="1600" dirty="0"/>
              <a:t>financing, </a:t>
            </a:r>
            <a:r>
              <a:rPr lang="en-GB" sz="1600" b="1" dirty="0"/>
              <a:t>10 %</a:t>
            </a:r>
            <a:r>
              <a:rPr lang="en-GB" sz="1600" dirty="0"/>
              <a:t> by </a:t>
            </a:r>
            <a:r>
              <a:rPr lang="en-GB" sz="1600" dirty="0" smtClean="0"/>
              <a:t>multilateral and other development banks, </a:t>
            </a:r>
            <a:r>
              <a:rPr lang="en-GB" sz="1600" dirty="0"/>
              <a:t>and the </a:t>
            </a:r>
            <a:r>
              <a:rPr lang="en-GB" sz="1600" dirty="0" smtClean="0"/>
              <a:t>balance by private (corporate), public (sovereign, sub-sovereign) and other funding sources.</a:t>
            </a:r>
            <a:r>
              <a:rPr lang="en-GB" sz="1600" dirty="0"/>
              <a:t> </a:t>
            </a:r>
            <a:r>
              <a:rPr lang="en-GB" sz="1600" dirty="0" smtClean="0"/>
              <a:t>On </a:t>
            </a:r>
            <a:r>
              <a:rPr lang="en-GB" sz="1600" dirty="0"/>
              <a:t>average </a:t>
            </a:r>
            <a:r>
              <a:rPr lang="en-GB" sz="1600" b="1" dirty="0"/>
              <a:t>15 % of </a:t>
            </a:r>
            <a:r>
              <a:rPr lang="en-GB" sz="1600" b="1" dirty="0" smtClean="0"/>
              <a:t>Alstom’s annual orders </a:t>
            </a:r>
            <a:r>
              <a:rPr lang="en-GB" sz="1600" dirty="0" smtClean="0"/>
              <a:t>(excluding Services) </a:t>
            </a:r>
            <a:r>
              <a:rPr lang="en-GB" sz="1600" dirty="0"/>
              <a:t>are supported by </a:t>
            </a:r>
            <a:r>
              <a:rPr lang="en-GB" sz="1600" b="1" dirty="0" smtClean="0"/>
              <a:t>Project </a:t>
            </a:r>
            <a:r>
              <a:rPr lang="en-GB" sz="1600" b="1" dirty="0"/>
              <a:t>&amp; </a:t>
            </a:r>
            <a:r>
              <a:rPr lang="en-GB" sz="1600" b="1" dirty="0" smtClean="0"/>
              <a:t>Export Finance schemes</a:t>
            </a:r>
          </a:p>
          <a:p>
            <a:pPr marL="342900" indent="-342900">
              <a:buFont typeface="Wingdings" pitchFamily="2" charset="2"/>
              <a:buChar char="Ø"/>
            </a:pPr>
            <a:endParaRPr lang="en-GB" sz="1600" dirty="0" smtClean="0"/>
          </a:p>
          <a:p>
            <a:pPr marL="342900" lvl="1" indent="-342900">
              <a:buFont typeface="Wingdings" pitchFamily="2" charset="2"/>
              <a:buChar char="Ø"/>
            </a:pPr>
            <a:r>
              <a:rPr lang="en-US" sz="1600" dirty="0"/>
              <a:t>Alstom has </a:t>
            </a:r>
            <a:r>
              <a:rPr lang="en-US" sz="1600" dirty="0" smtClean="0"/>
              <a:t>a long-standing relationship with </a:t>
            </a:r>
            <a:r>
              <a:rPr lang="en-US" sz="1600" b="1" dirty="0" smtClean="0"/>
              <a:t>export credit agencies</a:t>
            </a:r>
            <a:r>
              <a:rPr lang="en-US" sz="1600" dirty="0" smtClean="0"/>
              <a:t>: COFACE, </a:t>
            </a:r>
            <a:r>
              <a:rPr lang="en-US" sz="1600" dirty="0"/>
              <a:t>SERV, </a:t>
            </a:r>
            <a:r>
              <a:rPr lang="en-US" sz="1600" dirty="0" smtClean="0"/>
              <a:t>HERMES, ONDD, CESCE</a:t>
            </a:r>
            <a:r>
              <a:rPr lang="en-US" sz="1600" dirty="0"/>
              <a:t>, SACE</a:t>
            </a:r>
            <a:r>
              <a:rPr lang="en-US" sz="1600" dirty="0" smtClean="0"/>
              <a:t>, etc., and more recently engaged in a dialogue with KUKE of Poland and EXIAR of Russia</a:t>
            </a:r>
          </a:p>
          <a:p>
            <a:pPr marL="342900" lvl="1" indent="-342900">
              <a:buFont typeface="Wingdings" pitchFamily="2" charset="2"/>
              <a:buChar char="Ø"/>
            </a:pPr>
            <a:endParaRPr lang="en-US" sz="1600" dirty="0" smtClean="0"/>
          </a:p>
          <a:p>
            <a:pPr marL="342900" lvl="1" indent="-342900">
              <a:buFont typeface="Wingdings" pitchFamily="2" charset="2"/>
              <a:buChar char="Ø"/>
            </a:pPr>
            <a:r>
              <a:rPr lang="en-US" sz="1600" dirty="0" smtClean="0"/>
              <a:t>Alstom </a:t>
            </a:r>
            <a:r>
              <a:rPr lang="en-GB" sz="1600" dirty="0" smtClean="0"/>
              <a:t>is </a:t>
            </a:r>
            <a:r>
              <a:rPr lang="en-GB" sz="1600" dirty="0"/>
              <a:t>often reaching </a:t>
            </a:r>
            <a:r>
              <a:rPr lang="en-GB" sz="1600" dirty="0" smtClean="0"/>
              <a:t>ECA </a:t>
            </a:r>
            <a:r>
              <a:rPr lang="en-GB" sz="1600" dirty="0"/>
              <a:t>support </a:t>
            </a:r>
            <a:r>
              <a:rPr lang="en-GB" sz="1600" dirty="0" smtClean="0"/>
              <a:t>limits in </a:t>
            </a:r>
            <a:r>
              <a:rPr lang="en-GB" sz="1600" dirty="0"/>
              <a:t>terms of </a:t>
            </a:r>
            <a:r>
              <a:rPr lang="en-GB" sz="1600" b="1" dirty="0"/>
              <a:t>national </a:t>
            </a:r>
            <a:r>
              <a:rPr lang="en-GB" sz="1600" b="1" dirty="0" smtClean="0"/>
              <a:t>content requirements</a:t>
            </a:r>
            <a:r>
              <a:rPr lang="en-GB" sz="1600" dirty="0" smtClean="0"/>
              <a:t>, </a:t>
            </a:r>
            <a:r>
              <a:rPr lang="en-GB" sz="1600" dirty="0"/>
              <a:t>due to </a:t>
            </a:r>
            <a:r>
              <a:rPr lang="en-GB" sz="1600" dirty="0" smtClean="0"/>
              <a:t>its increasingly global industrial footprint, for both market penetration and cost competitiveness reasons</a:t>
            </a:r>
            <a:endParaRPr lang="en-US" sz="1600" dirty="0"/>
          </a:p>
          <a:p>
            <a:pPr marL="342900" indent="-342900">
              <a:buFont typeface="Wingdings" pitchFamily="2" charset="2"/>
              <a:buChar char="Ø"/>
            </a:pPr>
            <a:endParaRPr lang="en-GB" sz="1600" dirty="0"/>
          </a:p>
          <a:p>
            <a:pPr marL="342900" lvl="1" indent="-342900">
              <a:buFont typeface="Wingdings" pitchFamily="2" charset="2"/>
              <a:buChar char="Ø"/>
            </a:pPr>
            <a:r>
              <a:rPr lang="en-GB" sz="1600" dirty="0" smtClean="0"/>
              <a:t>Alstom </a:t>
            </a:r>
            <a:r>
              <a:rPr lang="en-GB" sz="1600" dirty="0"/>
              <a:t>has </a:t>
            </a:r>
            <a:r>
              <a:rPr lang="en-GB" sz="1600" dirty="0" smtClean="0"/>
              <a:t>not lost contracts </a:t>
            </a:r>
            <a:r>
              <a:rPr lang="en-GB" sz="1600" dirty="0"/>
              <a:t>for </a:t>
            </a:r>
            <a:r>
              <a:rPr lang="en-GB" sz="1600" dirty="0" smtClean="0"/>
              <a:t>reasons directly linked </a:t>
            </a:r>
            <a:r>
              <a:rPr lang="en-GB" sz="1600" dirty="0"/>
              <a:t>to export </a:t>
            </a:r>
            <a:r>
              <a:rPr lang="en-GB" sz="1600" dirty="0" smtClean="0"/>
              <a:t>financing. During the </a:t>
            </a:r>
            <a:r>
              <a:rPr lang="en-GB" sz="1600" b="1" dirty="0" smtClean="0"/>
              <a:t>2008/2011 crisis</a:t>
            </a:r>
            <a:r>
              <a:rPr lang="en-GB" sz="1600" dirty="0" smtClean="0"/>
              <a:t>, when liquidity </a:t>
            </a:r>
            <a:r>
              <a:rPr lang="en-GB" sz="1600" dirty="0"/>
              <a:t>difficulties faced by commercial </a:t>
            </a:r>
            <a:r>
              <a:rPr lang="en-GB" sz="1600" dirty="0" smtClean="0"/>
              <a:t>banks were acute, finding lenders was a close call, and some clients accepted increases in export credit pricing. Since then, liquidity </a:t>
            </a:r>
            <a:r>
              <a:rPr lang="en-GB" sz="1600" dirty="0"/>
              <a:t>for ECA financing </a:t>
            </a:r>
            <a:r>
              <a:rPr lang="en-GB" sz="1600" dirty="0" smtClean="0"/>
              <a:t>has improved</a:t>
            </a:r>
            <a:endParaRPr lang="en-GB" sz="1600" dirty="0"/>
          </a:p>
        </p:txBody>
      </p:sp>
    </p:spTree>
    <p:extLst>
      <p:ext uri="{BB962C8B-B14F-4D97-AF65-F5344CB8AC3E}">
        <p14:creationId xmlns:p14="http://schemas.microsoft.com/office/powerpoint/2010/main" val="1773507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Text Box 5"/>
          <p:cNvSpPr txBox="1">
            <a:spLocks noChangeArrowheads="1"/>
          </p:cNvSpPr>
          <p:nvPr/>
        </p:nvSpPr>
        <p:spPr bwMode="auto">
          <a:xfrm>
            <a:off x="285998" y="441579"/>
            <a:ext cx="8458200" cy="45243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fr-FR"/>
            </a:defPPr>
            <a:lvl1pPr eaLnBrk="1" hangingPunct="1">
              <a:lnSpc>
                <a:spcPct val="90000"/>
              </a:lnSpc>
              <a:defRPr sz="2600">
                <a:solidFill>
                  <a:schemeClr val="accent1"/>
                </a:solidFill>
                <a:latin typeface="+mj-lt"/>
                <a:ea typeface="+mj-ea"/>
                <a:cs typeface="Arial" pitchFamily="34" charset="0"/>
              </a:defRPr>
            </a:lvl1pPr>
            <a:lvl2pPr eaLnBrk="1" hangingPunct="1">
              <a:lnSpc>
                <a:spcPct val="90000"/>
              </a:lnSpc>
              <a:defRPr sz="2800">
                <a:solidFill>
                  <a:schemeClr val="tx2"/>
                </a:solidFill>
              </a:defRPr>
            </a:lvl2pPr>
            <a:lvl3pPr eaLnBrk="1" hangingPunct="1">
              <a:lnSpc>
                <a:spcPct val="90000"/>
              </a:lnSpc>
              <a:defRPr sz="2800">
                <a:solidFill>
                  <a:schemeClr val="tx2"/>
                </a:solidFill>
              </a:defRPr>
            </a:lvl3pPr>
            <a:lvl4pPr eaLnBrk="1" hangingPunct="1">
              <a:lnSpc>
                <a:spcPct val="90000"/>
              </a:lnSpc>
              <a:defRPr sz="2800">
                <a:solidFill>
                  <a:schemeClr val="tx2"/>
                </a:solidFill>
              </a:defRPr>
            </a:lvl4pPr>
            <a:lvl5pPr eaLnBrk="1" hangingPunct="1">
              <a:lnSpc>
                <a:spcPct val="90000"/>
              </a:lnSpc>
              <a:defRPr sz="2800">
                <a:solidFill>
                  <a:schemeClr val="tx2"/>
                </a:solidFill>
              </a:defRPr>
            </a:lvl5pPr>
            <a:lvl6pPr marL="457200" fontAlgn="base">
              <a:lnSpc>
                <a:spcPct val="90000"/>
              </a:lnSpc>
              <a:spcBef>
                <a:spcPct val="0"/>
              </a:spcBef>
              <a:spcAft>
                <a:spcPct val="0"/>
              </a:spcAft>
              <a:defRPr sz="2800">
                <a:solidFill>
                  <a:schemeClr val="tx2"/>
                </a:solidFill>
              </a:defRPr>
            </a:lvl6pPr>
            <a:lvl7pPr marL="914400" fontAlgn="base">
              <a:lnSpc>
                <a:spcPct val="90000"/>
              </a:lnSpc>
              <a:spcBef>
                <a:spcPct val="0"/>
              </a:spcBef>
              <a:spcAft>
                <a:spcPct val="0"/>
              </a:spcAft>
              <a:defRPr sz="2800">
                <a:solidFill>
                  <a:schemeClr val="tx2"/>
                </a:solidFill>
              </a:defRPr>
            </a:lvl7pPr>
            <a:lvl8pPr marL="1371600" fontAlgn="base">
              <a:lnSpc>
                <a:spcPct val="90000"/>
              </a:lnSpc>
              <a:spcBef>
                <a:spcPct val="0"/>
              </a:spcBef>
              <a:spcAft>
                <a:spcPct val="0"/>
              </a:spcAft>
              <a:defRPr sz="2800">
                <a:solidFill>
                  <a:schemeClr val="tx2"/>
                </a:solidFill>
              </a:defRPr>
            </a:lvl8pPr>
            <a:lvl9pPr marL="1828800" fontAlgn="base">
              <a:lnSpc>
                <a:spcPct val="90000"/>
              </a:lnSpc>
              <a:spcBef>
                <a:spcPct val="0"/>
              </a:spcBef>
              <a:spcAft>
                <a:spcPct val="0"/>
              </a:spcAft>
              <a:defRPr sz="2800">
                <a:solidFill>
                  <a:schemeClr val="tx2"/>
                </a:solidFill>
              </a:defRPr>
            </a:lvl9pPr>
          </a:lstStyle>
          <a:p>
            <a:r>
              <a:rPr lang="en-US" b="1" dirty="0"/>
              <a:t>IFIs </a:t>
            </a:r>
            <a:r>
              <a:rPr lang="en-US" b="1" dirty="0" smtClean="0"/>
              <a:t>&amp; </a:t>
            </a:r>
            <a:r>
              <a:rPr lang="en-US" b="1" dirty="0"/>
              <a:t>ECA commitments </a:t>
            </a:r>
            <a:r>
              <a:rPr lang="en-US" b="1" dirty="0" smtClean="0"/>
              <a:t>2009/2012</a:t>
            </a:r>
            <a:endParaRPr lang="en-US" b="1" dirty="0"/>
          </a:p>
        </p:txBody>
      </p:sp>
      <p:graphicFrame>
        <p:nvGraphicFramePr>
          <p:cNvPr id="10" name="Chart 9"/>
          <p:cNvGraphicFramePr>
            <a:graphicFrameLocks/>
          </p:cNvGraphicFramePr>
          <p:nvPr>
            <p:extLst>
              <p:ext uri="{D42A27DB-BD31-4B8C-83A1-F6EECF244321}">
                <p14:modId xmlns:p14="http://schemas.microsoft.com/office/powerpoint/2010/main" val="186100094"/>
              </p:ext>
            </p:extLst>
          </p:nvPr>
        </p:nvGraphicFramePr>
        <p:xfrm>
          <a:off x="4471767" y="3809691"/>
          <a:ext cx="4672233" cy="224644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p:cNvGraphicFramePr>
            <a:graphicFrameLocks/>
          </p:cNvGraphicFramePr>
          <p:nvPr>
            <p:extLst>
              <p:ext uri="{D42A27DB-BD31-4B8C-83A1-F6EECF244321}">
                <p14:modId xmlns:p14="http://schemas.microsoft.com/office/powerpoint/2010/main" val="1979192939"/>
              </p:ext>
            </p:extLst>
          </p:nvPr>
        </p:nvGraphicFramePr>
        <p:xfrm>
          <a:off x="144984" y="3526854"/>
          <a:ext cx="4148720" cy="2369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2"/>
          <p:cNvGraphicFramePr>
            <a:graphicFrameLocks/>
          </p:cNvGraphicFramePr>
          <p:nvPr>
            <p:extLst>
              <p:ext uri="{D42A27DB-BD31-4B8C-83A1-F6EECF244321}">
                <p14:modId xmlns:p14="http://schemas.microsoft.com/office/powerpoint/2010/main" val="363243368"/>
              </p:ext>
            </p:extLst>
          </p:nvPr>
        </p:nvGraphicFramePr>
        <p:xfrm>
          <a:off x="1139687" y="1079545"/>
          <a:ext cx="6904383" cy="252684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227973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3491" name="Text Box 5"/>
          <p:cNvSpPr txBox="1">
            <a:spLocks noChangeArrowheads="1"/>
          </p:cNvSpPr>
          <p:nvPr/>
        </p:nvSpPr>
        <p:spPr bwMode="auto">
          <a:xfrm>
            <a:off x="285998" y="490538"/>
            <a:ext cx="8458200" cy="45243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fr-FR"/>
            </a:defPPr>
            <a:lvl1pPr eaLnBrk="1" hangingPunct="1">
              <a:lnSpc>
                <a:spcPct val="90000"/>
              </a:lnSpc>
              <a:defRPr sz="2600">
                <a:solidFill>
                  <a:schemeClr val="accent1"/>
                </a:solidFill>
                <a:latin typeface="+mj-lt"/>
                <a:ea typeface="+mj-ea"/>
                <a:cs typeface="Arial" pitchFamily="34" charset="0"/>
              </a:defRPr>
            </a:lvl1pPr>
            <a:lvl2pPr eaLnBrk="1" hangingPunct="1">
              <a:lnSpc>
                <a:spcPct val="90000"/>
              </a:lnSpc>
              <a:defRPr sz="2800">
                <a:solidFill>
                  <a:schemeClr val="tx2"/>
                </a:solidFill>
              </a:defRPr>
            </a:lvl2pPr>
            <a:lvl3pPr eaLnBrk="1" hangingPunct="1">
              <a:lnSpc>
                <a:spcPct val="90000"/>
              </a:lnSpc>
              <a:defRPr sz="2800">
                <a:solidFill>
                  <a:schemeClr val="tx2"/>
                </a:solidFill>
              </a:defRPr>
            </a:lvl3pPr>
            <a:lvl4pPr eaLnBrk="1" hangingPunct="1">
              <a:lnSpc>
                <a:spcPct val="90000"/>
              </a:lnSpc>
              <a:defRPr sz="2800">
                <a:solidFill>
                  <a:schemeClr val="tx2"/>
                </a:solidFill>
              </a:defRPr>
            </a:lvl4pPr>
            <a:lvl5pPr eaLnBrk="1" hangingPunct="1">
              <a:lnSpc>
                <a:spcPct val="90000"/>
              </a:lnSpc>
              <a:defRPr sz="2800">
                <a:solidFill>
                  <a:schemeClr val="tx2"/>
                </a:solidFill>
              </a:defRPr>
            </a:lvl5pPr>
            <a:lvl6pPr marL="457200" fontAlgn="base">
              <a:lnSpc>
                <a:spcPct val="90000"/>
              </a:lnSpc>
              <a:spcBef>
                <a:spcPct val="0"/>
              </a:spcBef>
              <a:spcAft>
                <a:spcPct val="0"/>
              </a:spcAft>
              <a:defRPr sz="2800">
                <a:solidFill>
                  <a:schemeClr val="tx2"/>
                </a:solidFill>
              </a:defRPr>
            </a:lvl6pPr>
            <a:lvl7pPr marL="914400" fontAlgn="base">
              <a:lnSpc>
                <a:spcPct val="90000"/>
              </a:lnSpc>
              <a:spcBef>
                <a:spcPct val="0"/>
              </a:spcBef>
              <a:spcAft>
                <a:spcPct val="0"/>
              </a:spcAft>
              <a:defRPr sz="2800">
                <a:solidFill>
                  <a:schemeClr val="tx2"/>
                </a:solidFill>
              </a:defRPr>
            </a:lvl7pPr>
            <a:lvl8pPr marL="1371600" fontAlgn="base">
              <a:lnSpc>
                <a:spcPct val="90000"/>
              </a:lnSpc>
              <a:spcBef>
                <a:spcPct val="0"/>
              </a:spcBef>
              <a:spcAft>
                <a:spcPct val="0"/>
              </a:spcAft>
              <a:defRPr sz="2800">
                <a:solidFill>
                  <a:schemeClr val="tx2"/>
                </a:solidFill>
              </a:defRPr>
            </a:lvl8pPr>
            <a:lvl9pPr marL="1828800" fontAlgn="base">
              <a:lnSpc>
                <a:spcPct val="90000"/>
              </a:lnSpc>
              <a:spcBef>
                <a:spcPct val="0"/>
              </a:spcBef>
              <a:spcAft>
                <a:spcPct val="0"/>
              </a:spcAft>
              <a:defRPr sz="2800">
                <a:solidFill>
                  <a:schemeClr val="tx2"/>
                </a:solidFill>
              </a:defRPr>
            </a:lvl9pPr>
          </a:lstStyle>
          <a:p>
            <a:r>
              <a:rPr lang="en-US" b="1" dirty="0"/>
              <a:t>ECA financing </a:t>
            </a:r>
            <a:r>
              <a:rPr lang="en-US" b="1" dirty="0" smtClean="0"/>
              <a:t>volumes</a:t>
            </a:r>
            <a:endParaRPr lang="en-US" b="1" dirty="0"/>
          </a:p>
        </p:txBody>
      </p:sp>
      <p:pic>
        <p:nvPicPr>
          <p:cNvPr id="2052" name="Imag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5098" y="3739761"/>
            <a:ext cx="4465983" cy="2710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998" y="3691694"/>
            <a:ext cx="4091940" cy="2806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Chart 2"/>
          <p:cNvGraphicFramePr>
            <a:graphicFrameLocks/>
          </p:cNvGraphicFramePr>
          <p:nvPr>
            <p:extLst>
              <p:ext uri="{D42A27DB-BD31-4B8C-83A1-F6EECF244321}">
                <p14:modId xmlns:p14="http://schemas.microsoft.com/office/powerpoint/2010/main" val="2991097639"/>
              </p:ext>
            </p:extLst>
          </p:nvPr>
        </p:nvGraphicFramePr>
        <p:xfrm>
          <a:off x="848097" y="1164847"/>
          <a:ext cx="7334002" cy="252684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88880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ne Alstom_Landscape">
  <a:themeElements>
    <a:clrScheme name="Alstom Corporate Palette">
      <a:dk1>
        <a:srgbClr val="5F5F5F"/>
      </a:dk1>
      <a:lt1>
        <a:srgbClr val="FFFFFF"/>
      </a:lt1>
      <a:dk2>
        <a:srgbClr val="FFFFFF"/>
      </a:dk2>
      <a:lt2>
        <a:srgbClr val="777777"/>
      </a:lt2>
      <a:accent1>
        <a:srgbClr val="034694"/>
      </a:accent1>
      <a:accent2>
        <a:srgbClr val="ED1A3B"/>
      </a:accent2>
      <a:accent3>
        <a:srgbClr val="5A90A8"/>
      </a:accent3>
      <a:accent4>
        <a:srgbClr val="E56020"/>
      </a:accent4>
      <a:accent5>
        <a:srgbClr val="1A74B7"/>
      </a:accent5>
      <a:accent6>
        <a:srgbClr val="289546"/>
      </a:accent6>
      <a:hlink>
        <a:srgbClr val="9E0F60"/>
      </a:hlink>
      <a:folHlink>
        <a:srgbClr val="005881"/>
      </a:folHlink>
    </a:clrScheme>
    <a:fontScheme name="Alstom Corporate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200" dirty="0" smtClean="0">
            <a:latin typeface="Arial" pitchFamily="34" charset="0"/>
            <a:cs typeface="Arial" pitchFamily="34" charset="0"/>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B2B2B2"/>
        </a:dk1>
        <a:lt1>
          <a:srgbClr val="B2B2B2"/>
        </a:lt1>
        <a:dk2>
          <a:srgbClr val="FFFFFF"/>
        </a:dk2>
        <a:lt2>
          <a:srgbClr val="777777"/>
        </a:lt2>
        <a:accent1>
          <a:srgbClr val="4D4D4D"/>
        </a:accent1>
        <a:accent2>
          <a:srgbClr val="809EA8"/>
        </a:accent2>
        <a:accent3>
          <a:srgbClr val="D5D5D5"/>
        </a:accent3>
        <a:accent4>
          <a:srgbClr val="979797"/>
        </a:accent4>
        <a:accent5>
          <a:srgbClr val="B2B2B2"/>
        </a:accent5>
        <a:accent6>
          <a:srgbClr val="738F98"/>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Default Design 14">
        <a:dk1>
          <a:srgbClr val="111111"/>
        </a:dk1>
        <a:lt1>
          <a:srgbClr val="C0C0C0"/>
        </a:lt1>
        <a:dk2>
          <a:srgbClr val="FFFFFF"/>
        </a:dk2>
        <a:lt2>
          <a:srgbClr val="777777"/>
        </a:lt2>
        <a:accent1>
          <a:srgbClr val="6D8FA5"/>
        </a:accent1>
        <a:accent2>
          <a:srgbClr val="F19300"/>
        </a:accent2>
        <a:accent3>
          <a:srgbClr val="DCDCDC"/>
        </a:accent3>
        <a:accent4>
          <a:srgbClr val="0D0D0D"/>
        </a:accent4>
        <a:accent5>
          <a:srgbClr val="BAC6CF"/>
        </a:accent5>
        <a:accent6>
          <a:srgbClr val="DA8500"/>
        </a:accent6>
        <a:hlink>
          <a:srgbClr val="E21B1D"/>
        </a:hlink>
        <a:folHlink>
          <a:srgbClr val="005881"/>
        </a:folHlink>
      </a:clrScheme>
      <a:clrMap bg1="lt1" tx1="dk1" bg2="lt2" tx2="dk2" accent1="accent1" accent2="accent2" accent3="accent3" accent4="accent4" accent5="accent5" accent6="accent6" hlink="hlink" folHlink="folHlink"/>
    </a:extraClrScheme>
    <a:extraClrScheme>
      <a:clrScheme name="Default Design 15">
        <a:dk1>
          <a:srgbClr val="111111"/>
        </a:dk1>
        <a:lt1>
          <a:srgbClr val="C0C0C0"/>
        </a:lt1>
        <a:dk2>
          <a:srgbClr val="FFFFFF"/>
        </a:dk2>
        <a:lt2>
          <a:srgbClr val="777777"/>
        </a:lt2>
        <a:accent1>
          <a:srgbClr val="6D8FA5"/>
        </a:accent1>
        <a:accent2>
          <a:srgbClr val="F19300"/>
        </a:accent2>
        <a:accent3>
          <a:srgbClr val="DCDCDC"/>
        </a:accent3>
        <a:accent4>
          <a:srgbClr val="0D0D0D"/>
        </a:accent4>
        <a:accent5>
          <a:srgbClr val="BAC6CF"/>
        </a:accent5>
        <a:accent6>
          <a:srgbClr val="DA8500"/>
        </a:accent6>
        <a:hlink>
          <a:srgbClr val="9E0F60"/>
        </a:hlink>
        <a:folHlink>
          <a:srgbClr val="005881"/>
        </a:folHlink>
      </a:clrScheme>
      <a:clrMap bg1="lt1" tx1="dk1" bg2="lt2" tx2="dk2" accent1="accent1" accent2="accent2" accent3="accent3" accent4="accent4" accent5="accent5" accent6="accent6" hlink="hlink" folHlink="folHlink"/>
    </a:extraClrScheme>
    <a:extraClrScheme>
      <a:clrScheme name="Default Design 16">
        <a:dk1>
          <a:srgbClr val="5F5F5F"/>
        </a:dk1>
        <a:lt1>
          <a:srgbClr val="C0C0C0"/>
        </a:lt1>
        <a:dk2>
          <a:srgbClr val="FFFFFF"/>
        </a:dk2>
        <a:lt2>
          <a:srgbClr val="777777"/>
        </a:lt2>
        <a:accent1>
          <a:srgbClr val="6D8FA5"/>
        </a:accent1>
        <a:accent2>
          <a:srgbClr val="F19300"/>
        </a:accent2>
        <a:accent3>
          <a:srgbClr val="DCDCDC"/>
        </a:accent3>
        <a:accent4>
          <a:srgbClr val="505050"/>
        </a:accent4>
        <a:accent5>
          <a:srgbClr val="BAC6CF"/>
        </a:accent5>
        <a:accent6>
          <a:srgbClr val="DA8500"/>
        </a:accent6>
        <a:hlink>
          <a:srgbClr val="9E0F60"/>
        </a:hlink>
        <a:folHlink>
          <a:srgbClr val="00588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Alstom Corporate Palette">
      <a:dk1>
        <a:srgbClr val="5F5F5F"/>
      </a:dk1>
      <a:lt1>
        <a:srgbClr val="FFFFFF"/>
      </a:lt1>
      <a:dk2>
        <a:srgbClr val="FFFFFF"/>
      </a:dk2>
      <a:lt2>
        <a:srgbClr val="777777"/>
      </a:lt2>
      <a:accent1>
        <a:srgbClr val="034694"/>
      </a:accent1>
      <a:accent2>
        <a:srgbClr val="ED1A3B"/>
      </a:accent2>
      <a:accent3>
        <a:srgbClr val="5A90A8"/>
      </a:accent3>
      <a:accent4>
        <a:srgbClr val="E56020"/>
      </a:accent4>
      <a:accent5>
        <a:srgbClr val="1A74B7"/>
      </a:accent5>
      <a:accent6>
        <a:srgbClr val="289546"/>
      </a:accent6>
      <a:hlink>
        <a:srgbClr val="9E0F60"/>
      </a:hlink>
      <a:folHlink>
        <a:srgbClr val="0058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Alstom Corporate Palette">
      <a:dk1>
        <a:srgbClr val="5F5F5F"/>
      </a:dk1>
      <a:lt1>
        <a:srgbClr val="FFFFFF"/>
      </a:lt1>
      <a:dk2>
        <a:srgbClr val="FFFFFF"/>
      </a:dk2>
      <a:lt2>
        <a:srgbClr val="777777"/>
      </a:lt2>
      <a:accent1>
        <a:srgbClr val="034694"/>
      </a:accent1>
      <a:accent2>
        <a:srgbClr val="ED1A3B"/>
      </a:accent2>
      <a:accent3>
        <a:srgbClr val="5A90A8"/>
      </a:accent3>
      <a:accent4>
        <a:srgbClr val="E56020"/>
      </a:accent4>
      <a:accent5>
        <a:srgbClr val="1A74B7"/>
      </a:accent5>
      <a:accent6>
        <a:srgbClr val="289546"/>
      </a:accent6>
      <a:hlink>
        <a:srgbClr val="9E0F60"/>
      </a:hlink>
      <a:folHlink>
        <a:srgbClr val="0058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One Alstom_Landscape</Template>
  <TotalTime>15748</TotalTime>
  <Words>1351</Words>
  <Application>Microsoft Office PowerPoint</Application>
  <PresentationFormat>On-screen Show (4:3)</PresentationFormat>
  <Paragraphs>246</Paragraphs>
  <Slides>16</Slides>
  <Notes>16</Notes>
  <HiddenSlides>10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16</vt:i4>
      </vt:variant>
    </vt:vector>
  </HeadingPairs>
  <TitlesOfParts>
    <vt:vector size="25" baseType="lpstr">
      <vt:lpstr>Wingdings</vt:lpstr>
      <vt:lpstr>Calibri</vt:lpstr>
      <vt:lpstr>Arial</vt:lpstr>
      <vt:lpstr>Arial Narrow</vt:lpstr>
      <vt:lpstr>Alstom</vt:lpstr>
      <vt:lpstr>Times New Roman</vt:lpstr>
      <vt:lpstr>Courier New</vt:lpstr>
      <vt:lpstr>One Alstom_Landscape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Alstom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baudoin.van-robais@chq.alstom.com</dc:creator>
  <cp:lastModifiedBy>Patrick Blanchard</cp:lastModifiedBy>
  <cp:revision>181</cp:revision>
  <cp:lastPrinted>2013-11-08T18:43:39Z</cp:lastPrinted>
  <dcterms:created xsi:type="dcterms:W3CDTF">2013-09-25T12:51:01Z</dcterms:created>
  <dcterms:modified xsi:type="dcterms:W3CDTF">2014-09-20T19:35:34Z</dcterms:modified>
</cp:coreProperties>
</file>